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1"/>
  </p:notesMasterIdLst>
  <p:sldIdLst>
    <p:sldId id="256" r:id="rId2"/>
    <p:sldId id="273" r:id="rId3"/>
    <p:sldId id="274" r:id="rId4"/>
    <p:sldId id="275" r:id="rId5"/>
    <p:sldId id="257" r:id="rId6"/>
    <p:sldId id="258" r:id="rId7"/>
    <p:sldId id="259" r:id="rId8"/>
    <p:sldId id="260" r:id="rId9"/>
    <p:sldId id="261" r:id="rId10"/>
    <p:sldId id="262" r:id="rId11"/>
    <p:sldId id="264" r:id="rId12"/>
    <p:sldId id="265" r:id="rId13"/>
    <p:sldId id="266" r:id="rId14"/>
    <p:sldId id="267" r:id="rId15"/>
    <p:sldId id="271" r:id="rId16"/>
    <p:sldId id="268" r:id="rId17"/>
    <p:sldId id="269" r:id="rId18"/>
    <p:sldId id="270" r:id="rId19"/>
    <p:sldId id="272" r:id="rId20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97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401984-F3D1-458A-9137-77FA669A2577}" type="datetimeFigureOut">
              <a:rPr lang="id-ID" smtClean="0"/>
              <a:pPr/>
              <a:t>09/03/2017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38434D-8E9E-4041-8081-CE25FBDA423E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38434D-8E9E-4041-8081-CE25FBDA423E}" type="slidenum">
              <a:rPr lang="id-ID" smtClean="0"/>
              <a:pPr/>
              <a:t>1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25D4064-E5E3-4320-962F-E94D52F75812}" type="datetimeFigureOut">
              <a:rPr lang="id-ID" smtClean="0"/>
              <a:pPr/>
              <a:t>09/03/2017</a:t>
            </a:fld>
            <a:endParaRPr lang="id-ID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2647D15-333E-49C0-B66E-12E80E3F8D0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5D4064-E5E3-4320-962F-E94D52F75812}" type="datetimeFigureOut">
              <a:rPr lang="id-ID" smtClean="0"/>
              <a:pPr/>
              <a:t>09/03/2017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647D15-333E-49C0-B66E-12E80E3F8D0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5D4064-E5E3-4320-962F-E94D52F75812}" type="datetimeFigureOut">
              <a:rPr lang="id-ID" smtClean="0"/>
              <a:pPr/>
              <a:t>09/03/2017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647D15-333E-49C0-B66E-12E80E3F8D0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5D4064-E5E3-4320-962F-E94D52F75812}" type="datetimeFigureOut">
              <a:rPr lang="id-ID" smtClean="0"/>
              <a:pPr/>
              <a:t>09/03/2017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647D15-333E-49C0-B66E-12E80E3F8D07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5D4064-E5E3-4320-962F-E94D52F75812}" type="datetimeFigureOut">
              <a:rPr lang="id-ID" smtClean="0"/>
              <a:pPr/>
              <a:t>09/03/2017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647D15-333E-49C0-B66E-12E80E3F8D07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5D4064-E5E3-4320-962F-E94D52F75812}" type="datetimeFigureOut">
              <a:rPr lang="id-ID" smtClean="0"/>
              <a:pPr/>
              <a:t>09/03/2017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647D15-333E-49C0-B66E-12E80E3F8D07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5D4064-E5E3-4320-962F-E94D52F75812}" type="datetimeFigureOut">
              <a:rPr lang="id-ID" smtClean="0"/>
              <a:pPr/>
              <a:t>09/03/2017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647D15-333E-49C0-B66E-12E80E3F8D0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5D4064-E5E3-4320-962F-E94D52F75812}" type="datetimeFigureOut">
              <a:rPr lang="id-ID" smtClean="0"/>
              <a:pPr/>
              <a:t>09/03/2017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647D15-333E-49C0-B66E-12E80E3F8D07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5D4064-E5E3-4320-962F-E94D52F75812}" type="datetimeFigureOut">
              <a:rPr lang="id-ID" smtClean="0"/>
              <a:pPr/>
              <a:t>09/03/2017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647D15-333E-49C0-B66E-12E80E3F8D0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F25D4064-E5E3-4320-962F-E94D52F75812}" type="datetimeFigureOut">
              <a:rPr lang="id-ID" smtClean="0"/>
              <a:pPr/>
              <a:t>09/03/2017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647D15-333E-49C0-B66E-12E80E3F8D0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25D4064-E5E3-4320-962F-E94D52F75812}" type="datetimeFigureOut">
              <a:rPr lang="id-ID" smtClean="0"/>
              <a:pPr/>
              <a:t>09/03/2017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2647D15-333E-49C0-B66E-12E80E3F8D07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25D4064-E5E3-4320-962F-E94D52F75812}" type="datetimeFigureOut">
              <a:rPr lang="id-ID" smtClean="0"/>
              <a:pPr/>
              <a:t>09/03/2017</a:t>
            </a:fld>
            <a:endParaRPr lang="id-ID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2647D15-333E-49C0-B66E-12E80E3F8D07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id-ID" b="1" dirty="0" smtClean="0"/>
              <a:t>Pertemuan 2</a:t>
            </a:r>
            <a:br>
              <a:rPr lang="id-ID" b="1" dirty="0" smtClean="0"/>
            </a:br>
            <a:r>
              <a:rPr lang="id-ID" b="1" dirty="0" smtClean="0"/>
              <a:t>Paradigma Keperawatan Transkultural</a:t>
            </a:r>
            <a:endParaRPr lang="id-ID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/>
              <a:t>Asuhan keperawatan adalah suatu proses atau rangkaian kegiatan </a:t>
            </a:r>
            <a:r>
              <a:rPr lang="id-ID" dirty="0" smtClean="0"/>
              <a:t>pada </a:t>
            </a:r>
            <a:r>
              <a:rPr lang="id-ID" dirty="0"/>
              <a:t>praktik keperawatan yang diberikan kepada klien sesuai </a:t>
            </a:r>
            <a:r>
              <a:rPr lang="id-ID" dirty="0" smtClean="0"/>
              <a:t>dengan </a:t>
            </a:r>
            <a:r>
              <a:rPr lang="id-ID" dirty="0"/>
              <a:t>latar belakang budayanya. </a:t>
            </a:r>
            <a:endParaRPr lang="id-ID" dirty="0" smtClean="0"/>
          </a:p>
          <a:p>
            <a:r>
              <a:rPr lang="id-ID" dirty="0" smtClean="0"/>
              <a:t>Asuhan </a:t>
            </a:r>
            <a:r>
              <a:rPr lang="id-ID" dirty="0"/>
              <a:t>keperawatan ditujukan </a:t>
            </a:r>
            <a:r>
              <a:rPr lang="id-ID" dirty="0" smtClean="0"/>
              <a:t>memandirikan </a:t>
            </a:r>
            <a:r>
              <a:rPr lang="id-ID" dirty="0"/>
              <a:t>individu sesuai dengan budaya klie</a:t>
            </a:r>
          </a:p>
          <a:p>
            <a:endParaRPr lang="id-ID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/>
              <a:t>Keperawatan</a:t>
            </a:r>
            <a:endParaRPr lang="id-ID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id-ID" dirty="0"/>
          </a:p>
          <a:p>
            <a:pPr>
              <a:buNone/>
            </a:pPr>
            <a:r>
              <a:rPr lang="id-ID" dirty="0" smtClean="0"/>
              <a:t>Strategi I  </a:t>
            </a:r>
            <a:r>
              <a:rPr lang="id-ID" dirty="0"/>
              <a:t>: Perlindungan/mempertahankan </a:t>
            </a:r>
            <a:endParaRPr lang="id-ID" dirty="0" smtClean="0"/>
          </a:p>
          <a:p>
            <a:pPr>
              <a:buNone/>
            </a:pPr>
            <a:r>
              <a:rPr lang="id-ID" dirty="0"/>
              <a:t> </a:t>
            </a:r>
            <a:r>
              <a:rPr lang="id-ID" dirty="0" smtClean="0"/>
              <a:t>                    budaya</a:t>
            </a:r>
            <a:endParaRPr lang="id-ID" dirty="0"/>
          </a:p>
          <a:p>
            <a:pPr>
              <a:buNone/>
            </a:pPr>
            <a:r>
              <a:rPr lang="id-ID" dirty="0" smtClean="0"/>
              <a:t>Strategi II  </a:t>
            </a:r>
            <a:r>
              <a:rPr lang="id-ID" dirty="0"/>
              <a:t>: Mengakomodasi/negosiasi </a:t>
            </a:r>
            <a:r>
              <a:rPr lang="id-ID" dirty="0" smtClean="0"/>
              <a:t>budaya</a:t>
            </a:r>
            <a:endParaRPr lang="id-ID" dirty="0"/>
          </a:p>
          <a:p>
            <a:pPr>
              <a:buNone/>
            </a:pPr>
            <a:r>
              <a:rPr lang="id-ID" dirty="0"/>
              <a:t>Strategi III : </a:t>
            </a:r>
            <a:r>
              <a:rPr lang="id-ID" dirty="0" smtClean="0"/>
              <a:t>Mengubah/mengganti </a:t>
            </a:r>
            <a:r>
              <a:rPr lang="id-ID" dirty="0"/>
              <a:t>budaya </a:t>
            </a:r>
            <a:r>
              <a:rPr lang="id-ID" dirty="0" smtClean="0"/>
              <a:t>klien</a:t>
            </a:r>
            <a:endParaRPr lang="id-ID" dirty="0"/>
          </a:p>
          <a:p>
            <a:pPr>
              <a:buNone/>
            </a:pPr>
            <a:endParaRPr lang="id-ID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STRATEGI</a:t>
            </a:r>
            <a:endParaRPr lang="id-ID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id-ID" dirty="0" smtClean="0"/>
              <a:t>Perlindungan/mempertahankan budaya</a:t>
            </a:r>
          </a:p>
          <a:p>
            <a:r>
              <a:rPr lang="id-ID" dirty="0"/>
              <a:t>Mempertahankan budaya dilakukan </a:t>
            </a:r>
            <a:r>
              <a:rPr lang="id-ID" dirty="0" smtClean="0"/>
              <a:t>bila </a:t>
            </a:r>
            <a:r>
              <a:rPr lang="id-ID" dirty="0"/>
              <a:t>budaya pasien tidak </a:t>
            </a:r>
            <a:r>
              <a:rPr lang="id-ID" dirty="0" smtClean="0"/>
              <a:t>bertentangan </a:t>
            </a:r>
            <a:r>
              <a:rPr lang="id-ID" dirty="0"/>
              <a:t>dengan </a:t>
            </a:r>
            <a:r>
              <a:rPr lang="id-ID" dirty="0" smtClean="0"/>
              <a:t>kesehatan. . </a:t>
            </a:r>
            <a:r>
              <a:rPr lang="id-ID" dirty="0"/>
              <a:t>Perencanaan dan implementasi </a:t>
            </a:r>
          </a:p>
          <a:p>
            <a:r>
              <a:rPr lang="id-ID" dirty="0"/>
              <a:t>keperawatan diberikan sesuai dengan </a:t>
            </a:r>
            <a:r>
              <a:rPr lang="id-ID" dirty="0" smtClean="0"/>
              <a:t>nilai-nilai </a:t>
            </a:r>
            <a:r>
              <a:rPr lang="id-ID" dirty="0"/>
              <a:t>yang relevan yang </a:t>
            </a:r>
            <a:r>
              <a:rPr lang="id-ID" dirty="0" smtClean="0"/>
              <a:t>telah </a:t>
            </a:r>
            <a:r>
              <a:rPr lang="id-ID" dirty="0"/>
              <a:t>dimiliki klien </a:t>
            </a:r>
            <a:r>
              <a:rPr lang="id-ID" dirty="0" smtClean="0"/>
              <a:t>sehingga </a:t>
            </a:r>
            <a:r>
              <a:rPr lang="id-ID" dirty="0"/>
              <a:t>klien dapat </a:t>
            </a:r>
          </a:p>
          <a:p>
            <a:r>
              <a:rPr lang="id-ID" dirty="0"/>
              <a:t>meningkatkan atau </a:t>
            </a:r>
            <a:r>
              <a:rPr lang="id-ID" dirty="0" smtClean="0"/>
              <a:t>mempertahankan status kesehatannya, misalnya </a:t>
            </a:r>
            <a:r>
              <a:rPr lang="id-ID" dirty="0"/>
              <a:t>: budaya </a:t>
            </a:r>
            <a:r>
              <a:rPr lang="id-ID" dirty="0" smtClean="0"/>
              <a:t>berolah raga </a:t>
            </a:r>
            <a:r>
              <a:rPr lang="id-ID" dirty="0"/>
              <a:t>setiap pagi</a:t>
            </a:r>
          </a:p>
          <a:p>
            <a:pPr>
              <a:buNone/>
            </a:pPr>
            <a:endParaRPr lang="id-ID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/>
            </a:r>
            <a:br>
              <a:rPr lang="id-ID" dirty="0" smtClean="0"/>
            </a:br>
            <a:r>
              <a:rPr lang="id-ID" dirty="0"/>
              <a:t/>
            </a:r>
            <a:br>
              <a:rPr lang="id-ID" dirty="0"/>
            </a:br>
            <a:r>
              <a:rPr lang="id-ID" dirty="0" smtClean="0"/>
              <a:t>Strategi </a:t>
            </a:r>
            <a:r>
              <a:rPr lang="id-ID" dirty="0"/>
              <a:t>I :</a:t>
            </a:r>
            <a:br>
              <a:rPr lang="id-ID" dirty="0"/>
            </a:br>
            <a:r>
              <a:rPr lang="id-ID" dirty="0"/>
              <a:t/>
            </a:r>
            <a:br>
              <a:rPr lang="id-ID" dirty="0"/>
            </a:br>
            <a:endParaRPr lang="id-ID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id-ID" dirty="0" smtClean="0"/>
              <a:t>Mengakomodasi/negosiasi budaya</a:t>
            </a:r>
          </a:p>
          <a:p>
            <a:r>
              <a:rPr lang="id-ID" dirty="0"/>
              <a:t>Intervensi dan implementasi keperawatan pada tahap ini dilakukan </a:t>
            </a:r>
            <a:r>
              <a:rPr lang="id-ID" dirty="0" smtClean="0"/>
              <a:t> untuk </a:t>
            </a:r>
            <a:r>
              <a:rPr lang="id-ID" dirty="0"/>
              <a:t>membantu klien </a:t>
            </a:r>
            <a:r>
              <a:rPr lang="id-ID" dirty="0" smtClean="0"/>
              <a:t>beradaptasi </a:t>
            </a:r>
            <a:r>
              <a:rPr lang="id-ID" dirty="0"/>
              <a:t>terhadap budaya tertentu yang </a:t>
            </a:r>
            <a:r>
              <a:rPr lang="id-ID" dirty="0" smtClean="0"/>
              <a:t>lebih </a:t>
            </a:r>
            <a:r>
              <a:rPr lang="id-ID" dirty="0"/>
              <a:t>menguntungkan </a:t>
            </a:r>
            <a:r>
              <a:rPr lang="id-ID" dirty="0" smtClean="0"/>
              <a:t> kesehatan</a:t>
            </a:r>
            <a:r>
              <a:rPr lang="id-ID" dirty="0"/>
              <a:t>. </a:t>
            </a:r>
            <a:endParaRPr lang="id-ID" dirty="0" smtClean="0"/>
          </a:p>
          <a:p>
            <a:r>
              <a:rPr lang="id-ID" dirty="0" smtClean="0"/>
              <a:t>Perawat </a:t>
            </a:r>
            <a:r>
              <a:rPr lang="id-ID" dirty="0"/>
              <a:t>membantu klien </a:t>
            </a:r>
            <a:r>
              <a:rPr lang="id-ID" dirty="0" smtClean="0"/>
              <a:t>agar </a:t>
            </a:r>
            <a:r>
              <a:rPr lang="id-ID" dirty="0"/>
              <a:t>dapat </a:t>
            </a:r>
            <a:r>
              <a:rPr lang="id-ID" dirty="0" smtClean="0"/>
              <a:t> memilih </a:t>
            </a:r>
            <a:r>
              <a:rPr lang="id-ID" dirty="0"/>
              <a:t>dan menentukan budaya lain yang lebih mendukung </a:t>
            </a:r>
            <a:r>
              <a:rPr lang="id-ID" dirty="0" smtClean="0"/>
              <a:t> peningkatan kesehatan, misalnya klien sedang hamil mempunyai  pantang makan yang berbau amis, maka ikan dapat diganti dengan sumber </a:t>
            </a:r>
            <a:r>
              <a:rPr lang="id-ID" dirty="0"/>
              <a:t>protein hewani </a:t>
            </a:r>
            <a:r>
              <a:rPr lang="id-ID" dirty="0" smtClean="0"/>
              <a:t>yang </a:t>
            </a:r>
            <a:r>
              <a:rPr lang="id-ID" dirty="0"/>
              <a:t>lain.</a:t>
            </a:r>
          </a:p>
          <a:p>
            <a:pPr>
              <a:buNone/>
            </a:pPr>
            <a:endParaRPr lang="id-ID" dirty="0"/>
          </a:p>
          <a:p>
            <a:endParaRPr lang="id-ID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Strategi II </a:t>
            </a:r>
            <a:br>
              <a:rPr lang="id-ID" dirty="0" smtClean="0"/>
            </a:br>
            <a:endParaRPr lang="id-ID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id-ID" dirty="0" smtClean="0"/>
              <a:t>Mengubah/mengganti </a:t>
            </a:r>
            <a:r>
              <a:rPr lang="id-ID" dirty="0"/>
              <a:t>budaya </a:t>
            </a:r>
            <a:r>
              <a:rPr lang="id-ID" dirty="0" smtClean="0"/>
              <a:t>klien</a:t>
            </a:r>
          </a:p>
          <a:p>
            <a:r>
              <a:rPr lang="id-ID" dirty="0"/>
              <a:t>Restrukturisasi budaya klien dilakukan </a:t>
            </a:r>
            <a:r>
              <a:rPr lang="id-ID" dirty="0" smtClean="0"/>
              <a:t>bila </a:t>
            </a:r>
            <a:r>
              <a:rPr lang="id-ID" dirty="0"/>
              <a:t>budaya yang dimiliki </a:t>
            </a:r>
            <a:r>
              <a:rPr lang="id-ID" dirty="0" smtClean="0"/>
              <a:t>merugikan </a:t>
            </a:r>
            <a:r>
              <a:rPr lang="id-ID" dirty="0"/>
              <a:t>status kesehatan</a:t>
            </a:r>
          </a:p>
          <a:p>
            <a:r>
              <a:rPr lang="id-ID" dirty="0" smtClean="0"/>
              <a:t>Perawat </a:t>
            </a:r>
            <a:r>
              <a:rPr lang="id-ID" dirty="0"/>
              <a:t>berupaya merestrukturisasi gaya </a:t>
            </a:r>
            <a:r>
              <a:rPr lang="id-ID" dirty="0" smtClean="0"/>
              <a:t>hidup </a:t>
            </a:r>
            <a:r>
              <a:rPr lang="id-ID" dirty="0"/>
              <a:t>klien yang biasanya merokok menjadi tidak merokok. </a:t>
            </a:r>
            <a:endParaRPr lang="id-ID" dirty="0" smtClean="0"/>
          </a:p>
          <a:p>
            <a:r>
              <a:rPr lang="id-ID" dirty="0" smtClean="0"/>
              <a:t>Pola rencana </a:t>
            </a:r>
            <a:r>
              <a:rPr lang="id-ID" dirty="0"/>
              <a:t>hidup yang dipilih biasanya yang lebih menguntungkan </a:t>
            </a:r>
            <a:r>
              <a:rPr lang="id-ID" dirty="0" smtClean="0"/>
              <a:t>dan sesuai </a:t>
            </a:r>
            <a:r>
              <a:rPr lang="id-ID" dirty="0"/>
              <a:t>dengan keyakinan yang dianut.</a:t>
            </a:r>
          </a:p>
          <a:p>
            <a:pPr>
              <a:buNone/>
            </a:pPr>
            <a:endParaRPr lang="id-ID" dirty="0"/>
          </a:p>
          <a:p>
            <a:pPr>
              <a:buNone/>
            </a:pPr>
            <a:endParaRPr lang="id-ID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/>
            </a:r>
            <a:br>
              <a:rPr lang="id-ID" dirty="0" smtClean="0"/>
            </a:br>
            <a:r>
              <a:rPr lang="id-ID" dirty="0" smtClean="0"/>
              <a:t>Strategi III : </a:t>
            </a:r>
            <a:br>
              <a:rPr lang="id-ID" dirty="0" smtClean="0"/>
            </a:br>
            <a:endParaRPr lang="id-ID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id-ID" dirty="0" smtClean="0"/>
              <a:t>Manusia adalah makhluk bio – psiko – sosial dan spiritual yang utuh, dalam arti merupakan satu kesatuan utuh dari aspek jasmani dan rohani serta unik karena mempunyai berbagai macam kebutuhan sesuai tingkat perkembangannya</a:t>
            </a:r>
          </a:p>
          <a:p>
            <a:r>
              <a:rPr lang="id-ID" dirty="0" smtClean="0"/>
              <a:t>Manusia adalah sistem yang terbuka senantiasa berinteraksi secara tetap dengan lingkungan eksternalnya serta senantiasa berusaha selalu menyeimbangkan keadaan internalnya (homeoatatis).</a:t>
            </a:r>
          </a:p>
          <a:p>
            <a:r>
              <a:rPr lang="id-ID" dirty="0" smtClean="0"/>
              <a:t>Manusia memiliki akal fikiran, perasaan, kesatuan jiwa dan raga, mampu beradaptasi dan merupakan kesatuan sistem yang saling berinteraksi, interelasi dan interdependensi.</a:t>
            </a:r>
          </a:p>
          <a:p>
            <a:r>
              <a:rPr lang="id-ID" dirty="0" smtClean="0"/>
              <a:t>Jadi, konsep manusia menurut paradigma keperawatan adalah manusia sebagai sistem terbuka, sistem adaptif , personal dan interpersonal yang secara umum dapat dikatakan holistik atau utuh.</a:t>
            </a:r>
          </a:p>
          <a:p>
            <a:endParaRPr lang="id-ID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/>
            </a:r>
            <a:br>
              <a:rPr lang="id-ID" dirty="0" smtClean="0"/>
            </a:br>
            <a:r>
              <a:rPr lang="id-ID" dirty="0" smtClean="0"/>
              <a:t>Komponen </a:t>
            </a:r>
            <a:r>
              <a:rPr lang="id-ID" dirty="0" smtClean="0"/>
              <a:t>Paradigma Keperawatan</a:t>
            </a:r>
            <a:br>
              <a:rPr lang="id-ID" dirty="0" smtClean="0"/>
            </a:br>
            <a:endParaRPr lang="id-ID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b="1" dirty="0" smtClean="0"/>
              <a:t>Paradigma </a:t>
            </a:r>
            <a:r>
              <a:rPr lang="id-ID" dirty="0" smtClean="0"/>
              <a:t>adalah suatu cara dalam mempersepsikan atau memandang sesuatu.</a:t>
            </a:r>
          </a:p>
          <a:p>
            <a:r>
              <a:rPr lang="id-ID" dirty="0" smtClean="0"/>
              <a:t> Paradigma menjelaskan sesuatu  dalam memahami suatu tingkah laku. </a:t>
            </a:r>
          </a:p>
          <a:p>
            <a:r>
              <a:rPr lang="id-ID" dirty="0" smtClean="0"/>
              <a:t>Paradigma memberikan dasar dalam melihat, memandang, memberi makna, menyikapi dan memilih tindakan terhadap berbagai fenomena yang ada dalam keperawatan</a:t>
            </a:r>
            <a:endParaRPr lang="id-ID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Paradigma kaperawatan</a:t>
            </a:r>
            <a:endParaRPr lang="id-ID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b="1" dirty="0" smtClean="0"/>
              <a:t>Keperawatan</a:t>
            </a:r>
            <a:r>
              <a:rPr lang="id-ID" dirty="0" smtClean="0"/>
              <a:t> merupakan suatu bentuk pelayanan yang profesional, yang merupakan bagian integral dari pelayanan kesehatan berdasarkan pada ilmu dan kiat keperawatan, dengan bentuk pelayanan mencakup biopsikososio-spiritual yang ditujukan kepada individu, keluarga, kelompok dan masyarakat baik sehat maupun sakit dalam siklus kehidupan manusia</a:t>
            </a:r>
            <a:endParaRPr lang="id-ID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Keperawatan </a:t>
            </a:r>
            <a:endParaRPr lang="id-ID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b="1" dirty="0" smtClean="0"/>
              <a:t>Paradigma keperawatan</a:t>
            </a:r>
            <a:r>
              <a:rPr lang="id-ID" dirty="0" smtClean="0"/>
              <a:t> adalah suatu cara pandang yang mendasar atau cara kita melihat, memikirkan, memberi makna, menyikapi dan memilih tindakan terhadap fenomena yang ada dalam keperawatan </a:t>
            </a:r>
          </a:p>
          <a:p>
            <a:endParaRPr lang="id-ID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Paradigma keperawatan </a:t>
            </a:r>
            <a:endParaRPr lang="id-ID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71736" y="1600200"/>
            <a:ext cx="6115064" cy="4525963"/>
          </a:xfrm>
        </p:spPr>
        <p:txBody>
          <a:bodyPr>
            <a:normAutofit/>
          </a:bodyPr>
          <a:lstStyle/>
          <a:p>
            <a:endParaRPr lang="id-ID" dirty="0"/>
          </a:p>
          <a:p>
            <a:r>
              <a:rPr lang="id-ID" dirty="0" smtClean="0"/>
              <a:t>manusia</a:t>
            </a:r>
            <a:endParaRPr lang="id-ID" dirty="0"/>
          </a:p>
          <a:p>
            <a:r>
              <a:rPr lang="id-ID" dirty="0" smtClean="0"/>
              <a:t>sehat</a:t>
            </a:r>
            <a:endParaRPr lang="id-ID" dirty="0"/>
          </a:p>
          <a:p>
            <a:r>
              <a:rPr lang="id-ID" dirty="0" smtClean="0"/>
              <a:t>lingkungan</a:t>
            </a:r>
            <a:endParaRPr lang="id-ID" dirty="0"/>
          </a:p>
          <a:p>
            <a:r>
              <a:rPr lang="id-ID" dirty="0"/>
              <a:t>keperawatan</a:t>
            </a:r>
          </a:p>
          <a:p>
            <a:endParaRPr lang="id-ID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PARADIGMA TRANSKULTURAL NURSING</a:t>
            </a:r>
            <a:endParaRPr lang="id-ID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id-ID" dirty="0"/>
              <a:t>Manusia adalah individu, keluarga atau kelompok yang memiliki </a:t>
            </a:r>
            <a:r>
              <a:rPr lang="id-ID" dirty="0" smtClean="0"/>
              <a:t> Nilai -nilai </a:t>
            </a:r>
            <a:r>
              <a:rPr lang="id-ID" dirty="0"/>
              <a:t>dan </a:t>
            </a:r>
            <a:r>
              <a:rPr lang="id-ID" dirty="0" smtClean="0"/>
              <a:t>norma -norma </a:t>
            </a:r>
            <a:r>
              <a:rPr lang="id-ID" dirty="0"/>
              <a:t>yang diyakini dan berguna untuk </a:t>
            </a:r>
            <a:r>
              <a:rPr lang="id-ID" dirty="0" smtClean="0"/>
              <a:t>menetapkan </a:t>
            </a:r>
            <a:r>
              <a:rPr lang="id-ID" dirty="0"/>
              <a:t>pilihan dan melakukan pilihan</a:t>
            </a:r>
          </a:p>
          <a:p>
            <a:pPr>
              <a:buNone/>
            </a:pPr>
            <a:r>
              <a:rPr lang="id-ID" dirty="0" smtClean="0"/>
              <a:t>•Menurut </a:t>
            </a:r>
            <a:r>
              <a:rPr lang="id-ID" dirty="0"/>
              <a:t>Leininger (1984) manusia </a:t>
            </a:r>
            <a:r>
              <a:rPr lang="id-ID" dirty="0" smtClean="0"/>
              <a:t>memiliki kecenderungan </a:t>
            </a:r>
            <a:r>
              <a:rPr lang="id-ID" dirty="0"/>
              <a:t>untuk </a:t>
            </a:r>
            <a:r>
              <a:rPr lang="id-ID" dirty="0" smtClean="0"/>
              <a:t>mempertahankan budayanya pada </a:t>
            </a:r>
            <a:r>
              <a:rPr lang="id-ID" dirty="0"/>
              <a:t>setiap saat dimanapun dia </a:t>
            </a:r>
            <a:r>
              <a:rPr lang="id-ID" dirty="0" smtClean="0"/>
              <a:t>berada </a:t>
            </a:r>
            <a:r>
              <a:rPr lang="id-ID" dirty="0"/>
              <a:t>(Geiger and Davidhizar, 1995)</a:t>
            </a:r>
          </a:p>
          <a:p>
            <a:endParaRPr lang="id-ID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Manusia</a:t>
            </a:r>
            <a:endParaRPr lang="id-ID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id-ID" dirty="0" smtClean="0"/>
              <a:t>.   Kesehatan </a:t>
            </a:r>
            <a:r>
              <a:rPr lang="id-ID" dirty="0"/>
              <a:t>adalah keseluruhan aktifitas yang dimiliki klien dalam </a:t>
            </a:r>
            <a:r>
              <a:rPr lang="id-ID" dirty="0" smtClean="0"/>
              <a:t> mengisi </a:t>
            </a:r>
            <a:r>
              <a:rPr lang="id-ID" dirty="0"/>
              <a:t>kehidupannya, terletak pada rentang sehat dan sakit.</a:t>
            </a:r>
          </a:p>
          <a:p>
            <a:pPr>
              <a:buNone/>
            </a:pPr>
            <a:r>
              <a:rPr lang="id-ID" dirty="0" smtClean="0"/>
              <a:t>• Kesehatan </a:t>
            </a:r>
            <a:r>
              <a:rPr lang="id-ID" dirty="0"/>
              <a:t>merupakan suatu keyakinan, nilai, pola kegiatan dalam </a:t>
            </a:r>
            <a:r>
              <a:rPr lang="id-ID" dirty="0" smtClean="0"/>
              <a:t>konteks </a:t>
            </a:r>
            <a:r>
              <a:rPr lang="id-ID" dirty="0"/>
              <a:t>budaya yang digunakan untuk menjaga dan memelihara </a:t>
            </a:r>
            <a:r>
              <a:rPr lang="id-ID" dirty="0" smtClean="0"/>
              <a:t>keadaan </a:t>
            </a:r>
            <a:r>
              <a:rPr lang="id-ID" dirty="0"/>
              <a:t>seimbang/sehat yang dapat diobservasi dalam aktivitas </a:t>
            </a:r>
            <a:r>
              <a:rPr lang="id-ID" dirty="0" smtClean="0"/>
              <a:t>sehari-hari</a:t>
            </a:r>
            <a:r>
              <a:rPr lang="id-ID" dirty="0"/>
              <a:t>.</a:t>
            </a:r>
          </a:p>
          <a:p>
            <a:pPr>
              <a:buNone/>
            </a:pPr>
            <a:r>
              <a:rPr lang="id-ID" dirty="0" smtClean="0"/>
              <a:t>• Klien </a:t>
            </a:r>
            <a:r>
              <a:rPr lang="id-ID" dirty="0"/>
              <a:t>dan perawat mempunyai tujuan yang </a:t>
            </a:r>
            <a:r>
              <a:rPr lang="id-ID" dirty="0" smtClean="0"/>
              <a:t>sama yaitu </a:t>
            </a:r>
            <a:r>
              <a:rPr lang="id-ID" dirty="0"/>
              <a:t>ingin </a:t>
            </a:r>
            <a:r>
              <a:rPr lang="id-ID" dirty="0" smtClean="0"/>
              <a:t>mempertahankan </a:t>
            </a:r>
            <a:r>
              <a:rPr lang="id-ID" dirty="0"/>
              <a:t>keadaan </a:t>
            </a:r>
            <a:r>
              <a:rPr lang="id-ID" dirty="0" smtClean="0"/>
              <a:t>sehat dalam </a:t>
            </a:r>
            <a:r>
              <a:rPr lang="id-ID" dirty="0"/>
              <a:t>rentang </a:t>
            </a:r>
            <a:r>
              <a:rPr lang="id-ID" dirty="0" smtClean="0"/>
              <a:t>sehat -sakit </a:t>
            </a:r>
            <a:r>
              <a:rPr lang="id-ID" dirty="0"/>
              <a:t>yang </a:t>
            </a:r>
            <a:r>
              <a:rPr lang="id-ID" dirty="0" smtClean="0"/>
              <a:t> adaptif </a:t>
            </a:r>
            <a:r>
              <a:rPr lang="id-ID" dirty="0"/>
              <a:t>(Andrew and Boyle, 1995).</a:t>
            </a:r>
          </a:p>
          <a:p>
            <a:pPr>
              <a:buNone/>
            </a:pPr>
            <a:endParaRPr lang="id-ID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Sehat</a:t>
            </a:r>
            <a:endParaRPr lang="id-ID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d-ID" dirty="0"/>
              <a:t>Lingkungan didefinisikan sebagai </a:t>
            </a:r>
            <a:r>
              <a:rPr lang="id-ID" dirty="0" smtClean="0"/>
              <a:t>keseluruhan </a:t>
            </a:r>
            <a:r>
              <a:rPr lang="id-ID" dirty="0"/>
              <a:t>fenomena yang </a:t>
            </a:r>
            <a:r>
              <a:rPr lang="id-ID" dirty="0" smtClean="0"/>
              <a:t>mempengaruhi </a:t>
            </a:r>
            <a:r>
              <a:rPr lang="id-ID" dirty="0"/>
              <a:t>perkembangan, kepercayaan dan perilaku </a:t>
            </a:r>
            <a:r>
              <a:rPr lang="id-ID" dirty="0" smtClean="0"/>
              <a:t>klien</a:t>
            </a:r>
            <a:r>
              <a:rPr lang="id-ID" dirty="0"/>
              <a:t>. </a:t>
            </a:r>
          </a:p>
          <a:p>
            <a:r>
              <a:rPr lang="id-ID" dirty="0"/>
              <a:t>Lingkungan dipandang sebagai suatu totalitas kehidupan dimana </a:t>
            </a:r>
            <a:r>
              <a:rPr lang="id-ID" dirty="0" smtClean="0"/>
              <a:t>klien </a:t>
            </a:r>
            <a:r>
              <a:rPr lang="id-ID" dirty="0"/>
              <a:t>dengan budayanya saling berinteraksi. </a:t>
            </a:r>
            <a:endParaRPr lang="id-ID" dirty="0" smtClean="0"/>
          </a:p>
          <a:p>
            <a:pPr>
              <a:buNone/>
            </a:pPr>
            <a:r>
              <a:rPr lang="id-ID" dirty="0" smtClean="0"/>
              <a:t>Terdapat </a:t>
            </a:r>
            <a:r>
              <a:rPr lang="id-ID" dirty="0"/>
              <a:t>tiga bentuk </a:t>
            </a:r>
          </a:p>
          <a:p>
            <a:r>
              <a:rPr lang="id-ID" dirty="0"/>
              <a:t>lingkungan yaitu : </a:t>
            </a:r>
          </a:p>
          <a:p>
            <a:r>
              <a:rPr lang="id-ID" dirty="0"/>
              <a:t>fisik, sosial </a:t>
            </a:r>
            <a:r>
              <a:rPr lang="id-ID" dirty="0" smtClean="0"/>
              <a:t>dan</a:t>
            </a:r>
          </a:p>
          <a:p>
            <a:r>
              <a:rPr lang="id-ID" dirty="0" smtClean="0"/>
              <a:t>simbolik</a:t>
            </a:r>
            <a:endParaRPr lang="id-ID" dirty="0"/>
          </a:p>
          <a:p>
            <a:endParaRPr lang="id-ID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/>
              <a:t>Lingkungan</a:t>
            </a:r>
            <a:endParaRPr lang="id-ID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768865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id-ID" sz="2400" b="1" dirty="0" smtClean="0"/>
              <a:t>1.  Lingkungan fisik</a:t>
            </a:r>
          </a:p>
          <a:p>
            <a:pPr marL="719138" indent="-358775">
              <a:buNone/>
              <a:tabLst>
                <a:tab pos="360363" algn="l"/>
              </a:tabLst>
            </a:pPr>
            <a:r>
              <a:rPr lang="id-ID" sz="2400" b="1" dirty="0" smtClean="0"/>
              <a:t>  Lingkungan </a:t>
            </a:r>
            <a:r>
              <a:rPr lang="id-ID" sz="2400" b="1" dirty="0"/>
              <a:t>alam atau lingkungan </a:t>
            </a:r>
            <a:r>
              <a:rPr lang="id-ID" sz="2400" b="1" dirty="0" smtClean="0"/>
              <a:t>yang.</a:t>
            </a:r>
          </a:p>
          <a:p>
            <a:pPr marL="719138" indent="-358775">
              <a:buNone/>
              <a:tabLst>
                <a:tab pos="360363" algn="l"/>
              </a:tabLst>
            </a:pPr>
            <a:r>
              <a:rPr lang="id-ID" sz="2400" b="1" dirty="0" smtClean="0"/>
              <a:t>  diciptakan oleh  manusia.    </a:t>
            </a:r>
          </a:p>
          <a:p>
            <a:pPr marL="719138" indent="-358775">
              <a:buNone/>
              <a:tabLst>
                <a:tab pos="360363" algn="l"/>
              </a:tabLst>
            </a:pPr>
            <a:r>
              <a:rPr lang="id-ID" sz="2400" b="1" dirty="0" smtClean="0"/>
              <a:t>  Mis: pegununganiklim, daerah pemukiman</a:t>
            </a:r>
          </a:p>
          <a:p>
            <a:pPr marL="179388" indent="-88900">
              <a:buNone/>
              <a:tabLst>
                <a:tab pos="360363" algn="l"/>
              </a:tabLst>
            </a:pPr>
            <a:r>
              <a:rPr lang="id-ID" sz="2400" b="1" dirty="0" smtClean="0"/>
              <a:t> 2.  Lingkungan sosial</a:t>
            </a:r>
            <a:endParaRPr lang="id-ID" sz="2400" b="1" dirty="0"/>
          </a:p>
          <a:p>
            <a:pPr marL="719138" indent="-609600">
              <a:buNone/>
            </a:pPr>
            <a:r>
              <a:rPr lang="id-ID" sz="2400" b="1" dirty="0" smtClean="0"/>
              <a:t>      Keseluruhan </a:t>
            </a:r>
            <a:r>
              <a:rPr lang="id-ID" sz="2400" b="1" dirty="0"/>
              <a:t>struktur sosial yang berhubungan </a:t>
            </a:r>
            <a:r>
              <a:rPr lang="id-ID" sz="2400" b="1" dirty="0" smtClean="0"/>
              <a:t>dengan  sosialisasi  keluarga </a:t>
            </a:r>
            <a:r>
              <a:rPr lang="id-ID" sz="2400" b="1" dirty="0"/>
              <a:t>atau </a:t>
            </a:r>
            <a:r>
              <a:rPr lang="id-ID" sz="2400" b="1" dirty="0" smtClean="0"/>
              <a:t>kelompok </a:t>
            </a:r>
            <a:r>
              <a:rPr lang="id-ID" sz="2400" b="1" dirty="0"/>
              <a:t>ke dalam masyarakat </a:t>
            </a:r>
            <a:r>
              <a:rPr lang="id-ID" sz="2400" b="1" dirty="0" smtClean="0"/>
              <a:t>yang </a:t>
            </a:r>
            <a:r>
              <a:rPr lang="id-ID" sz="2400" b="1" dirty="0"/>
              <a:t>lebih luas.</a:t>
            </a:r>
          </a:p>
          <a:p>
            <a:pPr marL="90488" indent="0">
              <a:buNone/>
            </a:pPr>
            <a:r>
              <a:rPr lang="id-ID" sz="2400" b="1" dirty="0" smtClean="0"/>
              <a:t> 3.  Lingkungan simbolik</a:t>
            </a:r>
            <a:endParaRPr lang="id-ID" sz="2400" b="1" dirty="0"/>
          </a:p>
          <a:p>
            <a:pPr marL="809625" indent="-700088">
              <a:buNone/>
            </a:pPr>
            <a:r>
              <a:rPr lang="id-ID" sz="2400" b="1" dirty="0" smtClean="0"/>
              <a:t>       Keseluruhan </a:t>
            </a:r>
            <a:r>
              <a:rPr lang="id-ID" sz="2400" b="1" dirty="0"/>
              <a:t>bentuk atau simbol yang membuat </a:t>
            </a:r>
            <a:r>
              <a:rPr lang="id-ID" sz="2400" b="1" dirty="0" smtClean="0"/>
              <a:t> keluarga atau  kelompok </a:t>
            </a:r>
            <a:r>
              <a:rPr lang="id-ID" sz="2400" b="1" dirty="0"/>
              <a:t>merasa </a:t>
            </a:r>
            <a:r>
              <a:rPr lang="id-ID" sz="2400" b="1" dirty="0" smtClean="0"/>
              <a:t>bersatu</a:t>
            </a:r>
            <a:r>
              <a:rPr lang="id-ID" sz="2400" b="1" dirty="0"/>
              <a:t>. Mis: musik, seni, </a:t>
            </a:r>
            <a:r>
              <a:rPr lang="id-ID" sz="2400" b="1" dirty="0" smtClean="0"/>
              <a:t>riwayat  idup</a:t>
            </a:r>
            <a:r>
              <a:rPr lang="id-ID" sz="2400" b="1" dirty="0"/>
              <a:t>, </a:t>
            </a:r>
            <a:r>
              <a:rPr lang="id-ID" sz="2400" b="1" dirty="0" smtClean="0"/>
              <a:t>bahasa atau  atribut yang digunakan</a:t>
            </a:r>
          </a:p>
          <a:p>
            <a:pPr>
              <a:buNone/>
            </a:pPr>
            <a:endParaRPr lang="id-ID" sz="2400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/>
          <a:lstStyle/>
          <a:p>
            <a:r>
              <a:rPr lang="id-ID" dirty="0" smtClean="0"/>
              <a:t>Ada tiga bentuk lingkungan:</a:t>
            </a:r>
            <a:endParaRPr lang="id-ID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1120</TotalTime>
  <Words>576</Words>
  <Application>Microsoft Office PowerPoint</Application>
  <PresentationFormat>On-screen Show (4:3)</PresentationFormat>
  <Paragraphs>67</Paragraphs>
  <Slides>19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Concourse</vt:lpstr>
      <vt:lpstr>Pertemuan 2 Paradigma Keperawatan Transkultural</vt:lpstr>
      <vt:lpstr>Paradigma kaperawatan</vt:lpstr>
      <vt:lpstr>Keperawatan </vt:lpstr>
      <vt:lpstr>Paradigma keperawatan </vt:lpstr>
      <vt:lpstr>PARADIGMA TRANSKULTURAL NURSING</vt:lpstr>
      <vt:lpstr>Manusia</vt:lpstr>
      <vt:lpstr>Sehat</vt:lpstr>
      <vt:lpstr>Lingkungan</vt:lpstr>
      <vt:lpstr>Ada tiga bentuk lingkungan:</vt:lpstr>
      <vt:lpstr>Keperawatan</vt:lpstr>
      <vt:lpstr>STRATEGI</vt:lpstr>
      <vt:lpstr>  Strategi I :  </vt:lpstr>
      <vt:lpstr>Strategi II  </vt:lpstr>
      <vt:lpstr> Strategi III :  </vt:lpstr>
      <vt:lpstr> Komponen Paradigma Keperawatan </vt:lpstr>
      <vt:lpstr>Slide 16</vt:lpstr>
      <vt:lpstr>Slide 17</vt:lpstr>
      <vt:lpstr>Slide 18</vt:lpstr>
      <vt:lpstr>Slide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Paradigma Keperawatan Transkultural</dc:title>
  <dc:creator>Yayah Karyanah</dc:creator>
  <cp:lastModifiedBy>Yayah Karyanah</cp:lastModifiedBy>
  <cp:revision>59</cp:revision>
  <dcterms:created xsi:type="dcterms:W3CDTF">2017-02-28T03:24:03Z</dcterms:created>
  <dcterms:modified xsi:type="dcterms:W3CDTF">2017-03-09T07:49:46Z</dcterms:modified>
</cp:coreProperties>
</file>