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1182688" y="2017713"/>
            <a:ext cx="7772400" cy="4114800"/>
          </a:xfrm>
        </p:spPr>
        <p:txBody>
          <a:bodyPr/>
          <a:lstStyle/>
          <a:p>
            <a:pPr lvl="0"/>
            <a:endParaRPr lang="en-US" noProof="0" smtClean="0"/>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D1C39E0-0E1A-41CF-8038-AC3B19FE89C4}" type="slidenum">
              <a:rPr lang="en-US"/>
              <a:pPr>
                <a:defRPr/>
              </a:pPr>
              <a:t>‹#›</a:t>
            </a:fld>
            <a:endParaRPr lang="en-US"/>
          </a:p>
        </p:txBody>
      </p:sp>
    </p:spTree>
    <p:extLst>
      <p:ext uri="{BB962C8B-B14F-4D97-AF65-F5344CB8AC3E}">
        <p14:creationId xmlns:p14="http://schemas.microsoft.com/office/powerpoint/2010/main" val="3517553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150938" y="214313"/>
            <a:ext cx="7793037" cy="46037"/>
          </a:xfrm>
        </p:spPr>
        <p:txBody>
          <a:bodyPr>
            <a:normAutofit fontScale="90000"/>
          </a:bodyPr>
          <a:lstStyle/>
          <a:p>
            <a:endParaRPr lang="id-ID" smtClean="0"/>
          </a:p>
        </p:txBody>
      </p:sp>
      <p:sp>
        <p:nvSpPr>
          <p:cNvPr id="13315" name="Content Placeholder 2"/>
          <p:cNvSpPr>
            <a:spLocks noGrp="1"/>
          </p:cNvSpPr>
          <p:nvPr>
            <p:ph idx="1"/>
          </p:nvPr>
        </p:nvSpPr>
        <p:spPr>
          <a:xfrm>
            <a:off x="1182688" y="457200"/>
            <a:ext cx="7772400" cy="5675313"/>
          </a:xfrm>
        </p:spPr>
        <p:txBody>
          <a:bodyPr/>
          <a:lstStyle/>
          <a:p>
            <a:pPr marL="609600" indent="-609600" algn="just" eaLnBrk="1" hangingPunct="1">
              <a:lnSpc>
                <a:spcPct val="90000"/>
              </a:lnSpc>
              <a:buFont typeface="Arial" charset="0"/>
              <a:buNone/>
            </a:pPr>
            <a:r>
              <a:rPr lang="id-ID" sz="2800" b="1" smtClean="0"/>
              <a:t>5</a:t>
            </a:r>
            <a:r>
              <a:rPr lang="id-ID" b="1" smtClean="0"/>
              <a:t>.     Machfud MD : </a:t>
            </a:r>
          </a:p>
          <a:p>
            <a:pPr marL="609600" indent="-609600" algn="just" eaLnBrk="1" hangingPunct="1">
              <a:lnSpc>
                <a:spcPct val="90000"/>
              </a:lnSpc>
              <a:buFont typeface="Arial" charset="0"/>
              <a:buNone/>
            </a:pPr>
            <a:r>
              <a:rPr lang="id-ID" sz="2800" b="1" smtClean="0"/>
              <a:t>        </a:t>
            </a:r>
            <a:r>
              <a:rPr lang="id-ID" smtClean="0"/>
              <a:t>Politik  hukum adalah </a:t>
            </a:r>
            <a:r>
              <a:rPr lang="id-ID" i="1" smtClean="0"/>
              <a:t>legal policy</a:t>
            </a:r>
            <a:r>
              <a:rPr lang="id-ID" smtClean="0"/>
              <a:t>, dimana telah dilaksanakan atau akan dilaksanakan secara nasional oleh pemerintah yang meliputi beberapa hal penting sebagai berikut: </a:t>
            </a:r>
          </a:p>
          <a:p>
            <a:pPr marL="609600" indent="-609600" algn="just" eaLnBrk="1" hangingPunct="1">
              <a:lnSpc>
                <a:spcPct val="90000"/>
              </a:lnSpc>
              <a:buFont typeface="Wingdings" pitchFamily="2" charset="2"/>
              <a:buNone/>
            </a:pPr>
            <a:r>
              <a:rPr lang="id-ID" i="1" smtClean="0"/>
              <a:t>	</a:t>
            </a:r>
            <a:r>
              <a:rPr lang="id-ID" b="1" i="1" smtClean="0"/>
              <a:t>Pertama,</a:t>
            </a:r>
            <a:r>
              <a:rPr lang="id-ID" i="1" smtClean="0"/>
              <a:t> </a:t>
            </a:r>
            <a:r>
              <a:rPr lang="id-ID" smtClean="0"/>
              <a:t>Pembangunan hukum yang berintikan pembentukan hukum atau pembaharuan terhadap materi-materi hukum,  agar lebih sesuai dan relevan dengan keadaan</a:t>
            </a:r>
          </a:p>
        </p:txBody>
      </p:sp>
    </p:spTree>
    <p:extLst>
      <p:ext uri="{BB962C8B-B14F-4D97-AF65-F5344CB8AC3E}">
        <p14:creationId xmlns:p14="http://schemas.microsoft.com/office/powerpoint/2010/main" val="3873666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97888" cy="5903913"/>
          </a:xfrm>
        </p:spPr>
        <p:txBody>
          <a:bodyPr/>
          <a:lstStyle/>
          <a:p>
            <a:pPr marL="609600" indent="-609600" algn="just">
              <a:lnSpc>
                <a:spcPct val="90000"/>
              </a:lnSpc>
              <a:buFont typeface="Wingdings" pitchFamily="2" charset="2"/>
              <a:buNone/>
              <a:defRPr/>
            </a:pPr>
            <a:r>
              <a:rPr lang="id-ID" b="1" dirty="0" smtClean="0"/>
              <a:t>Kedua,</a:t>
            </a:r>
            <a:r>
              <a:rPr lang="id-ID" dirty="0" smtClean="0"/>
              <a:t> Pelaksanaan ketentuan hukum yang telah ada, termasuk dilaksanakannya penegasan fungsi lembaga dan pembinaan para penegak hukum. </a:t>
            </a:r>
          </a:p>
          <a:p>
            <a:pPr marL="609600" indent="-609600" algn="just">
              <a:lnSpc>
                <a:spcPct val="90000"/>
              </a:lnSpc>
              <a:buFont typeface="Wingdings" pitchFamily="2" charset="2"/>
              <a:buNone/>
              <a:defRPr/>
            </a:pPr>
            <a:endParaRPr lang="id-ID" dirty="0" smtClean="0"/>
          </a:p>
          <a:p>
            <a:pPr marL="609600" indent="-609600" algn="just">
              <a:lnSpc>
                <a:spcPct val="90000"/>
              </a:lnSpc>
              <a:buFont typeface="Wingdings" pitchFamily="2" charset="2"/>
              <a:buNone/>
              <a:defRPr/>
            </a:pPr>
            <a:r>
              <a:rPr lang="id-ID" dirty="0" smtClean="0"/>
              <a:t>       Berdasarkan ruang lingkup politik hukum yang dikemukakan oleh Mahcfud MD tersebut, mengantarkan kepada pengertian tentang politik hukum yang meliputi pembuatan dan pelaksanaan hukum yang dapat menunjukkan kemana arah hukum itu dibangun dan ditegakkan seiring dengan dinamika masyarakat secara luas.</a:t>
            </a:r>
            <a:r>
              <a:rPr lang="en-GB" dirty="0" smtClean="0"/>
              <a:t> </a:t>
            </a:r>
            <a:endParaRPr lang="id-ID" dirty="0" smtClean="0"/>
          </a:p>
          <a:p>
            <a:pPr>
              <a:defRPr/>
            </a:pPr>
            <a:endParaRPr lang="id-ID" dirty="0"/>
          </a:p>
        </p:txBody>
      </p:sp>
    </p:spTree>
    <p:extLst>
      <p:ext uri="{BB962C8B-B14F-4D97-AF65-F5344CB8AC3E}">
        <p14:creationId xmlns:p14="http://schemas.microsoft.com/office/powerpoint/2010/main" val="2053074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150938" y="214313"/>
            <a:ext cx="7793037" cy="46037"/>
          </a:xfrm>
        </p:spPr>
        <p:txBody>
          <a:bodyPr/>
          <a:lstStyle/>
          <a:p>
            <a:endParaRPr lang="id-ID" smtClean="0"/>
          </a:p>
        </p:txBody>
      </p:sp>
      <p:sp>
        <p:nvSpPr>
          <p:cNvPr id="15363" name="Content Placeholder 2"/>
          <p:cNvSpPr>
            <a:spLocks noGrp="1"/>
          </p:cNvSpPr>
          <p:nvPr>
            <p:ph idx="1"/>
          </p:nvPr>
        </p:nvSpPr>
        <p:spPr>
          <a:xfrm>
            <a:off x="1182688" y="381000"/>
            <a:ext cx="7772400" cy="5751513"/>
          </a:xfrm>
        </p:spPr>
        <p:txBody>
          <a:bodyPr/>
          <a:lstStyle/>
          <a:p>
            <a:r>
              <a:rPr lang="id-ID" b="1" smtClean="0"/>
              <a:t>Bagir Manan </a:t>
            </a:r>
            <a:r>
              <a:rPr lang="id-ID" smtClean="0"/>
              <a:t>mendefinisikan politik hukum adalah kebijaksanaan yang akan dan sedang ditempuh mengenai politik pembentukan hukum, politik mengenai isi hukum, politik penegakan hukum, beserta segala urusan yang akan menopang pembentukan dan penegakan hukum tersebut.</a:t>
            </a:r>
          </a:p>
        </p:txBody>
      </p:sp>
    </p:spTree>
    <p:extLst>
      <p:ext uri="{BB962C8B-B14F-4D97-AF65-F5344CB8AC3E}">
        <p14:creationId xmlns:p14="http://schemas.microsoft.com/office/powerpoint/2010/main" val="2896726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Simbiosis Hukum dan Politik</a:t>
            </a:r>
          </a:p>
        </p:txBody>
      </p:sp>
      <p:sp>
        <p:nvSpPr>
          <p:cNvPr id="16387" name="Rectangle 3"/>
          <p:cNvSpPr>
            <a:spLocks noGrp="1" noChangeArrowheads="1"/>
          </p:cNvSpPr>
          <p:nvPr>
            <p:ph type="body" idx="1"/>
          </p:nvPr>
        </p:nvSpPr>
        <p:spPr/>
        <p:txBody>
          <a:bodyPr/>
          <a:lstStyle/>
          <a:p>
            <a:pPr eaLnBrk="1" hangingPunct="1"/>
            <a:r>
              <a:rPr lang="en-US" sz="2800" smtClean="0"/>
              <a:t>Hukum : </a:t>
            </a:r>
            <a:r>
              <a:rPr lang="en-US" sz="2000" smtClean="0"/>
              <a:t>Berintikan moral/etik yang didasarkan akal</a:t>
            </a:r>
          </a:p>
          <a:p>
            <a:pPr eaLnBrk="1" hangingPunct="1">
              <a:buFont typeface="Wingdings" pitchFamily="2" charset="2"/>
              <a:buNone/>
            </a:pPr>
            <a:r>
              <a:rPr lang="en-US" sz="2000" smtClean="0"/>
              <a:t>                       dan nurani untuk memberikan kualifikasi</a:t>
            </a:r>
          </a:p>
          <a:p>
            <a:pPr eaLnBrk="1" hangingPunct="1">
              <a:buFont typeface="Wingdings" pitchFamily="2" charset="2"/>
              <a:buNone/>
            </a:pPr>
            <a:r>
              <a:rPr lang="en-US" sz="2000" smtClean="0"/>
              <a:t>                       keseimbangan beban </a:t>
            </a:r>
            <a:r>
              <a:rPr lang="en-US" sz="2000" b="1" smtClean="0"/>
              <a:t>hak dan kewajiban</a:t>
            </a:r>
          </a:p>
          <a:p>
            <a:pPr eaLnBrk="1" hangingPunct="1">
              <a:buFont typeface="Wingdings" pitchFamily="2" charset="2"/>
              <a:buNone/>
            </a:pPr>
            <a:r>
              <a:rPr lang="en-US" sz="2000" smtClean="0"/>
              <a:t>                       bagi subyek-subyeknya</a:t>
            </a:r>
          </a:p>
          <a:p>
            <a:pPr eaLnBrk="1" hangingPunct="1"/>
            <a:endParaRPr lang="en-US" sz="2800" smtClean="0"/>
          </a:p>
          <a:p>
            <a:pPr eaLnBrk="1" hangingPunct="1"/>
            <a:r>
              <a:rPr lang="en-US" sz="2800" smtClean="0"/>
              <a:t>Politik : </a:t>
            </a:r>
            <a:r>
              <a:rPr lang="en-US" sz="2000" smtClean="0"/>
              <a:t>Berintikan </a:t>
            </a:r>
            <a:r>
              <a:rPr lang="en-US" sz="2000" b="1" smtClean="0"/>
              <a:t>kepentingan dan tujuan </a:t>
            </a:r>
            <a:r>
              <a:rPr lang="en-US" sz="2000" smtClean="0"/>
              <a:t>yang</a:t>
            </a:r>
          </a:p>
          <a:p>
            <a:pPr eaLnBrk="1" hangingPunct="1">
              <a:buFont typeface="Wingdings" pitchFamily="2" charset="2"/>
              <a:buNone/>
            </a:pPr>
            <a:r>
              <a:rPr lang="en-US" sz="2000" smtClean="0"/>
              <a:t>                    hendak dicapai oleh para aktornya dengan</a:t>
            </a:r>
          </a:p>
          <a:p>
            <a:pPr eaLnBrk="1" hangingPunct="1">
              <a:buFont typeface="Wingdings" pitchFamily="2" charset="2"/>
              <a:buNone/>
            </a:pPr>
            <a:r>
              <a:rPr lang="en-US" sz="2000" smtClean="0"/>
              <a:t>                    segala dinamikanya</a:t>
            </a:r>
            <a:endParaRPr lang="en-US" sz="2800" smtClean="0"/>
          </a:p>
          <a:p>
            <a:pPr eaLnBrk="1" hangingPunct="1">
              <a:buFont typeface="Wingdings" pitchFamily="2" charset="2"/>
              <a:buNone/>
            </a:pPr>
            <a:endParaRPr lang="en-US" sz="2800" smtClean="0"/>
          </a:p>
        </p:txBody>
      </p:sp>
    </p:spTree>
    <p:extLst>
      <p:ext uri="{BB962C8B-B14F-4D97-AF65-F5344CB8AC3E}">
        <p14:creationId xmlns:p14="http://schemas.microsoft.com/office/powerpoint/2010/main" val="1131764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title"/>
          </p:nvPr>
        </p:nvSpPr>
        <p:spPr/>
        <p:txBody>
          <a:bodyPr/>
          <a:lstStyle/>
          <a:p>
            <a:pPr eaLnBrk="1" hangingPunct="1"/>
            <a:r>
              <a:rPr lang="en-US" smtClean="0"/>
              <a:t>Diagram </a:t>
            </a:r>
            <a:br>
              <a:rPr lang="en-US" smtClean="0"/>
            </a:br>
            <a:r>
              <a:rPr lang="en-US" smtClean="0"/>
              <a:t>simbiosis hukum dan politik</a:t>
            </a:r>
          </a:p>
        </p:txBody>
      </p:sp>
      <p:pic>
        <p:nvPicPr>
          <p:cNvPr id="17411" name="Picture 21" descr="slide_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365375"/>
            <a:ext cx="4981575" cy="3779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48554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174</Words>
  <Application>Microsoft Office PowerPoint</Application>
  <PresentationFormat>On-screen Show (4:3)</PresentationFormat>
  <Paragraphs>17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Simbiosis Hukum dan Politik</vt:lpstr>
      <vt:lpstr>Diagram  simbiosis hukum dan politik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monika y</dc:creator>
  <cp:lastModifiedBy>ASUS-PC</cp:lastModifiedBy>
  <cp:revision>2</cp:revision>
  <dcterms:created xsi:type="dcterms:W3CDTF">2006-08-16T00:00:00Z</dcterms:created>
  <dcterms:modified xsi:type="dcterms:W3CDTF">2019-06-28T15:05:57Z</dcterms:modified>
</cp:coreProperties>
</file>