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40084B-D8CA-4800-BF32-27BBCAEED377}" type="datetimeFigureOut">
              <a:rPr lang="en-US" smtClean="0"/>
              <a:t>6/28/2019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3CD74E-93E6-4464-A858-C9D42EA1B338}" type="slidenum">
              <a:rPr lang="en-US" smtClean="0"/>
              <a:t>‹#›</a:t>
            </a:fld>
            <a:endParaRPr lang="en-US"/>
          </a:p>
        </p:txBody>
      </p:sp>
    </p:spTree>
    <p:extLst>
      <p:ext uri="{BB962C8B-B14F-4D97-AF65-F5344CB8AC3E}">
        <p14:creationId xmlns:p14="http://schemas.microsoft.com/office/powerpoint/2010/main" val="662965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
          <p:cNvSpPr>
            <a:spLocks noGrp="1" noRot="1" noChangeAspect="1" noChangeArrowheads="1" noTextEdit="1"/>
          </p:cNvSpPr>
          <p:nvPr>
            <p:ph type="sldImg"/>
          </p:nvPr>
        </p:nvSpPr>
        <p:spPr>
          <a:xfrm>
            <a:off x="1144588" y="695325"/>
            <a:ext cx="4568825" cy="3427413"/>
          </a:xfrm>
          <a:solidFill>
            <a:srgbClr val="FFFFFF"/>
          </a:solidFill>
          <a:ln>
            <a:solidFill>
              <a:srgbClr val="000000"/>
            </a:solidFill>
            <a:miter lim="800000"/>
            <a:headEnd/>
            <a:tailEnd/>
          </a:ln>
        </p:spPr>
      </p:sp>
      <p:sp>
        <p:nvSpPr>
          <p:cNvPr id="47107" name="Rectangle 2"/>
          <p:cNvSpPr>
            <a:spLocks noGrp="1" noChangeArrowheads="1"/>
          </p:cNvSpPr>
          <p:nvPr>
            <p:ph type="body" idx="1"/>
          </p:nvPr>
        </p:nvSpPr>
        <p:spPr>
          <a:xfrm>
            <a:off x="685800" y="4342890"/>
            <a:ext cx="5486400" cy="41137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p:cNvSpPr>
            <a:spLocks noGrp="1" noRot="1" noChangeAspect="1" noChangeArrowheads="1" noTextEdit="1"/>
          </p:cNvSpPr>
          <p:nvPr>
            <p:ph type="sldImg"/>
          </p:nvPr>
        </p:nvSpPr>
        <p:spPr>
          <a:xfrm>
            <a:off x="1144588" y="695325"/>
            <a:ext cx="4568825" cy="3427413"/>
          </a:xfrm>
          <a:solidFill>
            <a:srgbClr val="FFFFFF"/>
          </a:solidFill>
          <a:ln>
            <a:solidFill>
              <a:srgbClr val="000000"/>
            </a:solidFill>
            <a:miter lim="800000"/>
            <a:headEnd/>
            <a:tailEnd/>
          </a:ln>
        </p:spPr>
      </p:sp>
      <p:sp>
        <p:nvSpPr>
          <p:cNvPr id="48131" name="Rectangle 2"/>
          <p:cNvSpPr>
            <a:spLocks noGrp="1" noChangeArrowheads="1"/>
          </p:cNvSpPr>
          <p:nvPr>
            <p:ph type="body" idx="1"/>
          </p:nvPr>
        </p:nvSpPr>
        <p:spPr>
          <a:xfrm>
            <a:off x="685800" y="4342890"/>
            <a:ext cx="5486400" cy="41137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noChangeArrowheads="1" noTextEdit="1"/>
          </p:cNvSpPr>
          <p:nvPr>
            <p:ph type="sldImg"/>
          </p:nvPr>
        </p:nvSpPr>
        <p:spPr>
          <a:xfrm>
            <a:off x="1144588" y="695325"/>
            <a:ext cx="4568825" cy="3427413"/>
          </a:xfrm>
          <a:solidFill>
            <a:srgbClr val="FFFFFF"/>
          </a:solidFill>
          <a:ln>
            <a:solidFill>
              <a:srgbClr val="000000"/>
            </a:solidFill>
            <a:miter lim="800000"/>
            <a:headEnd/>
            <a:tailEnd/>
          </a:ln>
        </p:spPr>
      </p:sp>
      <p:sp>
        <p:nvSpPr>
          <p:cNvPr id="49155" name="Rectangle 2"/>
          <p:cNvSpPr>
            <a:spLocks noGrp="1" noChangeArrowheads="1"/>
          </p:cNvSpPr>
          <p:nvPr>
            <p:ph type="body" idx="1"/>
          </p:nvPr>
        </p:nvSpPr>
        <p:spPr>
          <a:xfrm>
            <a:off x="685800" y="4342890"/>
            <a:ext cx="5486400" cy="41137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p:cNvSpPr>
            <a:spLocks noGrp="1" noRot="1" noChangeAspect="1" noChangeArrowheads="1" noTextEdit="1"/>
          </p:cNvSpPr>
          <p:nvPr>
            <p:ph type="sldImg"/>
          </p:nvPr>
        </p:nvSpPr>
        <p:spPr>
          <a:xfrm>
            <a:off x="1144588" y="695325"/>
            <a:ext cx="4568825" cy="3427413"/>
          </a:xfrm>
          <a:solidFill>
            <a:srgbClr val="FFFFFF"/>
          </a:solidFill>
          <a:ln>
            <a:solidFill>
              <a:srgbClr val="000000"/>
            </a:solidFill>
            <a:miter lim="800000"/>
            <a:headEnd/>
            <a:tailEnd/>
          </a:ln>
        </p:spPr>
      </p:sp>
      <p:sp>
        <p:nvSpPr>
          <p:cNvPr id="50179" name="Rectangle 2"/>
          <p:cNvSpPr>
            <a:spLocks noGrp="1" noChangeArrowheads="1"/>
          </p:cNvSpPr>
          <p:nvPr>
            <p:ph type="body" idx="1"/>
          </p:nvPr>
        </p:nvSpPr>
        <p:spPr>
          <a:xfrm>
            <a:off x="685800" y="4342890"/>
            <a:ext cx="5486400" cy="41137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a:spLocks noGrp="1" noRot="1" noChangeAspect="1" noChangeArrowheads="1" noTextEdit="1"/>
          </p:cNvSpPr>
          <p:nvPr>
            <p:ph type="sldImg"/>
          </p:nvPr>
        </p:nvSpPr>
        <p:spPr>
          <a:xfrm>
            <a:off x="1144588" y="695325"/>
            <a:ext cx="4568825" cy="3427413"/>
          </a:xfrm>
          <a:solidFill>
            <a:srgbClr val="FFFFFF"/>
          </a:solidFill>
          <a:ln>
            <a:solidFill>
              <a:srgbClr val="000000"/>
            </a:solidFill>
            <a:miter lim="800000"/>
            <a:headEnd/>
            <a:tailEnd/>
          </a:ln>
        </p:spPr>
      </p:sp>
      <p:sp>
        <p:nvSpPr>
          <p:cNvPr id="51203" name="Rectangle 2"/>
          <p:cNvSpPr>
            <a:spLocks noGrp="1" noChangeArrowheads="1"/>
          </p:cNvSpPr>
          <p:nvPr>
            <p:ph type="body" idx="1"/>
          </p:nvPr>
        </p:nvSpPr>
        <p:spPr>
          <a:xfrm>
            <a:off x="685800" y="4342890"/>
            <a:ext cx="5486400" cy="41137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6/28/2019</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6/28/2019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57200" y="274638"/>
            <a:ext cx="8229600" cy="698500"/>
          </a:xfrm>
          <a:prstGeom prst="rect">
            <a:avLst/>
          </a:prstGeom>
          <a:noFill/>
          <a:ln w="9525">
            <a:noFill/>
            <a:round/>
            <a:headEnd/>
            <a:tailEnd/>
          </a:ln>
          <a:effectLst/>
        </p:spPr>
        <p:txBody>
          <a:bodyPr anchor="ctr"/>
          <a:lstStyle/>
          <a:p>
            <a:pPr algn="ctr">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dirty="0">
                <a:solidFill>
                  <a:srgbClr val="FFFFCC"/>
                </a:solidFill>
                <a:effectLst>
                  <a:outerShdw blurRad="38100" dist="38100" dir="2700000" algn="tl">
                    <a:srgbClr val="000000"/>
                  </a:outerShdw>
                </a:effectLst>
                <a:latin typeface="Tahoma" pitchFamily="32" charset="0"/>
                <a:cs typeface="Lucida Sans Unicode" charset="0"/>
              </a:rPr>
              <a:t>PERKEMBANGAN PEMBUATAN HUKUM</a:t>
            </a:r>
          </a:p>
          <a:p>
            <a:pPr algn="ctr">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dirty="0">
                <a:solidFill>
                  <a:srgbClr val="FFFFCC"/>
                </a:solidFill>
                <a:effectLst>
                  <a:outerShdw blurRad="38100" dist="38100" dir="2700000" algn="tl">
                    <a:srgbClr val="000000"/>
                  </a:outerShdw>
                </a:effectLst>
                <a:latin typeface="Tahoma" pitchFamily="32" charset="0"/>
                <a:cs typeface="Lucida Sans Unicode" charset="0"/>
              </a:rPr>
              <a:t>DI EROPAH</a:t>
            </a:r>
          </a:p>
        </p:txBody>
      </p:sp>
      <p:sp>
        <p:nvSpPr>
          <p:cNvPr id="5122" name="Text Box 2"/>
          <p:cNvSpPr txBox="1">
            <a:spLocks noChangeArrowheads="1"/>
          </p:cNvSpPr>
          <p:nvPr/>
        </p:nvSpPr>
        <p:spPr bwMode="auto">
          <a:xfrm>
            <a:off x="684213" y="1458913"/>
            <a:ext cx="8459787" cy="5399087"/>
          </a:xfrm>
          <a:prstGeom prst="rect">
            <a:avLst/>
          </a:prstGeom>
          <a:noFill/>
          <a:ln w="9525">
            <a:noFill/>
            <a:round/>
            <a:headEnd/>
            <a:tailEnd/>
          </a:ln>
          <a:effectLst/>
        </p:spPr>
        <p:txBody>
          <a:bodyPr/>
          <a:lstStyle/>
          <a:p>
            <a:pPr marL="341313" indent="-341313">
              <a:lnSpc>
                <a:spcPct val="80000"/>
              </a:lnSpc>
              <a:spcBef>
                <a:spcPts val="500"/>
              </a:spcBef>
              <a:buClr>
                <a:srgbClr val="FFCC66"/>
              </a:buClr>
              <a:buSzPct val="80000"/>
              <a:buFont typeface="Times New Roman" pitchFamily="16"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PADA AWALNYA PEMBENTUKAN HUKUM DIYAKINI PEMERINTAH HANYA MEREGISTRASI ATURAN-ATURAN YG ADA, RAJA MENETAPKAN HUKUM  SECARA TERTULIS DAN DIA TAK DAPAT MENGUBAHNYA.</a:t>
            </a:r>
          </a:p>
          <a:p>
            <a:pPr marL="341313" indent="-341313">
              <a:lnSpc>
                <a:spcPct val="80000"/>
              </a:lnSpc>
              <a:spcBef>
                <a:spcPts val="500"/>
              </a:spcBef>
              <a:buClr>
                <a:srgbClr val="FFCC66"/>
              </a:buClr>
              <a:buSzPct val="80000"/>
              <a:buFont typeface="Times New Roman" pitchFamily="16"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PD ABAD PERTENGAHAN DIKENAL HUKUM RAJA. TITAH RAJA BERLAKU SBG UU. RAJA BERBUAT DEMIKIAN KARENA IA TELAH MEWAJIBKAN RAKYATNYA BERSUMPAH SETIA. KEADAAN INI SEMAKIN KUAT SETELAH ADA KEPERCAYAAN BAHWA RAJA SBG PENJELMAAN TUHAN. MASYARAKAT MENGHARAPKAN KESEJAHTERAAN DARI TUHAN. “REI DEI GRATIA”. AKHIRNYA HUKUM KEBIASAAN SEMAKIN MENGERUCUT.</a:t>
            </a:r>
          </a:p>
          <a:p>
            <a:pPr marL="341313" indent="-341313">
              <a:lnSpc>
                <a:spcPct val="80000"/>
              </a:lnSpc>
              <a:spcBef>
                <a:spcPts val="500"/>
              </a:spcBef>
              <a:buClr>
                <a:srgbClr val="FFCC66"/>
              </a:buClr>
              <a:buSzPct val="80000"/>
              <a:buFont typeface="Times New Roman" pitchFamily="16"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PARA PENDUKUNG HKM ALAM MEMBUAT TEORI HKM MEBEDAKAN HUKUM YG DIPAKSAKAN (IUSTUM) DAN HUKUM SUKARELA  (HONESTUM).IUSTUM BERFUNGSI MELAYANI KETENANGAN LAHIR, KARENA ITU SANKSINYA DAPAT DIPAKSAKAN. HONESTUM BERKAITAN DGN KESUSILAAN YG SEBAIKNYA DILAKSANAKAN TAPI BUKAN MERUPAKAN KEWAJIBAN. DGN DEMIKIAN IUSTUM SEMAKIN DIPERLUKAN SEHINGGA PEMBUATAN HUKUM MENEMPATI PERAN UTAMA.</a:t>
            </a:r>
          </a:p>
          <a:p>
            <a:pPr marL="341313" indent="-341313">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000" dirty="0">
              <a:solidFill>
                <a:srgbClr val="FFFFFF"/>
              </a:solidFill>
              <a:effectLst>
                <a:outerShdw blurRad="38100" dist="38100" dir="2700000" algn="tl">
                  <a:srgbClr val="000000"/>
                </a:outerShdw>
              </a:effectLst>
              <a:latin typeface="Tahoma" pitchFamily="32" charset="0"/>
              <a:cs typeface="Lucida Sans Unicode" charset="0"/>
            </a:endParaRPr>
          </a:p>
        </p:txBody>
      </p:sp>
    </p:spTree>
    <p:extLst>
      <p:ext uri="{BB962C8B-B14F-4D97-AF65-F5344CB8AC3E}">
        <p14:creationId xmlns:p14="http://schemas.microsoft.com/office/powerpoint/2010/main" val="3980086049"/>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57200" y="1484313"/>
            <a:ext cx="8229600" cy="4572000"/>
          </a:xfrm>
          <a:prstGeom prst="rect">
            <a:avLst/>
          </a:prstGeom>
          <a:noFill/>
          <a:ln w="9525">
            <a:noFill/>
            <a:round/>
            <a:headEnd/>
            <a:tailEnd/>
          </a:ln>
          <a:effectLst/>
        </p:spPr>
        <p:txBody>
          <a:bodyPr/>
          <a:lstStyle/>
          <a:p>
            <a:pPr marL="608013" indent="-608013">
              <a:lnSpc>
                <a:spcPct val="80000"/>
              </a:lnSpc>
              <a:spcBef>
                <a:spcPts val="500"/>
              </a:spcBef>
              <a:buClr>
                <a:srgbClr val="FFCC66"/>
              </a:buClr>
              <a:buSzPct val="80000"/>
              <a:buFont typeface="Times New Roman" pitchFamily="18"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4.	DLM KENYATAANNYA PENGUASA  NEGARA (TRIAS POLITIKA) TDK MENGGUNAKAN KEKUASAAN SECARA MONOPOLI MEMBUAT HUKUM. HAL INI DISEBABKAN ANTARA LAIN: </a:t>
            </a:r>
          </a:p>
          <a:p>
            <a:pPr marL="608013" indent="-608013">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		1.KEPERCAYAAN KPD HUKUM ALAM, 	</a:t>
            </a:r>
          </a:p>
          <a:p>
            <a:pPr marL="608013" indent="-608013">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		2. FUNGSI NEGARA MEMELIHARA KETERTIBAN DAN 	3.SISTEM POLITIK DI PARLEMEN.</a:t>
            </a:r>
          </a:p>
          <a:p>
            <a:pPr marL="608013" indent="-608013">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US" sz="2000" dirty="0">
              <a:solidFill>
                <a:srgbClr val="FFFFFF"/>
              </a:solidFill>
              <a:effectLst>
                <a:outerShdw blurRad="38100" dist="38100" dir="2700000" algn="tl">
                  <a:srgbClr val="000000"/>
                </a:outerShdw>
              </a:effectLst>
              <a:latin typeface="Tahoma" pitchFamily="32" charset="0"/>
              <a:cs typeface="Lucida Sans Unicode" charset="0"/>
            </a:endParaRPr>
          </a:p>
          <a:p>
            <a:pPr marL="608013" indent="-608013">
              <a:lnSpc>
                <a:spcPct val="80000"/>
              </a:lnSpc>
              <a:spcBef>
                <a:spcPts val="500"/>
              </a:spcBef>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5. 	MULAI ABAD KE XX PERAN PEMBUAT HUKUM (LEGISLATOR) BUKAN HANYA MENETAPKAN  KEBIASAAN-KEBIASAAN SBG ALAT MENJAGA KETERTIBAN, TTP JUGA MELAKUKAN PERUBAHAN MASYARAKAT. RPSCO POUND MENYATAKAN </a:t>
            </a:r>
            <a:r>
              <a:rPr lang="en-US" sz="2000" i="1" dirty="0">
                <a:solidFill>
                  <a:srgbClr val="FFFFFF"/>
                </a:solidFill>
                <a:effectLst>
                  <a:outerShdw blurRad="38100" dist="38100" dir="2700000" algn="tl">
                    <a:srgbClr val="000000"/>
                  </a:outerShdw>
                </a:effectLst>
                <a:latin typeface="Tahoma" pitchFamily="32" charset="0"/>
                <a:cs typeface="Lucida Sans Unicode" charset="0"/>
              </a:rPr>
              <a:t>LAW AS A TOOL SOCIAL ENGINEERING. </a:t>
            </a:r>
            <a:r>
              <a:rPr lang="en-US" sz="2000" dirty="0">
                <a:solidFill>
                  <a:srgbClr val="FFFFFF"/>
                </a:solidFill>
                <a:effectLst>
                  <a:outerShdw blurRad="38100" dist="38100" dir="2700000" algn="tl">
                    <a:srgbClr val="000000"/>
                  </a:outerShdw>
                </a:effectLst>
                <a:latin typeface="Tahoma" pitchFamily="32" charset="0"/>
                <a:cs typeface="Lucida Sans Unicode" charset="0"/>
              </a:rPr>
              <a:t>MESKIPUN DEMIKIAN REGISTRASI MASIH DIPERLUKAN DISAMPING UNTUK MELAKUKAN KEBIJAKAN MENINGKATKAN KESEJAHTERAAN RAKYAT DAN MEWUJUDKAN KEADILAN SOSIAL. </a:t>
            </a:r>
          </a:p>
        </p:txBody>
      </p:sp>
    </p:spTree>
    <p:extLst>
      <p:ext uri="{BB962C8B-B14F-4D97-AF65-F5344CB8AC3E}">
        <p14:creationId xmlns:p14="http://schemas.microsoft.com/office/powerpoint/2010/main" val="378542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anchor="ctr"/>
          <a:lstStyle/>
          <a:p>
            <a:pPr algn="ctr">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dirty="0">
                <a:solidFill>
                  <a:srgbClr val="FFFFCC"/>
                </a:solidFill>
                <a:effectLst>
                  <a:outerShdw blurRad="38100" dist="38100" dir="2700000" algn="tl">
                    <a:srgbClr val="000000"/>
                  </a:outerShdw>
                </a:effectLst>
                <a:latin typeface="Tahoma" pitchFamily="32" charset="0"/>
                <a:cs typeface="Lucida Sans Unicode" charset="0"/>
              </a:rPr>
              <a:t>KEUNTUNGAN HUKUM TERTULIS</a:t>
            </a:r>
          </a:p>
        </p:txBody>
      </p:sp>
      <p:sp>
        <p:nvSpPr>
          <p:cNvPr id="7170" name="Text Box 2"/>
          <p:cNvSpPr txBox="1">
            <a:spLocks noChangeArrowheads="1"/>
          </p:cNvSpPr>
          <p:nvPr/>
        </p:nvSpPr>
        <p:spPr bwMode="auto">
          <a:xfrm>
            <a:off x="533400" y="2057400"/>
            <a:ext cx="8153400" cy="3505200"/>
          </a:xfrm>
          <a:prstGeom prst="rect">
            <a:avLst/>
          </a:prstGeom>
          <a:noFill/>
          <a:ln w="9525">
            <a:noFill/>
            <a:round/>
            <a:headEnd/>
            <a:tailEnd/>
          </a:ln>
          <a:effectLst/>
        </p:spPr>
        <p:txBody>
          <a:bodyPr/>
          <a:lstStyle/>
          <a:p>
            <a:pPr marL="608013" indent="-608013">
              <a:spcBef>
                <a:spcPts val="500"/>
              </a:spcBef>
              <a:buClr>
                <a:srgbClr val="FFCC66"/>
              </a:buClr>
              <a:buSzPct val="8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800" dirty="0">
                <a:solidFill>
                  <a:srgbClr val="FFFFFF"/>
                </a:solidFill>
                <a:effectLst>
                  <a:outerShdw blurRad="38100" dist="38100" dir="2700000" algn="tl">
                    <a:srgbClr val="000000"/>
                  </a:outerShdw>
                </a:effectLst>
                <a:latin typeface="Tahoma" pitchFamily="32" charset="0"/>
                <a:cs typeface="Lucida Sans Unicode" charset="0"/>
              </a:rPr>
              <a:t>EFEKTIVITAS HUKUM</a:t>
            </a:r>
          </a:p>
          <a:p>
            <a:pPr marL="608013" indent="-608013">
              <a:spcBef>
                <a:spcPts val="500"/>
              </a:spcBef>
              <a:buClr>
                <a:srgbClr val="FFCC66"/>
              </a:buClr>
              <a:buSzPct val="8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800" dirty="0">
                <a:solidFill>
                  <a:srgbClr val="FFFFFF"/>
                </a:solidFill>
                <a:effectLst>
                  <a:outerShdw blurRad="38100" dist="38100" dir="2700000" algn="tl">
                    <a:srgbClr val="000000"/>
                  </a:outerShdw>
                </a:effectLst>
                <a:latin typeface="Tahoma" pitchFamily="32" charset="0"/>
                <a:cs typeface="Lucida Sans Unicode" charset="0"/>
              </a:rPr>
              <a:t>KEPASTIAN HUKUM LEBIH DAPAT DIRAMALKAN: PERILAKU YANG AMAN DAN PUTUSAN HAKIM YANG KONSISTEN.</a:t>
            </a:r>
          </a:p>
          <a:p>
            <a:pPr marL="608013" indent="-608013">
              <a:spcBef>
                <a:spcPts val="500"/>
              </a:spcBef>
              <a:buClr>
                <a:srgbClr val="FFCC66"/>
              </a:buClr>
              <a:buSzPct val="8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800" dirty="0">
                <a:solidFill>
                  <a:srgbClr val="FFFFFF"/>
                </a:solidFill>
                <a:effectLst>
                  <a:outerShdw blurRad="38100" dist="38100" dir="2700000" algn="tl">
                    <a:srgbClr val="000000"/>
                  </a:outerShdw>
                </a:effectLst>
                <a:latin typeface="Tahoma" pitchFamily="32" charset="0"/>
                <a:cs typeface="Lucida Sans Unicode" charset="0"/>
              </a:rPr>
              <a:t>NILAINYA TETAP; BAIK DARI SEGI NILAI-NILAI MAUPUN SEGI PEMBUKTIAN </a:t>
            </a:r>
          </a:p>
        </p:txBody>
      </p:sp>
    </p:spTree>
    <p:extLst>
      <p:ext uri="{BB962C8B-B14F-4D97-AF65-F5344CB8AC3E}">
        <p14:creationId xmlns:p14="http://schemas.microsoft.com/office/powerpoint/2010/main" val="185617432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125413"/>
            <a:ext cx="8229600" cy="1189037"/>
          </a:xfrm>
          <a:prstGeom prst="rect">
            <a:avLst/>
          </a:prstGeom>
          <a:noFill/>
          <a:ln w="9525">
            <a:noFill/>
            <a:round/>
            <a:headEnd/>
            <a:tailEnd/>
          </a:ln>
          <a:effectLst/>
        </p:spPr>
        <p:txBody>
          <a:bodyPr anchor="ctr"/>
          <a:lstStyle/>
          <a:p>
            <a:pPr algn="ctr">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a:solidFill>
                  <a:srgbClr val="FFFFCC"/>
                </a:solidFill>
                <a:effectLst>
                  <a:outerShdw blurRad="38100" dist="38100" dir="2700000" algn="tl">
                    <a:srgbClr val="000000"/>
                  </a:outerShdw>
                </a:effectLst>
                <a:latin typeface="Tahoma" pitchFamily="32" charset="0"/>
                <a:cs typeface="Lucida Sans Unicode" charset="0"/>
              </a:rPr>
              <a:t>MENURUT MOCH.MAHFUD MD.</a:t>
            </a:r>
            <a:br>
              <a:rPr lang="en-US" sz="2400">
                <a:solidFill>
                  <a:srgbClr val="FFFFCC"/>
                </a:solidFill>
                <a:effectLst>
                  <a:outerShdw blurRad="38100" dist="38100" dir="2700000" algn="tl">
                    <a:srgbClr val="000000"/>
                  </a:outerShdw>
                </a:effectLst>
                <a:latin typeface="Tahoma" pitchFamily="32" charset="0"/>
                <a:cs typeface="Lucida Sans Unicode" charset="0"/>
              </a:rPr>
            </a:br>
            <a:r>
              <a:rPr lang="en-US" sz="2400">
                <a:solidFill>
                  <a:srgbClr val="FFFFCC"/>
                </a:solidFill>
                <a:effectLst>
                  <a:outerShdw blurRad="38100" dist="38100" dir="2700000" algn="tl">
                    <a:srgbClr val="000000"/>
                  </a:outerShdw>
                </a:effectLst>
                <a:latin typeface="Tahoma" pitchFamily="32" charset="0"/>
                <a:cs typeface="Lucida Sans Unicode" charset="0"/>
              </a:rPr>
              <a:t>DLM BUKUNYA MEMBANGUN POLITIK HUKUM MENEGAKKAN KONSTITUSI</a:t>
            </a:r>
          </a:p>
        </p:txBody>
      </p:sp>
      <p:sp>
        <p:nvSpPr>
          <p:cNvPr id="8194" name="Text Box 2"/>
          <p:cNvSpPr txBox="1">
            <a:spLocks noChangeArrowheads="1"/>
          </p:cNvSpPr>
          <p:nvPr/>
        </p:nvSpPr>
        <p:spPr bwMode="auto">
          <a:xfrm>
            <a:off x="457200" y="1600200"/>
            <a:ext cx="8147050" cy="4781550"/>
          </a:xfrm>
          <a:prstGeom prst="rect">
            <a:avLst/>
          </a:prstGeom>
          <a:noFill/>
          <a:ln w="9525">
            <a:noFill/>
            <a:round/>
            <a:headEnd/>
            <a:tailEnd/>
          </a:ln>
          <a:effectLst/>
        </p:spPr>
        <p:txBody>
          <a:bodyPr/>
          <a:lstStyle/>
          <a:p>
            <a:pPr marL="608013" indent="-608013">
              <a:lnSpc>
                <a:spcPct val="80000"/>
              </a:lnSpc>
              <a:spcBef>
                <a:spcPts val="500"/>
              </a:spcBef>
              <a:buClr>
                <a:srgbClr val="000000"/>
              </a:buClr>
              <a:buSzPct val="100000"/>
              <a:buFont typeface="Times New Roman" pitchFamily="16" charset="0"/>
              <a:buNone/>
              <a:tabLst>
                <a:tab pos="609600"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dirty="0">
                <a:solidFill>
                  <a:srgbClr val="FFFFFF"/>
                </a:solidFill>
                <a:effectLst>
                  <a:outerShdw blurRad="38100" dist="38100" dir="2700000" algn="tl">
                    <a:srgbClr val="000000"/>
                  </a:outerShdw>
                </a:effectLst>
                <a:latin typeface="Tahoma" pitchFamily="32" charset="0"/>
                <a:cs typeface="Lucida Sans Unicode" charset="0"/>
              </a:rPr>
              <a:t>	</a:t>
            </a:r>
            <a:r>
              <a:rPr lang="en-US" sz="2000" dirty="0">
                <a:solidFill>
                  <a:srgbClr val="FFFFFF"/>
                </a:solidFill>
                <a:effectLst>
                  <a:outerShdw blurRad="38100" dist="38100" dir="2700000" algn="tl">
                    <a:srgbClr val="000000"/>
                  </a:outerShdw>
                </a:effectLst>
                <a:latin typeface="Tahoma" pitchFamily="32" charset="0"/>
                <a:cs typeface="Lucida Sans Unicode" charset="0"/>
              </a:rPr>
              <a:t>POLITIK HUKUM ADALAH ARAHAN ATAU GARIS-GARIS RESMI YG DIJADIKAN DASAR PIJAK DAN CARA UNTUK MEMBUAT DAN MELAKSANAKAN HUKUM DALAM RANGKA MENCAPAI TUJUAN BANGSA DAN NEGARA. </a:t>
            </a:r>
          </a:p>
          <a:p>
            <a:pPr marL="608013" indent="-608013">
              <a:lnSpc>
                <a:spcPct val="80000"/>
              </a:lnSpc>
              <a:spcBef>
                <a:spcPts val="500"/>
              </a:spcBef>
              <a:buClr>
                <a:srgbClr val="000000"/>
              </a:buClr>
              <a:buSzPct val="100000"/>
              <a:buFont typeface="Times New Roman" pitchFamily="16" charset="0"/>
              <a:buNone/>
              <a:tabLst>
                <a:tab pos="609600"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	POLITIK HUKUM MERUPAKAN UPAYA MEN</a:t>
            </a:r>
            <a:r>
              <a:rPr lang="id-ID" sz="2000" dirty="0">
                <a:solidFill>
                  <a:srgbClr val="FFFFFF"/>
                </a:solidFill>
                <a:effectLst>
                  <a:outerShdw blurRad="38100" dist="38100" dir="2700000" algn="tl">
                    <a:srgbClr val="000000"/>
                  </a:outerShdw>
                </a:effectLst>
                <a:latin typeface="Tahoma" pitchFamily="32" charset="0"/>
                <a:cs typeface="Lucida Sans Unicode" charset="0"/>
              </a:rPr>
              <a:t>J</a:t>
            </a:r>
            <a:r>
              <a:rPr lang="en-US" sz="2000" dirty="0">
                <a:solidFill>
                  <a:srgbClr val="FFFFFF"/>
                </a:solidFill>
                <a:effectLst>
                  <a:outerShdw blurRad="38100" dist="38100" dir="2700000" algn="tl">
                    <a:srgbClr val="000000"/>
                  </a:outerShdw>
                </a:effectLst>
                <a:latin typeface="Tahoma" pitchFamily="32" charset="0"/>
                <a:cs typeface="Lucida Sans Unicode" charset="0"/>
              </a:rPr>
              <a:t>ADIKAN HUKUM SEBAGAI PROSES PENCAPAIAN TUJUAN NEGARA.</a:t>
            </a:r>
          </a:p>
          <a:p>
            <a:pPr marL="608013" indent="-608013">
              <a:lnSpc>
                <a:spcPct val="80000"/>
              </a:lnSpc>
              <a:spcBef>
                <a:spcPts val="500"/>
              </a:spcBef>
              <a:buClr>
                <a:srgbClr val="000000"/>
              </a:buClr>
              <a:buSzPct val="100000"/>
              <a:buFont typeface="Times New Roman" pitchFamily="16" charset="0"/>
              <a:buNone/>
              <a:tabLst>
                <a:tab pos="609600"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	</a:t>
            </a:r>
            <a:endParaRPr lang="id-ID" sz="2000" dirty="0">
              <a:solidFill>
                <a:srgbClr val="FFFFFF"/>
              </a:solidFill>
              <a:effectLst>
                <a:outerShdw blurRad="38100" dist="38100" dir="2700000" algn="tl">
                  <a:srgbClr val="000000"/>
                </a:outerShdw>
              </a:effectLst>
              <a:latin typeface="Tahoma" pitchFamily="32" charset="0"/>
              <a:cs typeface="Lucida Sans Unicode" charset="0"/>
            </a:endParaRPr>
          </a:p>
          <a:p>
            <a:pPr marL="608013" indent="-608013">
              <a:lnSpc>
                <a:spcPct val="80000"/>
              </a:lnSpc>
              <a:spcBef>
                <a:spcPts val="500"/>
              </a:spcBef>
              <a:buClr>
                <a:srgbClr val="000000"/>
              </a:buClr>
              <a:buSzPct val="100000"/>
              <a:buFont typeface="Times New Roman" pitchFamily="16" charset="0"/>
              <a:buNone/>
              <a:tabLst>
                <a:tab pos="609600"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id-ID" sz="2000" dirty="0">
                <a:solidFill>
                  <a:srgbClr val="FFFFFF"/>
                </a:solidFill>
                <a:effectLst>
                  <a:outerShdw blurRad="38100" dist="38100" dir="2700000" algn="tl">
                    <a:srgbClr val="000000"/>
                  </a:outerShdw>
                </a:effectLst>
                <a:latin typeface="Tahoma" pitchFamily="32" charset="0"/>
                <a:cs typeface="Lucida Sans Unicode" charset="0"/>
              </a:rPr>
              <a:t>	</a:t>
            </a:r>
            <a:r>
              <a:rPr lang="en-US" sz="2000" dirty="0">
                <a:solidFill>
                  <a:srgbClr val="FFFFFF"/>
                </a:solidFill>
                <a:effectLst>
                  <a:outerShdw blurRad="38100" dist="38100" dir="2700000" algn="tl">
                    <a:srgbClr val="000000"/>
                  </a:outerShdw>
                </a:effectLst>
                <a:latin typeface="Tahoma" pitchFamily="32" charset="0"/>
                <a:cs typeface="Lucida Sans Unicode" charset="0"/>
              </a:rPr>
              <a:t>TUJUAN NEGARA RI DI DLM UUD NEG.RI THN 1945 (PASCA AMANDEMEN) : </a:t>
            </a:r>
          </a:p>
          <a:p>
            <a:pPr marL="608013" indent="-608013">
              <a:lnSpc>
                <a:spcPct val="80000"/>
              </a:lnSpc>
              <a:spcBef>
                <a:spcPts val="500"/>
              </a:spcBef>
              <a:buClr>
                <a:srgbClr val="FFCC66"/>
              </a:buClr>
              <a:buSzPct val="80000"/>
              <a:buFont typeface="Times New Roman" pitchFamily="16" charset="0"/>
              <a:buAutoNum type="arabicPeriod"/>
              <a:tabLst>
                <a:tab pos="609600"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MELINDUNGI SEGENAP BANGSA; </a:t>
            </a:r>
          </a:p>
          <a:p>
            <a:pPr marL="608013" indent="-608013">
              <a:lnSpc>
                <a:spcPct val="80000"/>
              </a:lnSpc>
              <a:spcBef>
                <a:spcPts val="500"/>
              </a:spcBef>
              <a:buClr>
                <a:srgbClr val="FFCC66"/>
              </a:buClr>
              <a:buSzPct val="80000"/>
              <a:buFont typeface="Times New Roman" pitchFamily="16" charset="0"/>
              <a:buAutoNum type="arabicPeriod"/>
              <a:tabLst>
                <a:tab pos="609600"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MEMAJUKAN KESEJAHTERAAN UMUM DAN </a:t>
            </a:r>
          </a:p>
          <a:p>
            <a:pPr marL="608013" indent="-608013">
              <a:lnSpc>
                <a:spcPct val="80000"/>
              </a:lnSpc>
              <a:spcBef>
                <a:spcPts val="500"/>
              </a:spcBef>
              <a:buClr>
                <a:srgbClr val="FFCC66"/>
              </a:buClr>
              <a:buSzPct val="80000"/>
              <a:buFont typeface="Times New Roman" pitchFamily="16" charset="0"/>
              <a:buAutoNum type="arabicPeriod"/>
              <a:tabLst>
                <a:tab pos="609600"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MENCERDASAN KEHIDUPAN BANGSA</a:t>
            </a:r>
          </a:p>
          <a:p>
            <a:pPr marL="608013" indent="-608013">
              <a:lnSpc>
                <a:spcPct val="80000"/>
              </a:lnSpc>
              <a:spcBef>
                <a:spcPts val="500"/>
              </a:spcBef>
              <a:buClr>
                <a:srgbClr val="FFCC66"/>
              </a:buClr>
              <a:buSzPct val="80000"/>
              <a:buFont typeface="Times New Roman" pitchFamily="16" charset="0"/>
              <a:buAutoNum type="arabicPeriod"/>
              <a:tabLst>
                <a:tab pos="609600"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MEWUJUDKAN MASYARAKAT ADIL DAN MAKMUR</a:t>
            </a:r>
          </a:p>
          <a:p>
            <a:pPr marL="608013" indent="-608013">
              <a:lnSpc>
                <a:spcPct val="80000"/>
              </a:lnSpc>
              <a:spcBef>
                <a:spcPts val="500"/>
              </a:spcBef>
              <a:buClr>
                <a:srgbClr val="FFCC66"/>
              </a:buClr>
              <a:buSzPct val="80000"/>
              <a:buFont typeface="Times New Roman" pitchFamily="16" charset="0"/>
              <a:buAutoNum type="arabicPeriod"/>
              <a:tabLst>
                <a:tab pos="609600"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000" dirty="0">
                <a:solidFill>
                  <a:srgbClr val="FFFFFF"/>
                </a:solidFill>
                <a:effectLst>
                  <a:outerShdw blurRad="38100" dist="38100" dir="2700000" algn="tl">
                    <a:srgbClr val="000000"/>
                  </a:outerShdw>
                </a:effectLst>
                <a:latin typeface="Tahoma" pitchFamily="32" charset="0"/>
                <a:cs typeface="Lucida Sans Unicode" charset="0"/>
              </a:rPr>
              <a:t>MELAKSANAKAN KETERTIBAN DUNIA BERDASARKAN KEMERDEKAAN.</a:t>
            </a:r>
          </a:p>
          <a:p>
            <a:pPr marL="608013" indent="-608013">
              <a:lnSpc>
                <a:spcPct val="80000"/>
              </a:lnSpc>
              <a:spcBef>
                <a:spcPts val="500"/>
              </a:spcBef>
              <a:tabLst>
                <a:tab pos="609600" algn="l"/>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2000" dirty="0">
              <a:solidFill>
                <a:srgbClr val="FFFFFF"/>
              </a:solidFill>
              <a:effectLst>
                <a:outerShdw blurRad="38100" dist="38100" dir="2700000" algn="tl">
                  <a:srgbClr val="000000"/>
                </a:outerShdw>
              </a:effectLst>
              <a:latin typeface="Tahoma" pitchFamily="32" charset="0"/>
              <a:cs typeface="Lucida Sans Unicode" charset="0"/>
            </a:endParaRPr>
          </a:p>
        </p:txBody>
      </p:sp>
    </p:spTree>
    <p:extLst>
      <p:ext uri="{BB962C8B-B14F-4D97-AF65-F5344CB8AC3E}">
        <p14:creationId xmlns:p14="http://schemas.microsoft.com/office/powerpoint/2010/main" val="261265022"/>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anchor="ctr"/>
          <a:lstStyle/>
          <a:p>
            <a:pPr algn="ctr">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200" dirty="0">
                <a:solidFill>
                  <a:srgbClr val="FFFFCC"/>
                </a:solidFill>
                <a:effectLst>
                  <a:outerShdw blurRad="38100" dist="38100" dir="2700000" algn="tl">
                    <a:srgbClr val="000000"/>
                  </a:outerShdw>
                </a:effectLst>
                <a:latin typeface="Tahoma" pitchFamily="32" charset="0"/>
                <a:cs typeface="Lucida Sans Unicode" charset="0"/>
              </a:rPr>
              <a:t>POLITIK HUKUM MENCAKUP</a:t>
            </a:r>
          </a:p>
        </p:txBody>
      </p:sp>
      <p:sp>
        <p:nvSpPr>
          <p:cNvPr id="9218" name="Text Box 2"/>
          <p:cNvSpPr txBox="1">
            <a:spLocks noChangeArrowheads="1"/>
          </p:cNvSpPr>
          <p:nvPr/>
        </p:nvSpPr>
        <p:spPr bwMode="auto">
          <a:xfrm>
            <a:off x="457200" y="1600200"/>
            <a:ext cx="8229600" cy="4495800"/>
          </a:xfrm>
          <a:prstGeom prst="rect">
            <a:avLst/>
          </a:prstGeom>
          <a:noFill/>
          <a:ln w="9525">
            <a:noFill/>
            <a:round/>
            <a:headEnd/>
            <a:tailEnd/>
          </a:ln>
          <a:effectLst/>
        </p:spPr>
        <p:txBody>
          <a:bodyPr/>
          <a:lstStyle/>
          <a:p>
            <a:pPr marL="608013" indent="-608013">
              <a:spcBef>
                <a:spcPts val="500"/>
              </a:spcBef>
              <a:buClr>
                <a:srgbClr val="FFCC66"/>
              </a:buClr>
              <a:buSzPct val="8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FFFFFF"/>
                </a:solidFill>
                <a:effectLst>
                  <a:outerShdw blurRad="38100" dist="38100" dir="2700000" algn="tl">
                    <a:srgbClr val="000000"/>
                  </a:outerShdw>
                </a:effectLst>
                <a:latin typeface="Tahoma" pitchFamily="32" charset="0"/>
                <a:cs typeface="Lucida Sans Unicode" charset="0"/>
              </a:rPr>
              <a:t>TUJUAN NEGARA ATAU MASYARAKAT INDONESIA</a:t>
            </a:r>
          </a:p>
          <a:p>
            <a:pPr marL="608013" indent="-608013">
              <a:spcBef>
                <a:spcPts val="500"/>
              </a:spcBef>
              <a:buClr>
                <a:srgbClr val="FFCC66"/>
              </a:buClr>
              <a:buSzPct val="8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FFFFFF"/>
                </a:solidFill>
                <a:effectLst>
                  <a:outerShdw blurRad="38100" dist="38100" dir="2700000" algn="tl">
                    <a:srgbClr val="000000"/>
                  </a:outerShdw>
                </a:effectLst>
                <a:latin typeface="Tahoma" pitchFamily="32" charset="0"/>
                <a:cs typeface="Lucida Sans Unicode" charset="0"/>
              </a:rPr>
              <a:t>SISTEM HUKUM YG DIPERLUKAN UTK MENCAPAI TUJUAN ITU</a:t>
            </a:r>
          </a:p>
          <a:p>
            <a:pPr marL="608013" indent="-608013">
              <a:spcBef>
                <a:spcPts val="500"/>
              </a:spcBef>
              <a:buClr>
                <a:srgbClr val="FFCC66"/>
              </a:buClr>
              <a:buSzPct val="8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FFFFFF"/>
                </a:solidFill>
                <a:effectLst>
                  <a:outerShdw blurRad="38100" dist="38100" dir="2700000" algn="tl">
                    <a:srgbClr val="000000"/>
                  </a:outerShdw>
                </a:effectLst>
                <a:latin typeface="Tahoma" pitchFamily="32" charset="0"/>
                <a:cs typeface="Lucida Sans Unicode" charset="0"/>
              </a:rPr>
              <a:t>PERENCANAAN DAN KERANGKA PIKIR DLM PERUMUSAN KEBIJAKAN HUKUM</a:t>
            </a:r>
          </a:p>
          <a:p>
            <a:pPr marL="608013" indent="-608013">
              <a:spcBef>
                <a:spcPts val="500"/>
              </a:spcBef>
              <a:buClr>
                <a:srgbClr val="FFCC66"/>
              </a:buClr>
              <a:buSzPct val="8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FFFFFF"/>
                </a:solidFill>
                <a:effectLst>
                  <a:outerShdw blurRad="38100" dist="38100" dir="2700000" algn="tl">
                    <a:srgbClr val="000000"/>
                  </a:outerShdw>
                </a:effectLst>
                <a:latin typeface="Tahoma" pitchFamily="32" charset="0"/>
                <a:cs typeface="Lucida Sans Unicode" charset="0"/>
              </a:rPr>
              <a:t>ISI HUKUM NASIONAL DAN FAKTOR YG MEMPENGARUHINYA.</a:t>
            </a:r>
          </a:p>
          <a:p>
            <a:pPr marL="608013" indent="-608013">
              <a:spcBef>
                <a:spcPts val="800"/>
              </a:spcBef>
              <a:buClr>
                <a:srgbClr val="FFCC66"/>
              </a:buClr>
              <a:buSzPct val="8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FFFFFF"/>
                </a:solidFill>
                <a:effectLst>
                  <a:outerShdw blurRad="38100" dist="38100" dir="2700000" algn="tl">
                    <a:srgbClr val="000000"/>
                  </a:outerShdw>
                </a:effectLst>
                <a:latin typeface="Tahoma" pitchFamily="32" charset="0"/>
                <a:cs typeface="Lucida Sans Unicode" charset="0"/>
              </a:rPr>
              <a:t>PEMAGARAN HUKUM DGN PROLEGNAS, JUDICIAL REVIEW, LEGISLATIF REVIEW DLL.</a:t>
            </a:r>
          </a:p>
        </p:txBody>
      </p:sp>
    </p:spTree>
    <p:extLst>
      <p:ext uri="{BB962C8B-B14F-4D97-AF65-F5344CB8AC3E}">
        <p14:creationId xmlns:p14="http://schemas.microsoft.com/office/powerpoint/2010/main" val="2662001709"/>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0</TotalTime>
  <Words>218</Words>
  <Application>Microsoft Office PowerPoint</Application>
  <PresentationFormat>On-screen Show (4:3)</PresentationFormat>
  <Paragraphs>30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Technic</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y</dc:creator>
  <cp:lastModifiedBy>ASUS-PC</cp:lastModifiedBy>
  <cp:revision>1</cp:revision>
  <dcterms:created xsi:type="dcterms:W3CDTF">2006-08-16T00:00:00Z</dcterms:created>
  <dcterms:modified xsi:type="dcterms:W3CDTF">2019-06-28T14:43:50Z</dcterms:modified>
</cp:coreProperties>
</file>