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6A3CB-BD9C-4E36-A241-DF8C14BD8AF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A152C-9CB6-4BE6-B6B0-59D39EE8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76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890"/>
            <a:ext cx="5486400" cy="41137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890"/>
            <a:ext cx="5486400" cy="41137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890"/>
            <a:ext cx="5486400" cy="41137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890"/>
            <a:ext cx="5486400" cy="41137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890"/>
            <a:ext cx="5486400" cy="41137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PEMIKIRAN POLITIK MENJADI DASAR NEGARA HUKUM</a:t>
            </a: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533400" y="1147763"/>
          <a:ext cx="8610600" cy="5176837"/>
        </p:xfrm>
        <a:graphic>
          <a:graphicData uri="http://schemas.openxmlformats.org/drawingml/2006/table">
            <a:tbl>
              <a:tblPr/>
              <a:tblGrid>
                <a:gridCol w="2437022"/>
                <a:gridCol w="6173578"/>
              </a:tblGrid>
              <a:tr h="147043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NEGARA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SUMBER HUKUM</a:t>
                      </a:r>
                    </a:p>
                  </a:txBody>
                  <a:tcPr marT="45727" marB="45727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1813" marR="0" lvl="0" indent="-5318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80000"/>
                        <a:buFont typeface="Times New Roman" pitchFamily="16" charset="0"/>
                        <a:buChar char="•"/>
                        <a:tabLst>
                          <a:tab pos="531813" algn="l"/>
                          <a:tab pos="1446213" algn="l"/>
                          <a:tab pos="2360613" algn="l"/>
                          <a:tab pos="3275013" algn="l"/>
                          <a:tab pos="4189413" algn="l"/>
                          <a:tab pos="5103813" algn="l"/>
                          <a:tab pos="6018213" algn="l"/>
                          <a:tab pos="6932613" algn="l"/>
                          <a:tab pos="7847013" algn="l"/>
                          <a:tab pos="8761413" algn="l"/>
                          <a:tab pos="9675813" algn="l"/>
                          <a:tab pos="1059021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KEDAULATAN NEGARA, NEGARA  MEMILIKI KEKUASAAN DIATAS  SEMUA GOLONGAN.   HUKUM    NEGARA BERLAKU  SECARA JURIDIS.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80000"/>
                        <a:buFont typeface="Times New Roman" pitchFamily="16" charset="0"/>
                        <a:buChar char="•"/>
                        <a:tabLst>
                          <a:tab pos="531813" algn="l"/>
                          <a:tab pos="1446213" algn="l"/>
                          <a:tab pos="2360613" algn="l"/>
                          <a:tab pos="3275013" algn="l"/>
                          <a:tab pos="4189413" algn="l"/>
                          <a:tab pos="5103813" algn="l"/>
                          <a:tab pos="6018213" algn="l"/>
                          <a:tab pos="6932613" algn="l"/>
                          <a:tab pos="7847013" algn="l"/>
                          <a:tab pos="8761413" algn="l"/>
                          <a:tab pos="9675813" algn="l"/>
                          <a:tab pos="1059021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EFEKTIVITAS HUKUM, PERILAKU  NYATA , MEMAKSAKAN HUKUM KEPADA LENGGAR </a:t>
                      </a:r>
                    </a:p>
                  </a:txBody>
                  <a:tcPr marT="10081" marB="45727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6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2" charset="0"/>
                        <a:cs typeface="Lucida Sans Unicode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HUKUM DAN KEKUASAAN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2" charset="0"/>
                        <a:cs typeface="Lucida Sans Unicode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2" charset="0"/>
                        <a:cs typeface="Lucida Sans Unicode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2" charset="0"/>
                        <a:cs typeface="Lucida Sans Unicode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2" charset="0"/>
                        <a:cs typeface="Lucida Sans Unicode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2" charset="0"/>
                        <a:cs typeface="Lucida Sans Unicode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2" charset="0"/>
                        <a:cs typeface="Lucida Sans Unicode" charset="0"/>
                      </a:endParaRPr>
                    </a:p>
                  </a:txBody>
                  <a:tcPr marT="45727" marB="45727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HUKUM MODERN AD. HUKUM YG DICIPTAKAN NEGARA. HKM MELINDUNGI HAM DAN MENEGAKKAN KEADILAN.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1. HUKUM TDK SAMA DG   KEKUASAAN. PEMERINTAH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    TUNDUK PADA HUKUM. ABDI HKM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2. HUKUM TDK BERTENTANGAN DG  KEKUASAAN.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    KEAMANAN HANYA  TERJAMIN APABILA ADA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    KEKUASAAN. HANYA PEMERINTAH  BERKUASA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    MENERTIBKAN ORG YG TDK TAAT PD HUKUM.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6" charset="0"/>
                        <a:cs typeface="Lucida Sans Unicode" charset="0"/>
                      </a:endParaRPr>
                    </a:p>
                  </a:txBody>
                  <a:tcPr marT="10081" marB="45727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0725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Group 1"/>
          <p:cNvGraphicFramePr>
            <a:graphicFrameLocks noGrp="1"/>
          </p:cNvGraphicFramePr>
          <p:nvPr/>
        </p:nvGraphicFramePr>
        <p:xfrm>
          <a:off x="395288" y="260350"/>
          <a:ext cx="8750300" cy="5768975"/>
        </p:xfrm>
        <a:graphic>
          <a:graphicData uri="http://schemas.openxmlformats.org/drawingml/2006/table">
            <a:tbl>
              <a:tblPr/>
              <a:tblGrid>
                <a:gridCol w="3346450"/>
                <a:gridCol w="5403850"/>
              </a:tblGrid>
              <a:tr h="18954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HUKUM DAN MASYARAKAT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POLITIK HKM PEMERINTAH BERDASARKAN KEPENTINGAN MASYARAKATSOSIO EKONOMI, BUDAYA MASYARAKT.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VON SAVIGNY : HUKUM SESUAI DG VOLKGEIST SUATU BANGSA.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PEMBUATAN HUKUM LEBIH RASIONAL DAN OBJEKTIF.</a:t>
                      </a:r>
                    </a:p>
                  </a:txBody>
                  <a:tcPr marT="1008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TUJUAN POLITIK HUKUM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MENJAMIN KEADILAN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PEMERINTAH MENGIMBANGI KEPENTINGAN UMUM DG KEPENTINGAN LAINNYA.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KEADILAN SOSIAL TERWUJUD APABILA HAM DIHORMATI, KEWAJIBAN DAN BEBAN DIBAGI SECARA PANTAS TERUTAMA BERKAITAN DG ASSET NASIONAL.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POLITIK HUKUM YG NYATA DLM SUATU NEGARA.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POLITIK HUKUM LIBERALIS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POLITIK HUKUM KOMUNALISME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6" charset="0"/>
                          <a:cs typeface="Lucida Sans Unicode" charset="0"/>
                        </a:rPr>
                        <a:t>POLITIK HUKUM CAMPURAN. PERIMBANGAN INDIVIDUALISME DAN KOMUNALISME. </a:t>
                      </a:r>
                    </a:p>
                  </a:txBody>
                  <a:tcPr marT="1008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846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57200" y="549275"/>
          <a:ext cx="8688388" cy="6083300"/>
        </p:xfrm>
        <a:graphic>
          <a:graphicData uri="http://schemas.openxmlformats.org/drawingml/2006/table">
            <a:tbl>
              <a:tblPr/>
              <a:tblGrid>
                <a:gridCol w="3051175"/>
                <a:gridCol w="5637213"/>
              </a:tblGrid>
              <a:tr h="60833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HUKUM DAN KONFIGURASI POLITIK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HUKUM SYARAT MUATAN POLITIK BAIK DALAM 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TAHAP PROSES PEMBENTUKAN DI PARLEMEN 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MAUPUN PENERAPAN HUKUM DLM 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MEMBUAT KEPUTUSAN KONKRIT.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PROSES PEMBUATANUU DI PARLEMEN SANGAT 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TERGANTUNG PD KONFIGURASI POLITIK. 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SANGAT TERGANTUNG PD POLITICAL WILL DARI 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REGIM PEMERINTAH YG BERKUASA.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        PERTENTANGAN KEPENTINGAN YG DIUTAMAKAN AKAN SEMAKIN JELAS DARI HASIL PENELITIAN: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80000"/>
                        <a:buFont typeface="Times New Roman" pitchFamily="16" charset="0"/>
                        <a:buChar char="•"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SIAPA YG DILINDUNGI DAN DILAYANI OLEH HUKUM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80000"/>
                        <a:buFont typeface="Times New Roman" pitchFamily="16" charset="0"/>
                        <a:buChar char="•"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BERAPA BESAR CAMPUR TANGAN PEMERINTAH UNTUK MEWUJUDKAN KEMAKMURAN RAKYAT</a:t>
                      </a:r>
                    </a:p>
                    <a:p>
                      <a:pPr marL="531813" marR="0" lvl="0" indent="-531813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FCC66"/>
                        </a:buClr>
                        <a:buSzPct val="80000"/>
                        <a:buFont typeface="Times New Roman" pitchFamily="16" charset="0"/>
                        <a:buChar char="•"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DAPATKAH HUKUM DIGUNAKAN ALAT KONTROL PD TINDAKAN PENGUASA.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188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323850" y="0"/>
            <a:ext cx="8291513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611188" y="1052513"/>
            <a:ext cx="2592387" cy="504825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Verdana" pitchFamily="34" charset="0"/>
              </a:rPr>
              <a:t>ASPIRASI &amp;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Verdana" pitchFamily="34" charset="0"/>
              </a:rPr>
              <a:t>KEBUTUHAN RIIL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4787900" y="1052513"/>
            <a:ext cx="2592388" cy="576262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KENYATAAN ALAMIAH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DAN KEMASYARAKATAN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84213" y="2205038"/>
            <a:ext cx="2592387" cy="719137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MOMEN POLITICAL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KEPENTINGAN &amp;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TUJUAN POLITIK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4716463" y="2205038"/>
            <a:ext cx="2663825" cy="792162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MOMEN IDIIL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PANDANGAN HIDUP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CITA HUKUM, NILAI-NILAI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ASAS HUKUM</a:t>
            </a: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2843213" y="3429000"/>
            <a:ext cx="2449512" cy="504825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ATURAN UMUM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PERUNDANG-UNDANGAN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2627313" y="4149725"/>
            <a:ext cx="2665412" cy="574675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MODEL PERILAKU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TIPE KONPLIK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2627313" y="4941888"/>
            <a:ext cx="2665412" cy="503237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KONPLIK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MASALAH HUKUM</a:t>
            </a: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2771775" y="5876925"/>
            <a:ext cx="2520950" cy="576263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PERISTIWA SOSIAL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MASALAH HUKUM</a:t>
            </a:r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 flipH="1">
            <a:off x="3275013" y="1268413"/>
            <a:ext cx="1443037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2411413" y="1557338"/>
            <a:ext cx="1587" cy="576262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>
            <a:off x="2339975" y="2924175"/>
            <a:ext cx="1588" cy="792163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3"/>
          <p:cNvSpPr>
            <a:spLocks noChangeShapeType="1"/>
          </p:cNvSpPr>
          <p:nvPr/>
        </p:nvSpPr>
        <p:spPr bwMode="auto">
          <a:xfrm>
            <a:off x="2339975" y="3644900"/>
            <a:ext cx="4318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5867400" y="2997200"/>
            <a:ext cx="1588" cy="6477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 flipH="1">
            <a:off x="5218113" y="3644900"/>
            <a:ext cx="650875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 flipH="1">
            <a:off x="3275013" y="2420938"/>
            <a:ext cx="1443037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4140200" y="3933825"/>
            <a:ext cx="1588" cy="215900"/>
          </a:xfrm>
          <a:prstGeom prst="line">
            <a:avLst/>
          </a:prstGeom>
          <a:noFill/>
          <a:ln w="381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 flipV="1">
            <a:off x="3995738" y="5443538"/>
            <a:ext cx="1587" cy="434975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Rectangle 19"/>
          <p:cNvSpPr>
            <a:spLocks noChangeArrowheads="1"/>
          </p:cNvSpPr>
          <p:nvPr/>
        </p:nvSpPr>
        <p:spPr bwMode="auto">
          <a:xfrm>
            <a:off x="6588125" y="4508500"/>
            <a:ext cx="1800225" cy="649288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PENYELESAIAN/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KEPUTUSAN HAKIM</a:t>
            </a:r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5219700" y="4508500"/>
            <a:ext cx="504825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>
            <a:off x="5292725" y="5157788"/>
            <a:ext cx="358775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>
            <a:off x="5724525" y="4508500"/>
            <a:ext cx="1588" cy="6492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>
            <a:off x="5724525" y="4868863"/>
            <a:ext cx="863600" cy="1587"/>
          </a:xfrm>
          <a:prstGeom prst="line">
            <a:avLst/>
          </a:prstGeom>
          <a:noFill/>
          <a:ln w="381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>
            <a:off x="6156325" y="1700213"/>
            <a:ext cx="1588" cy="576262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Rectangle 25"/>
          <p:cNvSpPr>
            <a:spLocks noChangeArrowheads="1"/>
          </p:cNvSpPr>
          <p:nvPr/>
        </p:nvSpPr>
        <p:spPr bwMode="auto">
          <a:xfrm>
            <a:off x="395288" y="3357563"/>
            <a:ext cx="1800225" cy="1008062"/>
          </a:xfrm>
          <a:prstGeom prst="rect">
            <a:avLst/>
          </a:prstGeom>
          <a:solidFill>
            <a:srgbClr val="720000"/>
          </a:solidFill>
          <a:ln w="9360">
            <a:solidFill>
              <a:srgbClr val="72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FFFFFF"/>
                </a:solidFill>
                <a:latin typeface="Verdana" pitchFamily="34" charset="0"/>
              </a:rPr>
              <a:t>SISTEM TATA HUKUM,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FFFFFF"/>
                </a:solidFill>
                <a:latin typeface="Verdana" pitchFamily="34" charset="0"/>
              </a:rPr>
              <a:t>MENCERMINKAN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FFFFFF"/>
                </a:solidFill>
                <a:latin typeface="Verdana" pitchFamily="34" charset="0"/>
              </a:rPr>
              <a:t>TATANAN POLITIK,SOSIAL,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FFFFFF"/>
                </a:solidFill>
                <a:latin typeface="Verdana" pitchFamily="34" charset="0"/>
              </a:rPr>
              <a:t>EKONOMI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FFFFFF"/>
                </a:solidFill>
                <a:latin typeface="Verdana" pitchFamily="34" charset="0"/>
              </a:rPr>
              <a:t>BUDAYA, HUKUM</a:t>
            </a:r>
          </a:p>
        </p:txBody>
      </p:sp>
      <p:sp>
        <p:nvSpPr>
          <p:cNvPr id="17435" name="Rectangle 26"/>
          <p:cNvSpPr>
            <a:spLocks noChangeArrowheads="1"/>
          </p:cNvSpPr>
          <p:nvPr/>
        </p:nvSpPr>
        <p:spPr bwMode="auto">
          <a:xfrm>
            <a:off x="611188" y="4941888"/>
            <a:ext cx="1655762" cy="719137"/>
          </a:xfrm>
          <a:prstGeom prst="rect">
            <a:avLst/>
          </a:prstGeom>
          <a:solidFill>
            <a:srgbClr val="720000"/>
          </a:solidFill>
          <a:ln w="9360">
            <a:solidFill>
              <a:srgbClr val="72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PENERAPAN &amp;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PENEMUAN HUKUM</a:t>
            </a:r>
          </a:p>
        </p:txBody>
      </p:sp>
      <p:sp>
        <p:nvSpPr>
          <p:cNvPr id="17436" name="Rectangle 27"/>
          <p:cNvSpPr>
            <a:spLocks noChangeArrowheads="1"/>
          </p:cNvSpPr>
          <p:nvPr/>
        </p:nvSpPr>
        <p:spPr bwMode="auto">
          <a:xfrm>
            <a:off x="3348038" y="1484313"/>
            <a:ext cx="1223962" cy="360362"/>
          </a:xfrm>
          <a:prstGeom prst="rect">
            <a:avLst/>
          </a:prstGeom>
          <a:solidFill>
            <a:srgbClr val="720000"/>
          </a:solidFill>
          <a:ln w="9360">
            <a:solidFill>
              <a:srgbClr val="72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LIMITASI/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FASILITASI</a:t>
            </a:r>
          </a:p>
        </p:txBody>
      </p:sp>
      <p:sp>
        <p:nvSpPr>
          <p:cNvPr id="17437" name="Rectangle 28"/>
          <p:cNvSpPr>
            <a:spLocks noChangeArrowheads="1"/>
          </p:cNvSpPr>
          <p:nvPr/>
        </p:nvSpPr>
        <p:spPr bwMode="auto">
          <a:xfrm>
            <a:off x="2411413" y="0"/>
            <a:ext cx="4897437" cy="836613"/>
          </a:xfrm>
          <a:prstGeom prst="rect">
            <a:avLst/>
          </a:prstGeom>
          <a:solidFill>
            <a:srgbClr val="FF3300"/>
          </a:solidFill>
          <a:ln w="9360">
            <a:solidFill>
              <a:srgbClr val="72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Verdana" pitchFamily="34" charset="0"/>
              </a:rPr>
              <a:t>PROSES POLITIK DAN PEMBUATAN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Verdana" pitchFamily="34" charset="0"/>
              </a:rPr>
              <a:t> DAN PENERAPAN HUKUM</a:t>
            </a:r>
          </a:p>
        </p:txBody>
      </p:sp>
      <p:sp>
        <p:nvSpPr>
          <p:cNvPr id="17438" name="Line 29"/>
          <p:cNvSpPr>
            <a:spLocks noChangeShapeType="1"/>
          </p:cNvSpPr>
          <p:nvPr/>
        </p:nvSpPr>
        <p:spPr bwMode="auto">
          <a:xfrm flipV="1">
            <a:off x="7524750" y="3787775"/>
            <a:ext cx="1588" cy="722313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0"/>
          <p:cNvSpPr>
            <a:spLocks noChangeShapeType="1"/>
          </p:cNvSpPr>
          <p:nvPr/>
        </p:nvSpPr>
        <p:spPr bwMode="auto">
          <a:xfrm flipH="1">
            <a:off x="5291138" y="3789363"/>
            <a:ext cx="2162175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Rectangle 31"/>
          <p:cNvSpPr>
            <a:spLocks noChangeArrowheads="1"/>
          </p:cNvSpPr>
          <p:nvPr/>
        </p:nvSpPr>
        <p:spPr bwMode="auto">
          <a:xfrm>
            <a:off x="6516688" y="3141663"/>
            <a:ext cx="1873250" cy="431800"/>
          </a:xfrm>
          <a:prstGeom prst="rect">
            <a:avLst/>
          </a:prstGeom>
          <a:solidFill>
            <a:srgbClr val="720000"/>
          </a:solidFill>
          <a:ln w="9360">
            <a:solidFill>
              <a:srgbClr val="72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UMPAN BALIK/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JURISPRUDENSI</a:t>
            </a:r>
          </a:p>
        </p:txBody>
      </p:sp>
      <p:sp>
        <p:nvSpPr>
          <p:cNvPr id="17441" name="Rectangle 32"/>
          <p:cNvSpPr>
            <a:spLocks noChangeArrowheads="1"/>
          </p:cNvSpPr>
          <p:nvPr/>
        </p:nvSpPr>
        <p:spPr bwMode="auto">
          <a:xfrm>
            <a:off x="3419475" y="2781300"/>
            <a:ext cx="1081088" cy="503238"/>
          </a:xfrm>
          <a:prstGeom prst="rect">
            <a:avLst/>
          </a:prstGeom>
          <a:solidFill>
            <a:srgbClr val="720000"/>
          </a:solidFill>
          <a:ln w="9360">
            <a:solidFill>
              <a:srgbClr val="72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PROSES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</a:rPr>
              <a:t>INTERAKSI</a:t>
            </a:r>
          </a:p>
        </p:txBody>
      </p:sp>
      <p:sp>
        <p:nvSpPr>
          <p:cNvPr id="17442" name="Rectangle 33"/>
          <p:cNvSpPr>
            <a:spLocks noChangeArrowheads="1"/>
          </p:cNvSpPr>
          <p:nvPr/>
        </p:nvSpPr>
        <p:spPr bwMode="auto">
          <a:xfrm>
            <a:off x="395288" y="5949950"/>
            <a:ext cx="1944687" cy="503238"/>
          </a:xfrm>
          <a:prstGeom prst="rect">
            <a:avLst/>
          </a:prstGeom>
          <a:solidFill>
            <a:srgbClr val="720000"/>
          </a:solidFill>
          <a:ln w="9360">
            <a:solidFill>
              <a:srgbClr val="72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FFFFFF"/>
                </a:solidFill>
                <a:latin typeface="Verdana" pitchFamily="34" charset="0"/>
              </a:rPr>
              <a:t>PERISTIWA SOSIAL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10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ORGANISASI POLITIK MASYARAKAT DAN </a:t>
            </a:r>
            <a:br>
              <a:rPr lang="en-US" sz="24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</a:br>
            <a:r>
              <a:rPr lang="en-US" sz="24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KEKUASAAN PEMBENTUKAN HUKUM</a:t>
            </a:r>
          </a:p>
        </p:txBody>
      </p:sp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714375" y="1752600"/>
          <a:ext cx="7707313" cy="4540250"/>
        </p:xfrm>
        <a:graphic>
          <a:graphicData uri="http://schemas.openxmlformats.org/drawingml/2006/table">
            <a:tbl>
              <a:tblPr/>
              <a:tblGrid>
                <a:gridCol w="3854450"/>
                <a:gridCol w="3852863"/>
              </a:tblGrid>
              <a:tr h="100622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KEKUASAAN KHARISMATIS</a:t>
                      </a:r>
                    </a:p>
                  </a:txBody>
                  <a:tcPr marT="45708" marB="45708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PENGADAAN HUKUM MELALUI PEWAHYUAN OLEH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“LAW PROPHETS”</a:t>
                      </a:r>
                    </a:p>
                  </a:txBody>
                  <a:tcPr marT="45708" marB="45708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781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KEKUASAAN TRADISIONAL</a:t>
                      </a:r>
                    </a:p>
                  </a:txBody>
                  <a:tcPr marT="45708" marB="45708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PENGADAAN HUKUM SECARA EMPIRIS OLEH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“LEGAL HONORATIORES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”</a:t>
                      </a:r>
                    </a:p>
                  </a:txBody>
                  <a:tcPr marT="45708" marB="45708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310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KEKUASAAN RATIONAL</a:t>
                      </a:r>
                    </a:p>
                  </a:txBody>
                  <a:tcPr marT="45708" marB="45708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Pembentukan hukum melalui pembebanan dari atas oleh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“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kekuatan sekuler atau teokrasi”</a:t>
                      </a:r>
                    </a:p>
                  </a:txBody>
                  <a:tcPr marT="45708" marB="45708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310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DEMOKRASI</a:t>
                      </a:r>
                    </a:p>
                  </a:txBody>
                  <a:tcPr marT="45708" marB="45708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PENGADAAN HUKUM MELALUI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2" charset="0"/>
                          <a:cs typeface="Lucida Sans Unicode" charset="0"/>
                        </a:rPr>
                        <a:t>PENGGARAPAN HUKUM SECARA SISTEMATIS DIJALANKAN SECARA PROFESSIONAL</a:t>
                      </a:r>
                    </a:p>
                  </a:txBody>
                  <a:tcPr marT="45708" marB="45708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535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397</Words>
  <Application>Microsoft Office PowerPoint</Application>
  <PresentationFormat>On-screen Show (4:3)</PresentationFormat>
  <Paragraphs>94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y</dc:creator>
  <cp:lastModifiedBy>ASUS-PC</cp:lastModifiedBy>
  <cp:revision>1</cp:revision>
  <dcterms:created xsi:type="dcterms:W3CDTF">2006-08-16T00:00:00Z</dcterms:created>
  <dcterms:modified xsi:type="dcterms:W3CDTF">2019-06-28T14:44:49Z</dcterms:modified>
</cp:coreProperties>
</file>