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693E5-D461-4819-B4A2-F601A0A6D95B}" type="datetimeFigureOut">
              <a:rPr lang="en-US" smtClean="0"/>
              <a:t>6/28/2019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FEBF68-6BDD-4E95-9162-878F106D4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817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2890"/>
            <a:ext cx="5486400" cy="411377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2890"/>
            <a:ext cx="5486400" cy="411377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2890"/>
            <a:ext cx="5486400" cy="411377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2890"/>
            <a:ext cx="5486400" cy="411377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2890"/>
            <a:ext cx="5486400" cy="411377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6/28/2019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993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80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Struktur</a:t>
            </a:r>
            <a:r>
              <a:rPr lang="en-US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sz="280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Politik</a:t>
            </a:r>
            <a:r>
              <a:rPr lang="id-ID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Formal </a:t>
            </a:r>
            <a:r>
              <a:rPr lang="en-US" sz="2800" dirty="0" err="1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dan</a:t>
            </a:r>
            <a:r>
              <a:rPr lang="en-US" sz="2800" dirty="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Non Formal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sv-SE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Fungsi-fungsi  masukan dijalankan  oleh sub-sub sistem non-pemerintah, masyarakat dan lingkungan umum, sementara fungsi keluaran merupakan fungsi yang dijalankan pemerintah. 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sv-SE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Fungsi yang terakhir itu merupakan fungsi yang dijalankan oleh in</a:t>
            </a:r>
            <a:r>
              <a:rPr lang="id-ID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s</a:t>
            </a:r>
            <a:r>
              <a:rPr lang="sv-SE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titusi pemerintah dalam bentuk tradisional yaitu legislatif ( rule making); eksekutif  (rule application) dan yudikatif  (rule adjudication).</a:t>
            </a:r>
          </a:p>
          <a:p>
            <a:pPr marL="341313" indent="-341313">
              <a:lnSpc>
                <a:spcPct val="90000"/>
              </a:lnSpc>
              <a:spcBef>
                <a:spcPts val="600"/>
              </a:spcBef>
              <a:buClr>
                <a:srgbClr val="FFCC66"/>
              </a:buClr>
              <a:buSzPct val="80000"/>
              <a:buFont typeface="Wingdings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sv-SE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Almond percaya bahwa fungsi masukan lah yang dianggap sebagai sangat berarti, sedangkan fungsi-fungsi keluaran kurang penting mendapat perhatian.</a:t>
            </a:r>
          </a:p>
        </p:txBody>
      </p:sp>
    </p:spTree>
    <p:extLst>
      <p:ext uri="{BB962C8B-B14F-4D97-AF65-F5344CB8AC3E}">
        <p14:creationId xmlns:p14="http://schemas.microsoft.com/office/powerpoint/2010/main" val="15613908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"/>
          <p:cNvSpPr txBox="1">
            <a:spLocks noChangeArrowheads="1"/>
          </p:cNvSpPr>
          <p:nvPr/>
        </p:nvSpPr>
        <p:spPr bwMode="auto">
          <a:xfrm>
            <a:off x="457200" y="609600"/>
            <a:ext cx="8229600" cy="5819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d-ID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	</a:t>
            </a:r>
            <a:r>
              <a:rPr lang="sv-SE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Suatu sistem politik adalah suatu sistem terbuka, dan  secara tetap dipengaruhi oleh  </a:t>
            </a:r>
            <a:endParaRPr lang="id-ID" sz="1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cs typeface="Lucida Sans Unicode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d-ID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	</a:t>
            </a:r>
            <a:r>
              <a:rPr lang="sv-SE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lingkungan-lingkungan sosial, budaya dan ekonomi, dimana  sistem politik bekerja di </a:t>
            </a:r>
            <a:endParaRPr lang="id-ID" sz="1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cs typeface="Lucida Sans Unicode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d-ID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	</a:t>
            </a:r>
            <a:r>
              <a:rPr lang="sv-SE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bawahnya.</a:t>
            </a:r>
          </a:p>
          <a:p>
            <a:pPr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d-ID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	</a:t>
            </a:r>
          </a:p>
          <a:p>
            <a:pPr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d-ID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	</a:t>
            </a:r>
            <a:r>
              <a:rPr lang="sv-SE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Dibawah sosialisasi politik, Almond telah memasukkan apa yang disebutnya ”dimensi </a:t>
            </a:r>
            <a:endParaRPr lang="id-ID" sz="1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cs typeface="Lucida Sans Unicode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d-ID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	</a:t>
            </a:r>
            <a:r>
              <a:rPr lang="sv-SE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psikhologis” dari  sistem politik yang bernama </a:t>
            </a:r>
            <a:r>
              <a:rPr lang="sv-SE" sz="1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budaya politik.</a:t>
            </a:r>
          </a:p>
          <a:p>
            <a:pPr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d-ID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	</a:t>
            </a:r>
            <a:r>
              <a:rPr lang="sv-SE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Budaya politik . mengandung nilai-nilai yaitu  sikap-sikap, sistem kepercayaan , </a:t>
            </a:r>
            <a:endParaRPr lang="id-ID" sz="1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cs typeface="Lucida Sans Unicode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d-ID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	</a:t>
            </a:r>
            <a:r>
              <a:rPr lang="sv-SE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simbol-simbol yang dimiliki oleh individu dan beroperasi dalam seluruh masyarakat </a:t>
            </a:r>
            <a:endParaRPr lang="id-ID" sz="1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cs typeface="Lucida Sans Unicode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d-ID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	</a:t>
            </a:r>
            <a:r>
              <a:rPr lang="sv-SE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serta harapannya.</a:t>
            </a:r>
          </a:p>
          <a:p>
            <a:pPr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d-ID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	</a:t>
            </a:r>
          </a:p>
          <a:p>
            <a:pPr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d-ID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	</a:t>
            </a:r>
            <a:r>
              <a:rPr lang="sv-SE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Sosialisasi politik merupakan</a:t>
            </a:r>
            <a:r>
              <a:rPr lang="sv-SE" sz="1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sv-SE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proses induksi ke dalam budaya politik dan membawa </a:t>
            </a:r>
            <a:endParaRPr lang="id-ID" sz="1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cs typeface="Lucida Sans Unicode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d-ID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	</a:t>
            </a:r>
            <a:r>
              <a:rPr lang="sv-SE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pada berkembangnya serangkaian perilaku di antara para anggota sistem itu</a:t>
            </a:r>
            <a:r>
              <a:rPr lang="sv-SE" sz="16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. </a:t>
            </a:r>
            <a:r>
              <a:rPr lang="sv-SE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Hal itu </a:t>
            </a:r>
            <a:endParaRPr lang="id-ID" sz="1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cs typeface="Lucida Sans Unicode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d-ID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	</a:t>
            </a:r>
            <a:r>
              <a:rPr lang="sv-SE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dapat dijalankan oleh berbagai elemen dalam masyarakat dan dengan gaya yang </a:t>
            </a:r>
            <a:endParaRPr lang="id-ID" sz="1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cs typeface="Lucida Sans Unicode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d-ID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	</a:t>
            </a:r>
            <a:r>
              <a:rPr lang="sv-SE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berlain-lainan.</a:t>
            </a:r>
          </a:p>
          <a:p>
            <a:pPr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sv-SE" sz="1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cs typeface="Lucida Sans Unicode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d-ID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	</a:t>
            </a:r>
            <a:r>
              <a:rPr lang="sv-SE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Tahap pertama, proses sosialisasi dimaksudkan sebagai penyebar, particularistik dan </a:t>
            </a:r>
            <a:endParaRPr lang="id-ID" sz="1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cs typeface="Lucida Sans Unicode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d-ID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	</a:t>
            </a:r>
            <a:r>
              <a:rPr lang="sv-SE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askriptif serta afektif. Dengan berkembangnya masyarakat, sosialisasi menjadi </a:t>
            </a:r>
            <a:endParaRPr lang="id-ID" sz="1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cs typeface="Lucida Sans Unicode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d-ID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	</a:t>
            </a:r>
            <a:r>
              <a:rPr lang="sv-SE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semakin khusus, universalistik dan instrumental. Gambaran ini dapat juga diterapkan </a:t>
            </a:r>
            <a:endParaRPr lang="id-ID" sz="1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cs typeface="Lucida Sans Unicode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d-ID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	</a:t>
            </a:r>
            <a:r>
              <a:rPr lang="sv-SE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dalam rekrutmen politik yang akan menggambarkan inisiasi para anggota dalam </a:t>
            </a:r>
            <a:endParaRPr lang="id-ID" sz="1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cs typeface="Lucida Sans Unicode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d-ID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	</a:t>
            </a:r>
            <a:r>
              <a:rPr lang="sv-SE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politik. </a:t>
            </a:r>
          </a:p>
          <a:p>
            <a:pPr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d-ID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	</a:t>
            </a:r>
            <a:r>
              <a:rPr lang="sv-SE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Sekali proses-proses sosialisasi dan rekrutmen politik sempurna maka struktur yang </a:t>
            </a:r>
            <a:endParaRPr lang="id-ID" sz="1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cs typeface="Lucida Sans Unicode" charset="0"/>
            </a:endParaRPr>
          </a:p>
          <a:p>
            <a:pPr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d-ID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	</a:t>
            </a:r>
            <a:r>
              <a:rPr lang="sv-SE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mewakilkan artikulasi kepentingan dan agregasi kepentingan mulai terorganisasikan.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628910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8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UNSUR STRUKTUR NON FORMAL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v-SE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Pada tahap artikulasi kepentingan fungsi-fungsi tersebut biasanya memakai </a:t>
            </a:r>
          </a:p>
          <a:p>
            <a:pPr marL="341313" indent="-341313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v-SE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bentuk kelompok-kelompok kepentingan. </a:t>
            </a:r>
          </a:p>
          <a:p>
            <a:pPr marL="341313" indent="-341313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v-SE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Kelompok kepentingan itu dapat berupa : </a:t>
            </a:r>
          </a:p>
          <a:p>
            <a:pPr marL="341313" indent="-341313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(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i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).  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Kelembagaan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(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Asosiasi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), </a:t>
            </a:r>
          </a:p>
          <a:p>
            <a:pPr marL="341313" indent="-341313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it-IT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(ii).  Non-asosiasional  (etnik, maupun relegius),</a:t>
            </a:r>
          </a:p>
          <a:p>
            <a:pPr marL="341313" indent="-341313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fi-FI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(iii). Anomis spontan, </a:t>
            </a:r>
          </a:p>
          <a:p>
            <a:pPr marL="341313" indent="-341313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fi-FI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(iv). Assosiasional kelompok bisnis. </a:t>
            </a:r>
          </a:p>
          <a:p>
            <a:pPr marL="341313" indent="-341313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1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cs typeface="Lucida Sans Unicode" charset="0"/>
            </a:endParaRPr>
          </a:p>
          <a:p>
            <a:pPr marL="341313" indent="-341313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Berfungsinya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kelompok-kelompok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kepentingan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juga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dapat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berbentuk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khusus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</a:p>
          <a:p>
            <a:pPr marL="341313" indent="-341313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maupun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luas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,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umum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ataupun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sebagian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, instrumental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ataupun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efektif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sesuai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dengan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 </a:t>
            </a:r>
          </a:p>
          <a:p>
            <a:pPr marL="341313" indent="-341313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perkembangannya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.</a:t>
            </a:r>
          </a:p>
          <a:p>
            <a:pPr marL="341313" indent="-341313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US" sz="1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cs typeface="Lucida Sans Unicode" charset="0"/>
            </a:endParaRPr>
          </a:p>
          <a:p>
            <a:pPr marL="341313" indent="-341313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	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Agregasi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kepentingan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dicapai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dengan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:</a:t>
            </a:r>
          </a:p>
          <a:p>
            <a:pPr marL="341313" indent="-341313">
              <a:lnSpc>
                <a:spcPct val="80000"/>
              </a:lnSpc>
              <a:spcBef>
                <a:spcPts val="400"/>
              </a:spcBef>
              <a:buClr>
                <a:srgbClr val="FFCC66"/>
              </a:buClr>
              <a:buSzPct val="80000"/>
              <a:buFont typeface="Times New Roman" pitchFamily="16" charset="0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Perumusan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kebijaksanaan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umum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yang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menggabungkan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kepentingan-kepentingan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, </a:t>
            </a:r>
          </a:p>
          <a:p>
            <a:pPr marL="341313" indent="-341313">
              <a:lnSpc>
                <a:spcPct val="80000"/>
              </a:lnSpc>
              <a:spcBef>
                <a:spcPts val="400"/>
              </a:spcBef>
              <a:buClr>
                <a:srgbClr val="FFCC66"/>
              </a:buClr>
              <a:buSzPct val="80000"/>
              <a:buFont typeface="Times New Roman" pitchFamily="16" charset="0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v-SE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Rekrutmen personal yang menganut pola suatu masyarakat tertentu.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Partai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politik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menjalankan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instrumen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utama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dari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agregasi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kepentingan</a:t>
            </a:r>
            <a:r>
              <a:rPr 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807441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850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8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ADAPTASI DAN PERUBAHAN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Dalam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karyanya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yang </a:t>
            </a: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terakhir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bidang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analisa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sistem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, Almond </a:t>
            </a: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mengakomodasikan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proses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adaptasi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dan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perubahan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. </a:t>
            </a:r>
            <a:endParaRPr lang="id-ID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cs typeface="Lucida Sans Unicode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Disini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dia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memasukkan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persoalan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kemampuan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 (capability) yang </a:t>
            </a: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menjabarkan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hal-hal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dimana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suatu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sistem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dapat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mengatasi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masukan-masukan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dengan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  <a:r>
              <a:rPr lang="en-US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gemilang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. </a:t>
            </a:r>
            <a:endParaRPr lang="id-ID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cs typeface="Lucida Sans Unicode" charset="0"/>
            </a:endParaRPr>
          </a:p>
          <a:p>
            <a:pPr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v-SE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Segala sesuatu yang masuk ke dalam sistem tidak selalu mendukung. Tuntutan seperti itu  dapat menjadi tantangan bagi sistem. Suatu sistem harus memiliki elemen dan mekanisme   untuk menghadapinya agar dapat </a:t>
            </a:r>
            <a:r>
              <a:rPr lang="sv-SE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survive .</a:t>
            </a:r>
          </a:p>
          <a:p>
            <a:pPr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v-SE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Kemampuan sistem digambarkan untuk </a:t>
            </a:r>
          </a:p>
          <a:p>
            <a:pPr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v-SE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 i.. Menyerap sumber-sumber,</a:t>
            </a:r>
          </a:p>
          <a:p>
            <a:pPr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v-SE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ii. Mengatur  individu dan kelompok, dan </a:t>
            </a:r>
          </a:p>
          <a:p>
            <a:pPr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v-SE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iii. Membagi barang-barang publik dan pelayanan. </a:t>
            </a:r>
          </a:p>
          <a:p>
            <a:pPr>
              <a:lnSpc>
                <a:spcPct val="80000"/>
              </a:lnSpc>
              <a:spcBef>
                <a:spcPts val="450"/>
              </a:spcBef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sv-SE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Disamping hal ini sistem itu juga harus memiliki kemampuan simbolis dan responsif, baik dalam lingkup domestik maupun internasional yang berarti bahwa sistem tersebut harus mampu berkembang dan memelihara simbol-simbol yang meningkatkan kesetiaan  pada dirinya sendiri dan secara memadai menanggapi tuntutan-tuntutan yang diajukan padanya baik lingkungan domestik maupun internasional. </a:t>
            </a:r>
          </a:p>
        </p:txBody>
      </p:sp>
    </p:spTree>
    <p:extLst>
      <p:ext uri="{BB962C8B-B14F-4D97-AF65-F5344CB8AC3E}">
        <p14:creationId xmlns:p14="http://schemas.microsoft.com/office/powerpoint/2010/main" val="17214208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8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SISTEM POLITIK  ALMOND</a:t>
            </a:r>
          </a:p>
        </p:txBody>
      </p:sp>
      <p:sp>
        <p:nvSpPr>
          <p:cNvPr id="33795" name="Text Box 2"/>
          <p:cNvSpPr txBox="1">
            <a:spLocks noChangeArrowheads="1"/>
          </p:cNvSpPr>
          <p:nvPr/>
        </p:nvSpPr>
        <p:spPr bwMode="auto">
          <a:xfrm>
            <a:off x="457200" y="1052513"/>
            <a:ext cx="8229600" cy="5545137"/>
          </a:xfrm>
          <a:prstGeom prst="rect">
            <a:avLst/>
          </a:prstGeom>
          <a:solidFill>
            <a:srgbClr val="72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3796" name="Rectangle 3"/>
          <p:cNvSpPr>
            <a:spLocks noChangeArrowheads="1"/>
          </p:cNvSpPr>
          <p:nvPr/>
        </p:nvSpPr>
        <p:spPr bwMode="auto">
          <a:xfrm>
            <a:off x="971550" y="3068638"/>
            <a:ext cx="1871663" cy="1081087"/>
          </a:xfrm>
          <a:prstGeom prst="rect">
            <a:avLst/>
          </a:prstGeom>
          <a:solidFill>
            <a:srgbClr val="FF3300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</a:rPr>
              <a:t>IN-PUT</a:t>
            </a:r>
          </a:p>
        </p:txBody>
      </p:sp>
      <p:sp>
        <p:nvSpPr>
          <p:cNvPr id="33797" name="Rectangle 4"/>
          <p:cNvSpPr>
            <a:spLocks noChangeArrowheads="1"/>
          </p:cNvSpPr>
          <p:nvPr/>
        </p:nvSpPr>
        <p:spPr bwMode="auto">
          <a:xfrm>
            <a:off x="3492500" y="3068638"/>
            <a:ext cx="1943100" cy="1081087"/>
          </a:xfrm>
          <a:prstGeom prst="rect">
            <a:avLst/>
          </a:prstGeom>
          <a:solidFill>
            <a:srgbClr val="FF3300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3798" name="Rectangle 5"/>
          <p:cNvSpPr>
            <a:spLocks noChangeArrowheads="1"/>
          </p:cNvSpPr>
          <p:nvPr/>
        </p:nvSpPr>
        <p:spPr bwMode="auto">
          <a:xfrm>
            <a:off x="5940425" y="3068638"/>
            <a:ext cx="1871663" cy="1079500"/>
          </a:xfrm>
          <a:prstGeom prst="rect">
            <a:avLst/>
          </a:prstGeom>
          <a:solidFill>
            <a:srgbClr val="FF3300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</a:rPr>
              <a:t>OUT-PUT</a:t>
            </a:r>
          </a:p>
        </p:txBody>
      </p:sp>
      <p:sp>
        <p:nvSpPr>
          <p:cNvPr id="33799" name="Rectangle 6"/>
          <p:cNvSpPr>
            <a:spLocks noChangeArrowheads="1"/>
          </p:cNvSpPr>
          <p:nvPr/>
        </p:nvSpPr>
        <p:spPr bwMode="auto">
          <a:xfrm>
            <a:off x="3492500" y="1773238"/>
            <a:ext cx="2663825" cy="719137"/>
          </a:xfrm>
          <a:prstGeom prst="rect">
            <a:avLst/>
          </a:prstGeom>
          <a:solidFill>
            <a:srgbClr val="FF3300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</a:rPr>
              <a:t>EXTERNAL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</a:rPr>
              <a:t>INTERNASIONAL</a:t>
            </a:r>
          </a:p>
        </p:txBody>
      </p:sp>
      <p:sp>
        <p:nvSpPr>
          <p:cNvPr id="33800" name="Rectangle 7"/>
          <p:cNvSpPr>
            <a:spLocks noChangeArrowheads="1"/>
          </p:cNvSpPr>
          <p:nvPr/>
        </p:nvSpPr>
        <p:spPr bwMode="auto">
          <a:xfrm>
            <a:off x="3348038" y="4941888"/>
            <a:ext cx="2736850" cy="863600"/>
          </a:xfrm>
          <a:prstGeom prst="rect">
            <a:avLst/>
          </a:prstGeom>
          <a:solidFill>
            <a:srgbClr val="FF3300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</a:rPr>
              <a:t>INTERNAL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FFFFFF"/>
                </a:solidFill>
              </a:rPr>
              <a:t>DOMESTIC/NASINAL</a:t>
            </a:r>
          </a:p>
        </p:txBody>
      </p:sp>
      <p:sp>
        <p:nvSpPr>
          <p:cNvPr id="33801" name="Line 8"/>
          <p:cNvSpPr>
            <a:spLocks noChangeShapeType="1"/>
          </p:cNvSpPr>
          <p:nvPr/>
        </p:nvSpPr>
        <p:spPr bwMode="auto">
          <a:xfrm flipH="1">
            <a:off x="1690688" y="5300663"/>
            <a:ext cx="1587500" cy="1587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9"/>
          <p:cNvSpPr>
            <a:spLocks noChangeShapeType="1"/>
          </p:cNvSpPr>
          <p:nvPr/>
        </p:nvSpPr>
        <p:spPr bwMode="auto">
          <a:xfrm flipV="1">
            <a:off x="1692275" y="4148138"/>
            <a:ext cx="1588" cy="1082675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Line 10"/>
          <p:cNvSpPr>
            <a:spLocks noChangeShapeType="1"/>
          </p:cNvSpPr>
          <p:nvPr/>
        </p:nvSpPr>
        <p:spPr bwMode="auto">
          <a:xfrm>
            <a:off x="2843213" y="3644900"/>
            <a:ext cx="576262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4" name="Line 11"/>
          <p:cNvSpPr>
            <a:spLocks noChangeShapeType="1"/>
          </p:cNvSpPr>
          <p:nvPr/>
        </p:nvSpPr>
        <p:spPr bwMode="auto">
          <a:xfrm>
            <a:off x="5435600" y="3573463"/>
            <a:ext cx="431800" cy="1587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5" name="Line 12"/>
          <p:cNvSpPr>
            <a:spLocks noChangeShapeType="1"/>
          </p:cNvSpPr>
          <p:nvPr/>
        </p:nvSpPr>
        <p:spPr bwMode="auto">
          <a:xfrm flipV="1">
            <a:off x="7019925" y="2203450"/>
            <a:ext cx="1588" cy="866775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6" name="Line 13"/>
          <p:cNvSpPr>
            <a:spLocks noChangeShapeType="1"/>
          </p:cNvSpPr>
          <p:nvPr/>
        </p:nvSpPr>
        <p:spPr bwMode="auto">
          <a:xfrm flipH="1">
            <a:off x="6154738" y="2205038"/>
            <a:ext cx="866775" cy="1587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Line 14"/>
          <p:cNvSpPr>
            <a:spLocks noChangeShapeType="1"/>
          </p:cNvSpPr>
          <p:nvPr/>
        </p:nvSpPr>
        <p:spPr bwMode="auto">
          <a:xfrm flipH="1">
            <a:off x="1833563" y="2133600"/>
            <a:ext cx="1660525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8" name="Line 15"/>
          <p:cNvSpPr>
            <a:spLocks noChangeShapeType="1"/>
          </p:cNvSpPr>
          <p:nvPr/>
        </p:nvSpPr>
        <p:spPr bwMode="auto">
          <a:xfrm>
            <a:off x="1835150" y="2205038"/>
            <a:ext cx="1588" cy="792162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Line 16"/>
          <p:cNvSpPr>
            <a:spLocks noChangeShapeType="1"/>
          </p:cNvSpPr>
          <p:nvPr/>
        </p:nvSpPr>
        <p:spPr bwMode="auto">
          <a:xfrm>
            <a:off x="7019925" y="4149725"/>
            <a:ext cx="1588" cy="1079500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7"/>
          <p:cNvSpPr>
            <a:spLocks noChangeShapeType="1"/>
          </p:cNvSpPr>
          <p:nvPr/>
        </p:nvSpPr>
        <p:spPr bwMode="auto">
          <a:xfrm flipH="1">
            <a:off x="6083300" y="5229225"/>
            <a:ext cx="938213" cy="1588"/>
          </a:xfrm>
          <a:prstGeom prst="line">
            <a:avLst/>
          </a:prstGeom>
          <a:noFill/>
          <a:ln w="9360">
            <a:solidFill>
              <a:srgbClr val="FFFFFF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Text Box 18"/>
          <p:cNvSpPr txBox="1">
            <a:spLocks noChangeArrowheads="1"/>
          </p:cNvSpPr>
          <p:nvPr/>
        </p:nvSpPr>
        <p:spPr bwMode="auto">
          <a:xfrm>
            <a:off x="3975100" y="3371850"/>
            <a:ext cx="1101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3812" name="Text Box 19"/>
          <p:cNvSpPr txBox="1">
            <a:spLocks noChangeArrowheads="1"/>
          </p:cNvSpPr>
          <p:nvPr/>
        </p:nvSpPr>
        <p:spPr bwMode="auto">
          <a:xfrm>
            <a:off x="3687763" y="3141663"/>
            <a:ext cx="13890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3813" name="Text Box 20"/>
          <p:cNvSpPr txBox="1">
            <a:spLocks noChangeArrowheads="1"/>
          </p:cNvSpPr>
          <p:nvPr/>
        </p:nvSpPr>
        <p:spPr bwMode="auto">
          <a:xfrm>
            <a:off x="3563938" y="3141663"/>
            <a:ext cx="1800225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Tahoma" pitchFamily="34" charset="0"/>
                <a:cs typeface="Lucida Sans Unicode" pitchFamily="34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FFFFFF"/>
                </a:solidFill>
              </a:rPr>
              <a:t>LEGISLATIF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FFFFFF"/>
                </a:solidFill>
              </a:rPr>
              <a:t>EKSEKUTIF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>
                <a:solidFill>
                  <a:srgbClr val="FFFFFF"/>
                </a:solidFill>
              </a:rPr>
              <a:t>JUDIKATIF</a:t>
            </a:r>
          </a:p>
        </p:txBody>
      </p: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684213" y="4437063"/>
            <a:ext cx="2232025" cy="719137"/>
          </a:xfrm>
          <a:prstGeom prst="rect">
            <a:avLst/>
          </a:prstGeom>
          <a:solidFill>
            <a:srgbClr val="720000"/>
          </a:solidFill>
          <a:ln w="936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sv-SE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Sosialisas, rekrtmen,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sv-SE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artikulasi , </a:t>
            </a:r>
            <a:r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 komunikasi</a:t>
            </a:r>
            <a:r>
              <a: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2" charset="0"/>
                <a:cs typeface="Lucida Sans Unicode" charset="0"/>
              </a:rPr>
              <a:t> 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2" charset="0"/>
              <a:cs typeface="Lucida Sans Unicode" charset="0"/>
            </a:endParaRPr>
          </a:p>
        </p:txBody>
      </p:sp>
      <p:sp>
        <p:nvSpPr>
          <p:cNvPr id="33815" name="Rectangle 22"/>
          <p:cNvSpPr>
            <a:spLocks noChangeArrowheads="1"/>
          </p:cNvSpPr>
          <p:nvPr/>
        </p:nvSpPr>
        <p:spPr bwMode="auto">
          <a:xfrm>
            <a:off x="6300788" y="4365625"/>
            <a:ext cx="1655762" cy="719138"/>
          </a:xfrm>
          <a:prstGeom prst="rect">
            <a:avLst/>
          </a:prstGeom>
          <a:solidFill>
            <a:srgbClr val="720000"/>
          </a:solidFill>
          <a:ln w="9360">
            <a:solidFill>
              <a:srgbClr val="FFFFFF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PER-UU AN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PENERAPAN</a:t>
            </a:r>
          </a:p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FFFFFF"/>
                </a:solidFill>
              </a:rPr>
              <a:t>PENGAWASAN</a:t>
            </a:r>
          </a:p>
        </p:txBody>
      </p:sp>
    </p:spTree>
    <p:extLst>
      <p:ext uri="{BB962C8B-B14F-4D97-AF65-F5344CB8AC3E}">
        <p14:creationId xmlns:p14="http://schemas.microsoft.com/office/powerpoint/2010/main" val="7255128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0</TotalTime>
  <Words>325</Words>
  <Application>Microsoft Office PowerPoint</Application>
  <PresentationFormat>On-screen Show (4:3)</PresentationFormat>
  <Paragraphs>66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monika y</dc:creator>
  <cp:lastModifiedBy>ASUS-PC</cp:lastModifiedBy>
  <cp:revision>1</cp:revision>
  <dcterms:created xsi:type="dcterms:W3CDTF">2006-08-16T00:00:00Z</dcterms:created>
  <dcterms:modified xsi:type="dcterms:W3CDTF">2019-06-28T14:47:28Z</dcterms:modified>
</cp:coreProperties>
</file>