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10"/>
  </p:handoutMasterIdLst>
  <p:sldIdLst>
    <p:sldId id="256" r:id="rId2"/>
    <p:sldId id="259" r:id="rId3"/>
    <p:sldId id="257" r:id="rId4"/>
    <p:sldId id="260" r:id="rId5"/>
    <p:sldId id="261" r:id="rId6"/>
    <p:sldId id="262" r:id="rId7"/>
    <p:sldId id="263" r:id="rId8"/>
    <p:sldId id="264" r:id="rId9"/>
  </p:sldIdLst>
  <p:sldSz cx="9144000" cy="6858000" type="screen4x3"/>
  <p:notesSz cx="685323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9736"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1916" y="0"/>
            <a:ext cx="2969736" cy="461804"/>
          </a:xfrm>
          <a:prstGeom prst="rect">
            <a:avLst/>
          </a:prstGeom>
        </p:spPr>
        <p:txBody>
          <a:bodyPr vert="horz" lIns="91440" tIns="45720" rIns="91440" bIns="45720" rtlCol="0"/>
          <a:lstStyle>
            <a:lvl1pPr algn="r">
              <a:defRPr sz="1200"/>
            </a:lvl1pPr>
          </a:lstStyle>
          <a:p>
            <a:fld id="{C08B0361-E6C6-4C03-9691-C01BD8B18A92}" type="datetimeFigureOut">
              <a:rPr lang="en-US" smtClean="0"/>
              <a:t>6/28/2019</a:t>
            </a:fld>
            <a:endParaRPr lang="en-US"/>
          </a:p>
        </p:txBody>
      </p:sp>
      <p:sp>
        <p:nvSpPr>
          <p:cNvPr id="4" name="Footer Placeholder 3"/>
          <p:cNvSpPr>
            <a:spLocks noGrp="1"/>
          </p:cNvSpPr>
          <p:nvPr>
            <p:ph type="ftr" sz="quarter" idx="2"/>
          </p:nvPr>
        </p:nvSpPr>
        <p:spPr>
          <a:xfrm>
            <a:off x="0" y="8772668"/>
            <a:ext cx="2969736" cy="46180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1916" y="8772668"/>
            <a:ext cx="2969736" cy="461804"/>
          </a:xfrm>
          <a:prstGeom prst="rect">
            <a:avLst/>
          </a:prstGeom>
        </p:spPr>
        <p:txBody>
          <a:bodyPr vert="horz" lIns="91440" tIns="45720" rIns="91440" bIns="45720" rtlCol="0" anchor="b"/>
          <a:lstStyle>
            <a:lvl1pPr algn="r">
              <a:defRPr sz="1200"/>
            </a:lvl1pPr>
          </a:lstStyle>
          <a:p>
            <a:fld id="{9B4E4C98-8908-4E98-B0A3-7BCC78D9A5B1}" type="slidenum">
              <a:rPr lang="en-US" smtClean="0"/>
              <a:t>‹#›</a:t>
            </a:fld>
            <a:endParaRPr lang="en-US"/>
          </a:p>
        </p:txBody>
      </p:sp>
    </p:spTree>
    <p:extLst>
      <p:ext uri="{BB962C8B-B14F-4D97-AF65-F5344CB8AC3E}">
        <p14:creationId xmlns:p14="http://schemas.microsoft.com/office/powerpoint/2010/main" val="8073132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5C8BE44-6C73-46F4-A38A-82638D2A9627}" type="datetimeFigureOut">
              <a:rPr lang="en-US" smtClean="0"/>
              <a:pPr/>
              <a:t>6/28/2019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EFB3C35-C295-4B1D-8C02-A1DD08E7955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C8BE44-6C73-46F4-A38A-82638D2A9627}" type="datetimeFigureOut">
              <a:rPr lang="en-US" smtClean="0"/>
              <a:pPr/>
              <a:t>6/28/2019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FB3C35-C295-4B1D-8C02-A1DD08E795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C8BE44-6C73-46F4-A38A-82638D2A9627}" type="datetimeFigureOut">
              <a:rPr lang="en-US" smtClean="0"/>
              <a:pPr/>
              <a:t>6/28/2019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FB3C35-C295-4B1D-8C02-A1DD08E795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C8BE44-6C73-46F4-A38A-82638D2A9627}" type="datetimeFigureOut">
              <a:rPr lang="en-US" smtClean="0"/>
              <a:pPr/>
              <a:t>6/28/2019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FB3C35-C295-4B1D-8C02-A1DD08E795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5C8BE44-6C73-46F4-A38A-82638D2A9627}" type="datetimeFigureOut">
              <a:rPr lang="en-US" smtClean="0"/>
              <a:pPr/>
              <a:t>6/28/2019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EFB3C35-C295-4B1D-8C02-A1DD08E7955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C8BE44-6C73-46F4-A38A-82638D2A9627}" type="datetimeFigureOut">
              <a:rPr lang="en-US" smtClean="0"/>
              <a:pPr/>
              <a:t>6/28/2019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FB3C35-C295-4B1D-8C02-A1DD08E795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C8BE44-6C73-46F4-A38A-82638D2A9627}" type="datetimeFigureOut">
              <a:rPr lang="en-US" smtClean="0"/>
              <a:pPr/>
              <a:t>6/28/2019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EFB3C35-C295-4B1D-8C02-A1DD08E795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5C8BE44-6C73-46F4-A38A-82638D2A9627}" type="datetimeFigureOut">
              <a:rPr lang="en-US" smtClean="0"/>
              <a:pPr/>
              <a:t>6/28/2019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EFB3C35-C295-4B1D-8C02-A1DD08E795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5C8BE44-6C73-46F4-A38A-82638D2A9627}" type="datetimeFigureOut">
              <a:rPr lang="en-US" smtClean="0"/>
              <a:pPr/>
              <a:t>6/28/2019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EFB3C35-C295-4B1D-8C02-A1DD08E7955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5C8BE44-6C73-46F4-A38A-82638D2A9627}" type="datetimeFigureOut">
              <a:rPr lang="en-US" smtClean="0"/>
              <a:pPr/>
              <a:t>6/28/2019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FB3C35-C295-4B1D-8C02-A1DD08E795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5C8BE44-6C73-46F4-A38A-82638D2A9627}" type="datetimeFigureOut">
              <a:rPr lang="en-US" smtClean="0"/>
              <a:pPr/>
              <a:t>6/28/2019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EFB3C35-C295-4B1D-8C02-A1DD08E7955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5C8BE44-6C73-46F4-A38A-82638D2A9627}" type="datetimeFigureOut">
              <a:rPr lang="en-US" smtClean="0"/>
              <a:pPr/>
              <a:t>6/28/2019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EFB3C35-C295-4B1D-8C02-A1DD08E7955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POLITIK HUKUM</a:t>
            </a:r>
            <a:endParaRPr lang="en-US" dirty="0"/>
          </a:p>
        </p:txBody>
      </p:sp>
      <p:sp>
        <p:nvSpPr>
          <p:cNvPr id="3" name="Subtitle 2"/>
          <p:cNvSpPr>
            <a:spLocks noGrp="1"/>
          </p:cNvSpPr>
          <p:nvPr>
            <p:ph type="subTitle" idx="1"/>
          </p:nvPr>
        </p:nvSpPr>
        <p:spPr>
          <a:xfrm>
            <a:off x="1432560" y="1850064"/>
            <a:ext cx="7406640" cy="4474536"/>
          </a:xfrm>
        </p:spPr>
        <p:txBody>
          <a:bodyPr>
            <a:normAutofit/>
          </a:bodyPr>
          <a:lstStyle/>
          <a:p>
            <a:r>
              <a:rPr lang="en-US" dirty="0" smtClean="0"/>
              <a:t>PENGERTIAN :</a:t>
            </a:r>
          </a:p>
          <a:p>
            <a:pPr>
              <a:lnSpc>
                <a:spcPct val="110000"/>
              </a:lnSpc>
              <a:spcBef>
                <a:spcPts val="0"/>
              </a:spcBef>
              <a:buFont typeface="Arial" pitchFamily="34" charset="0"/>
              <a:buChar char="•"/>
            </a:pPr>
            <a:r>
              <a:rPr lang="id-ID" dirty="0" smtClean="0"/>
              <a:t>Politik Hukum adalah kemauan atau kehendak negara terhadap hukum. Artinya:untuk apa hukum itu</a:t>
            </a:r>
            <a:r>
              <a:rPr lang="en-US" dirty="0" smtClean="0"/>
              <a:t> </a:t>
            </a:r>
            <a:r>
              <a:rPr lang="id-ID" dirty="0" smtClean="0"/>
              <a:t>diciptakan, apa tujuan penciptaannya</a:t>
            </a:r>
            <a:r>
              <a:rPr lang="en-US" dirty="0" smtClean="0"/>
              <a:t> </a:t>
            </a:r>
            <a:r>
              <a:rPr lang="en-US" dirty="0" err="1" smtClean="0"/>
              <a:t>dan</a:t>
            </a:r>
            <a:r>
              <a:rPr lang="en-US" dirty="0" smtClean="0"/>
              <a:t> </a:t>
            </a:r>
            <a:r>
              <a:rPr lang="id-ID" dirty="0" smtClean="0"/>
              <a:t>kemana arah yang hendak dituju</a:t>
            </a:r>
            <a:endParaRPr lang="en-US" dirty="0" smtClean="0"/>
          </a:p>
          <a:p>
            <a:pPr lvl="0">
              <a:buFont typeface="Arial" pitchFamily="34" charset="0"/>
              <a:buChar char="•"/>
            </a:pPr>
            <a:r>
              <a:rPr lang="en-US" dirty="0" err="1" smtClean="0"/>
              <a:t>Politik</a:t>
            </a:r>
            <a:r>
              <a:rPr lang="en-US" dirty="0" smtClean="0"/>
              <a:t> </a:t>
            </a:r>
            <a:r>
              <a:rPr lang="en-US" dirty="0" err="1" smtClean="0"/>
              <a:t>Hukum</a:t>
            </a:r>
            <a:r>
              <a:rPr lang="en-US" dirty="0" smtClean="0"/>
              <a:t> </a:t>
            </a:r>
            <a:r>
              <a:rPr lang="en-US" dirty="0" err="1" smtClean="0"/>
              <a:t>adalah</a:t>
            </a:r>
            <a:r>
              <a:rPr lang="en-US" dirty="0" smtClean="0"/>
              <a:t> </a:t>
            </a:r>
            <a:r>
              <a:rPr lang="en-US" dirty="0" err="1" smtClean="0"/>
              <a:t>kebijakan</a:t>
            </a:r>
            <a:r>
              <a:rPr lang="en-US" dirty="0" smtClean="0"/>
              <a:t> </a:t>
            </a:r>
            <a:r>
              <a:rPr lang="en-US" dirty="0" err="1" smtClean="0"/>
              <a:t>pemerintah</a:t>
            </a:r>
            <a:r>
              <a:rPr lang="en-US" dirty="0" smtClean="0"/>
              <a:t> </a:t>
            </a:r>
            <a:r>
              <a:rPr lang="en-US" dirty="0" err="1" smtClean="0"/>
              <a:t>mengenai</a:t>
            </a:r>
            <a:r>
              <a:rPr lang="en-US" dirty="0" smtClean="0"/>
              <a:t> </a:t>
            </a:r>
            <a:r>
              <a:rPr lang="en-US" dirty="0" err="1" smtClean="0"/>
              <a:t>hukum</a:t>
            </a:r>
            <a:r>
              <a:rPr lang="en-US" dirty="0" smtClean="0"/>
              <a:t> </a:t>
            </a:r>
            <a:r>
              <a:rPr lang="en-US" dirty="0" err="1" smtClean="0"/>
              <a:t>mana</a:t>
            </a:r>
            <a:r>
              <a:rPr lang="en-US" dirty="0" smtClean="0"/>
              <a:t> yang </a:t>
            </a:r>
            <a:r>
              <a:rPr lang="en-US" dirty="0" err="1" smtClean="0"/>
              <a:t>akan</a:t>
            </a:r>
            <a:r>
              <a:rPr lang="en-US" dirty="0" smtClean="0"/>
              <a:t> </a:t>
            </a:r>
            <a:r>
              <a:rPr lang="en-US" dirty="0" err="1" smtClean="0"/>
              <a:t>dipertahankan</a:t>
            </a:r>
            <a:r>
              <a:rPr lang="en-US" dirty="0" smtClean="0"/>
              <a:t>, </a:t>
            </a:r>
            <a:r>
              <a:rPr lang="en-US" dirty="0" err="1" smtClean="0"/>
              <a:t>hukum</a:t>
            </a:r>
            <a:r>
              <a:rPr lang="en-US" dirty="0" smtClean="0"/>
              <a:t> </a:t>
            </a:r>
            <a:r>
              <a:rPr lang="en-US" dirty="0" err="1" smtClean="0"/>
              <a:t>mana</a:t>
            </a:r>
            <a:r>
              <a:rPr lang="en-US" dirty="0" smtClean="0"/>
              <a:t> yang </a:t>
            </a:r>
            <a:r>
              <a:rPr lang="en-US" dirty="0" err="1" smtClean="0"/>
              <a:t>akan</a:t>
            </a:r>
            <a:r>
              <a:rPr lang="en-US" dirty="0" smtClean="0"/>
              <a:t> </a:t>
            </a:r>
            <a:r>
              <a:rPr lang="en-US" dirty="0" err="1" smtClean="0"/>
              <a:t>diganti</a:t>
            </a:r>
            <a:r>
              <a:rPr lang="en-US" dirty="0" smtClean="0"/>
              <a:t>, </a:t>
            </a:r>
            <a:r>
              <a:rPr lang="en-US" dirty="0" err="1" smtClean="0"/>
              <a:t>hukum</a:t>
            </a:r>
            <a:r>
              <a:rPr lang="en-US" dirty="0" smtClean="0"/>
              <a:t> </a:t>
            </a:r>
            <a:r>
              <a:rPr lang="en-US" dirty="0" err="1" smtClean="0"/>
              <a:t>mana</a:t>
            </a:r>
            <a:r>
              <a:rPr lang="en-US" dirty="0" smtClean="0"/>
              <a:t> yang </a:t>
            </a:r>
            <a:r>
              <a:rPr lang="en-US" dirty="0" err="1" smtClean="0"/>
              <a:t>akan</a:t>
            </a:r>
            <a:r>
              <a:rPr lang="en-US" dirty="0" smtClean="0"/>
              <a:t> </a:t>
            </a:r>
            <a:r>
              <a:rPr lang="en-US" dirty="0" err="1" smtClean="0"/>
              <a:t>direvisi</a:t>
            </a:r>
            <a:r>
              <a:rPr lang="en-US" dirty="0" smtClean="0"/>
              <a:t> </a:t>
            </a:r>
            <a:r>
              <a:rPr lang="en-US" dirty="0" err="1" smtClean="0"/>
              <a:t>dan</a:t>
            </a:r>
            <a:r>
              <a:rPr lang="en-US" dirty="0" smtClean="0"/>
              <a:t> </a:t>
            </a:r>
            <a:r>
              <a:rPr lang="en-US" dirty="0" err="1" smtClean="0"/>
              <a:t>hukum</a:t>
            </a:r>
            <a:r>
              <a:rPr lang="en-US" dirty="0" smtClean="0"/>
              <a:t> </a:t>
            </a:r>
            <a:r>
              <a:rPr lang="en-US" dirty="0" err="1" smtClean="0"/>
              <a:t>mana</a:t>
            </a:r>
            <a:r>
              <a:rPr lang="en-US" dirty="0" smtClean="0"/>
              <a:t> yang </a:t>
            </a:r>
            <a:r>
              <a:rPr lang="en-US" dirty="0" err="1" smtClean="0"/>
              <a:t>akan</a:t>
            </a:r>
            <a:r>
              <a:rPr lang="en-US" dirty="0" smtClean="0"/>
              <a:t> </a:t>
            </a:r>
            <a:r>
              <a:rPr lang="en-US" dirty="0" err="1" smtClean="0"/>
              <a:t>dihilangkan</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35608" y="381000"/>
            <a:ext cx="7498080" cy="5867400"/>
          </a:xfrm>
        </p:spPr>
        <p:txBody>
          <a:bodyPr>
            <a:normAutofit fontScale="55000" lnSpcReduction="20000"/>
          </a:bodyPr>
          <a:lstStyle/>
          <a:p>
            <a:pPr lvl="0"/>
            <a:r>
              <a:rPr lang="id-ID" dirty="0" smtClean="0"/>
              <a:t>Hukum dapat dikaji dan difahami melalui berbagai pendekatan, seperti pendekatan politik, budaya, sosiologi, filsafat, pendekatan sistem dsb. Pendekatan mana yang akan digunakan sangat tergantung pada kepentingan analisis.</a:t>
            </a:r>
            <a:endParaRPr lang="en-US" dirty="0" smtClean="0"/>
          </a:p>
          <a:p>
            <a:pPr lvl="0"/>
            <a:r>
              <a:rPr lang="id-ID" dirty="0" smtClean="0"/>
              <a:t>Dilihat dari pendekatan politik, hukum dipandang sebagai produk atau output dari proses politik atau hasil pertimbangan dan perumusan kebijakan publik      ( product of political decision making; formulation of public policy). Namun disamping hokum sebagai produk pertimbangan politik, dikenal pula politik hukum (legal policy) yakni garis atau dasar kebijakan untuk menentukan hukum yang seharusnya berlaku dalam negara..</a:t>
            </a:r>
            <a:endParaRPr lang="en-US" sz="2800" dirty="0" smtClean="0"/>
          </a:p>
          <a:p>
            <a:pPr lvl="0"/>
            <a:r>
              <a:rPr lang="id-ID" dirty="0" smtClean="0"/>
              <a:t>Di negara demokrasi, masukan (inputs) yang menjadi  bahan pertimbangan untuk penentuan hukum bersumber dari dan merupakan aspirasi masyarakat yang disalurkan melalui wakil-wakil rakyat yang kemudian diproses sehingga muncul sebagai outputs dalam bentuk peraturan hukum. Oleh karena itu para wakil rakyat dituntut memiliki kemampuan :</a:t>
            </a:r>
            <a:endParaRPr lang="en-US" sz="2800" dirty="0" smtClean="0"/>
          </a:p>
          <a:p>
            <a:pPr lvl="1"/>
            <a:r>
              <a:rPr lang="id-ID" dirty="0" smtClean="0"/>
              <a:t>berkomunikasi dengan masyarakat</a:t>
            </a:r>
            <a:endParaRPr lang="en-US" sz="2400" dirty="0" smtClean="0"/>
          </a:p>
          <a:p>
            <a:pPr lvl="1"/>
            <a:r>
              <a:rPr lang="id-ID" dirty="0" smtClean="0"/>
              <a:t>keterbukaan</a:t>
            </a:r>
            <a:endParaRPr lang="en-US" sz="2400" dirty="0" smtClean="0"/>
          </a:p>
          <a:p>
            <a:pPr lvl="1"/>
            <a:r>
              <a:rPr lang="id-ID" dirty="0" smtClean="0"/>
              <a:t>vokal</a:t>
            </a:r>
            <a:endParaRPr lang="en-US" sz="2400" dirty="0" smtClean="0"/>
          </a:p>
          <a:p>
            <a:pPr lvl="1"/>
            <a:r>
              <a:rPr lang="id-ID" dirty="0" smtClean="0"/>
              <a:t>membuat rumusan atau artikulasi atas usulan rakyat</a:t>
            </a:r>
            <a:endParaRPr lang="en-US" sz="2400" dirty="0" smtClean="0"/>
          </a:p>
          <a:p>
            <a:pPr lvl="1"/>
            <a:r>
              <a:rPr lang="id-ID" dirty="0" smtClean="0"/>
              <a:t>penguasaan pengetahuan dasar dan pengalaman</a:t>
            </a:r>
            <a:endParaRPr lang="en-US" sz="2400" dirty="0" smtClean="0"/>
          </a:p>
          <a:p>
            <a:r>
              <a:rPr lang="id-ID" dirty="0" smtClean="0"/>
              <a:t> </a:t>
            </a:r>
            <a:endParaRPr lang="en-US" sz="28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err="1" smtClean="0"/>
              <a:t>Hukum</a:t>
            </a:r>
            <a:r>
              <a:rPr lang="en-US" sz="2200" dirty="0" smtClean="0"/>
              <a:t> </a:t>
            </a:r>
            <a:r>
              <a:rPr lang="en-US" sz="2200" dirty="0" err="1" smtClean="0"/>
              <a:t>itu</a:t>
            </a:r>
            <a:r>
              <a:rPr lang="en-US" sz="2200" dirty="0" smtClean="0"/>
              <a:t> </a:t>
            </a:r>
            <a:r>
              <a:rPr lang="en-US" sz="2200" dirty="0" err="1" smtClean="0"/>
              <a:t>bukan</a:t>
            </a:r>
            <a:r>
              <a:rPr lang="en-US" sz="2200" dirty="0" smtClean="0"/>
              <a:t> </a:t>
            </a:r>
            <a:r>
              <a:rPr lang="en-US" sz="2200" dirty="0" err="1" smtClean="0"/>
              <a:t>merupakan</a:t>
            </a:r>
            <a:r>
              <a:rPr lang="en-US" sz="2200" dirty="0" smtClean="0"/>
              <a:t> </a:t>
            </a:r>
            <a:r>
              <a:rPr lang="en-US" sz="2200" dirty="0" err="1" smtClean="0"/>
              <a:t>tujuan</a:t>
            </a:r>
            <a:r>
              <a:rPr lang="en-US" sz="2200" dirty="0" smtClean="0"/>
              <a:t>, </a:t>
            </a:r>
            <a:r>
              <a:rPr lang="en-US" sz="2200" dirty="0" err="1" smtClean="0"/>
              <a:t>akan</a:t>
            </a:r>
            <a:r>
              <a:rPr lang="en-US" sz="2200" dirty="0" smtClean="0"/>
              <a:t> </a:t>
            </a:r>
            <a:r>
              <a:rPr lang="en-US" sz="2200" dirty="0" err="1" smtClean="0"/>
              <a:t>tetapi</a:t>
            </a:r>
            <a:r>
              <a:rPr lang="en-US" sz="2200" dirty="0" smtClean="0"/>
              <a:t> </a:t>
            </a:r>
            <a:r>
              <a:rPr lang="en-US" sz="2200" dirty="0" err="1" smtClean="0"/>
              <a:t>hanya</a:t>
            </a:r>
            <a:r>
              <a:rPr lang="en-US" sz="2200" dirty="0" smtClean="0"/>
              <a:t> </a:t>
            </a:r>
            <a:r>
              <a:rPr lang="en-US" sz="2200" dirty="0" err="1" smtClean="0"/>
              <a:t>merupakan</a:t>
            </a:r>
            <a:r>
              <a:rPr lang="en-US" sz="2200" dirty="0" smtClean="0"/>
              <a:t> </a:t>
            </a:r>
            <a:r>
              <a:rPr lang="en-US" sz="2200" dirty="0" err="1" smtClean="0"/>
              <a:t>jembatan</a:t>
            </a:r>
            <a:r>
              <a:rPr lang="en-US" sz="2200" dirty="0" smtClean="0"/>
              <a:t> yang </a:t>
            </a:r>
            <a:r>
              <a:rPr lang="en-US" sz="2200" dirty="0" err="1" smtClean="0"/>
              <a:t>akan</a:t>
            </a:r>
            <a:r>
              <a:rPr lang="en-US" sz="2200" dirty="0" smtClean="0"/>
              <a:t> </a:t>
            </a:r>
            <a:r>
              <a:rPr lang="en-US" sz="2200" dirty="0" err="1" smtClean="0"/>
              <a:t>harus</a:t>
            </a:r>
            <a:r>
              <a:rPr lang="en-US" sz="2200" dirty="0" smtClean="0"/>
              <a:t> </a:t>
            </a:r>
            <a:r>
              <a:rPr lang="en-US" sz="2200" dirty="0" err="1" smtClean="0"/>
              <a:t>membawa</a:t>
            </a:r>
            <a:r>
              <a:rPr lang="en-US" sz="2200" dirty="0" smtClean="0"/>
              <a:t> </a:t>
            </a:r>
            <a:r>
              <a:rPr lang="en-US" sz="2200" dirty="0" err="1" smtClean="0"/>
              <a:t>kita</a:t>
            </a:r>
            <a:r>
              <a:rPr lang="en-US" sz="2200" dirty="0" smtClean="0"/>
              <a:t> </a:t>
            </a:r>
            <a:r>
              <a:rPr lang="en-US" sz="2200" dirty="0" err="1" smtClean="0"/>
              <a:t>kepada</a:t>
            </a:r>
            <a:r>
              <a:rPr lang="en-US" sz="2200" dirty="0" smtClean="0"/>
              <a:t> </a:t>
            </a:r>
            <a:r>
              <a:rPr lang="en-US" sz="2200" dirty="0" err="1" smtClean="0"/>
              <a:t>ide</a:t>
            </a:r>
            <a:r>
              <a:rPr lang="en-US" sz="2200" dirty="0" smtClean="0"/>
              <a:t> yang </a:t>
            </a:r>
            <a:r>
              <a:rPr lang="en-US" sz="2200" dirty="0" err="1" smtClean="0"/>
              <a:t>dicita-citakan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id-ID" dirty="0" smtClean="0"/>
              <a:t>Berbicara politik hukum berarti berbicara soal legal and policy of the state.</a:t>
            </a:r>
            <a:endParaRPr lang="en-US" dirty="0" smtClean="0"/>
          </a:p>
          <a:p>
            <a:r>
              <a:rPr lang="id-ID" dirty="0" smtClean="0"/>
              <a:t>Untuk mengetahui politik hukum suatu negara pertama kali yang harus dilihat atau dipahami adalah Konstitusi dari negara yang bersangkutan, setelah itu peraturan pelaksanaannya.</a:t>
            </a:r>
            <a:endParaRPr lang="en-US" dirty="0" smtClean="0"/>
          </a:p>
          <a:p>
            <a:r>
              <a:rPr lang="id-ID" dirty="0" smtClean="0"/>
              <a:t>Untuk mengetahui politik hukum negara Indonesia di era reformasi, maka pertama kali yang harus dipahami adalah </a:t>
            </a:r>
            <a:r>
              <a:rPr lang="en-US" dirty="0" smtClean="0"/>
              <a:t>UUD </a:t>
            </a:r>
            <a:r>
              <a:rPr lang="en-US" dirty="0" err="1" smtClean="0"/>
              <a:t>tahun</a:t>
            </a:r>
            <a:r>
              <a:rPr lang="en-US" dirty="0" smtClean="0"/>
              <a:t> 1945 </a:t>
            </a:r>
            <a:r>
              <a:rPr lang="en-US" dirty="0" err="1" smtClean="0"/>
              <a:t>pasca</a:t>
            </a:r>
            <a:r>
              <a:rPr lang="en-US" dirty="0" smtClean="0"/>
              <a:t> </a:t>
            </a:r>
            <a:r>
              <a:rPr lang="en-US" dirty="0" err="1" smtClean="0"/>
              <a:t>perubahan</a:t>
            </a:r>
            <a:r>
              <a:rPr lang="en-US" dirty="0" smtClean="0"/>
              <a:t> </a:t>
            </a:r>
            <a:r>
              <a:rPr lang="en-US" dirty="0" err="1" smtClean="0"/>
              <a:t>beserta</a:t>
            </a:r>
            <a:r>
              <a:rPr lang="en-US" dirty="0" smtClean="0"/>
              <a:t> </a:t>
            </a:r>
            <a:r>
              <a:rPr lang="en-US" dirty="0" err="1" smtClean="0"/>
              <a:t>peraturan</a:t>
            </a:r>
            <a:r>
              <a:rPr lang="en-US" dirty="0" smtClean="0"/>
              <a:t> </a:t>
            </a:r>
            <a:r>
              <a:rPr lang="en-US" dirty="0" err="1" smtClean="0"/>
              <a:t>perundang-undangan</a:t>
            </a:r>
            <a:r>
              <a:rPr lang="en-US" dirty="0" smtClean="0"/>
              <a:t> </a:t>
            </a:r>
            <a:r>
              <a:rPr lang="en-US" dirty="0" err="1" smtClean="0"/>
              <a:t>pelaksanaanya</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Politik</a:t>
            </a:r>
            <a:r>
              <a:rPr lang="en-US" dirty="0" smtClean="0"/>
              <a:t> </a:t>
            </a:r>
            <a:r>
              <a:rPr lang="en-US" dirty="0" err="1" smtClean="0"/>
              <a:t>Hukum</a:t>
            </a:r>
            <a:r>
              <a:rPr lang="en-US" dirty="0" smtClean="0"/>
              <a:t> </a:t>
            </a:r>
            <a:r>
              <a:rPr lang="en-US" dirty="0" err="1" smtClean="0"/>
              <a:t>menciptakan</a:t>
            </a:r>
            <a:r>
              <a:rPr lang="en-US" dirty="0" smtClean="0"/>
              <a:t> </a:t>
            </a:r>
            <a:r>
              <a:rPr lang="en-US" dirty="0" err="1" smtClean="0"/>
              <a:t>sistem</a:t>
            </a:r>
            <a:r>
              <a:rPr lang="en-US" dirty="0" smtClean="0"/>
              <a:t> </a:t>
            </a:r>
            <a:r>
              <a:rPr lang="en-US" dirty="0" err="1" smtClean="0"/>
              <a:t>hukum</a:t>
            </a:r>
            <a:r>
              <a:rPr lang="en-US" dirty="0" smtClean="0"/>
              <a:t> </a:t>
            </a:r>
            <a:r>
              <a:rPr lang="en-US" dirty="0" err="1" smtClean="0"/>
              <a:t>nasional</a:t>
            </a:r>
            <a:r>
              <a:rPr lang="en-US" dirty="0" smtClean="0"/>
              <a:t> yang </a:t>
            </a:r>
            <a:r>
              <a:rPr lang="en-US" dirty="0" err="1" smtClean="0"/>
              <a:t>dikehendaki</a:t>
            </a:r>
            <a:r>
              <a:rPr lang="en-US" dirty="0" smtClean="0"/>
              <a:t>, </a:t>
            </a:r>
            <a:r>
              <a:rPr lang="en-US" dirty="0" err="1" smtClean="0"/>
              <a:t>politik</a:t>
            </a:r>
            <a:r>
              <a:rPr lang="en-US" dirty="0" smtClean="0"/>
              <a:t> </a:t>
            </a:r>
            <a:r>
              <a:rPr lang="en-US" dirty="0" err="1" smtClean="0"/>
              <a:t>hukum</a:t>
            </a:r>
            <a:r>
              <a:rPr lang="en-US" dirty="0" smtClean="0"/>
              <a:t> </a:t>
            </a:r>
            <a:r>
              <a:rPr lang="en-US" dirty="0" err="1" smtClean="0"/>
              <a:t>tidak</a:t>
            </a:r>
            <a:r>
              <a:rPr lang="en-US" dirty="0" smtClean="0"/>
              <a:t> </a:t>
            </a:r>
            <a:r>
              <a:rPr lang="en-US" dirty="0" err="1" smtClean="0"/>
              <a:t>terlepas</a:t>
            </a:r>
            <a:r>
              <a:rPr lang="en-US" dirty="0" smtClean="0"/>
              <a:t> </a:t>
            </a:r>
            <a:r>
              <a:rPr lang="en-US" dirty="0" err="1" smtClean="0"/>
              <a:t>dari</a:t>
            </a:r>
            <a:r>
              <a:rPr lang="en-US" dirty="0" smtClean="0"/>
              <a:t> </a:t>
            </a:r>
            <a:r>
              <a:rPr lang="en-US" dirty="0" err="1" smtClean="0"/>
              <a:t>realita</a:t>
            </a:r>
            <a:r>
              <a:rPr lang="en-US" dirty="0" smtClean="0"/>
              <a:t> </a:t>
            </a:r>
            <a:r>
              <a:rPr lang="en-US" dirty="0" err="1" smtClean="0"/>
              <a:t>sosial</a:t>
            </a:r>
            <a:r>
              <a:rPr lang="en-US" dirty="0" smtClean="0"/>
              <a:t> </a:t>
            </a:r>
            <a:r>
              <a:rPr lang="en-US" dirty="0" err="1" smtClean="0"/>
              <a:t>dan</a:t>
            </a:r>
            <a:r>
              <a:rPr lang="en-US" dirty="0" smtClean="0"/>
              <a:t> </a:t>
            </a:r>
            <a:r>
              <a:rPr lang="en-US" dirty="0" err="1" smtClean="0"/>
              <a:t>tradisional</a:t>
            </a:r>
            <a:r>
              <a:rPr lang="en-US" dirty="0" smtClean="0"/>
              <a:t>, </a:t>
            </a:r>
            <a:r>
              <a:rPr lang="en-US" dirty="0" err="1" smtClean="0"/>
              <a:t>politik</a:t>
            </a:r>
            <a:r>
              <a:rPr lang="en-US" dirty="0" smtClean="0"/>
              <a:t> </a:t>
            </a:r>
            <a:r>
              <a:rPr lang="en-US" dirty="0" err="1" smtClean="0"/>
              <a:t>hukum</a:t>
            </a:r>
            <a:r>
              <a:rPr lang="en-US" dirty="0" smtClean="0"/>
              <a:t> Indonesia </a:t>
            </a:r>
            <a:r>
              <a:rPr lang="en-US" dirty="0" err="1" smtClean="0"/>
              <a:t>tidak</a:t>
            </a:r>
            <a:r>
              <a:rPr lang="en-US" dirty="0" smtClean="0"/>
              <a:t> </a:t>
            </a:r>
            <a:r>
              <a:rPr lang="en-US" dirty="0" err="1" smtClean="0"/>
              <a:t>terlepas</a:t>
            </a:r>
            <a:r>
              <a:rPr lang="en-US" dirty="0" smtClean="0"/>
              <a:t> </a:t>
            </a:r>
            <a:r>
              <a:rPr lang="en-US" dirty="0" err="1" smtClean="0"/>
              <a:t>dari</a:t>
            </a:r>
            <a:r>
              <a:rPr lang="en-US" dirty="0" smtClean="0"/>
              <a:t> </a:t>
            </a:r>
            <a:r>
              <a:rPr lang="en-US" dirty="0" err="1" smtClean="0"/>
              <a:t>realita</a:t>
            </a:r>
            <a:r>
              <a:rPr lang="en-US" dirty="0" smtClean="0"/>
              <a:t> </a:t>
            </a:r>
            <a:r>
              <a:rPr lang="en-US" dirty="0" err="1" smtClean="0"/>
              <a:t>dan</a:t>
            </a:r>
            <a:r>
              <a:rPr lang="en-US" dirty="0" smtClean="0"/>
              <a:t> </a:t>
            </a:r>
            <a:r>
              <a:rPr lang="en-US" dirty="0" err="1" smtClean="0"/>
              <a:t>politik</a:t>
            </a:r>
            <a:r>
              <a:rPr lang="en-US" dirty="0" smtClean="0"/>
              <a:t> </a:t>
            </a:r>
            <a:r>
              <a:rPr lang="en-US" dirty="0" err="1" smtClean="0"/>
              <a:t>hukum</a:t>
            </a:r>
            <a:r>
              <a:rPr lang="en-US" dirty="0" smtClean="0"/>
              <a:t> </a:t>
            </a:r>
            <a:r>
              <a:rPr lang="en-US" dirty="0" err="1" smtClean="0"/>
              <a:t>internasional</a:t>
            </a:r>
            <a:r>
              <a:rPr lang="en-US" dirty="0" smtClean="0"/>
              <a: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685800"/>
          </a:xfrm>
        </p:spPr>
        <p:txBody>
          <a:bodyPr>
            <a:normAutofit fontScale="90000"/>
          </a:bodyPr>
          <a:lstStyle/>
          <a:p>
            <a:r>
              <a:rPr lang="en-US" sz="3100" b="1" dirty="0" smtClean="0"/>
              <a:t/>
            </a:r>
            <a:br>
              <a:rPr lang="en-US" sz="3100" b="1" dirty="0" smtClean="0"/>
            </a:br>
            <a:r>
              <a:rPr lang="id-ID" sz="3100" b="1" dirty="0" smtClean="0"/>
              <a:t>WAWASAN POLITIK HUKUM</a:t>
            </a:r>
            <a:r>
              <a:rPr lang="en-US" b="1" dirty="0" smtClean="0"/>
              <a:t/>
            </a:r>
            <a:br>
              <a:rPr lang="en-US" b="1" dirty="0" smtClean="0"/>
            </a:br>
            <a:endParaRPr lang="en-US" dirty="0"/>
          </a:p>
        </p:txBody>
      </p:sp>
      <p:sp>
        <p:nvSpPr>
          <p:cNvPr id="3" name="Content Placeholder 2"/>
          <p:cNvSpPr>
            <a:spLocks noGrp="1"/>
          </p:cNvSpPr>
          <p:nvPr>
            <p:ph idx="1"/>
          </p:nvPr>
        </p:nvSpPr>
        <p:spPr>
          <a:xfrm>
            <a:off x="1435608" y="838200"/>
            <a:ext cx="7498080" cy="5410200"/>
          </a:xfrm>
        </p:spPr>
        <p:txBody>
          <a:bodyPr>
            <a:normAutofit fontScale="62500" lnSpcReduction="20000"/>
          </a:bodyPr>
          <a:lstStyle/>
          <a:p>
            <a:pPr lvl="0"/>
            <a:r>
              <a:rPr lang="id-ID" dirty="0" smtClean="0"/>
              <a:t>Tidak sedikit orang beraggapan, bahwa apabila UUD telah tersedia, maka sudah cukup sarana perundang-undangan untuk diandalkan buat menindak setiap pelanggaran ataupun untuk melindungi kepentingan-kepentingan dalam masyarakat.</a:t>
            </a:r>
            <a:endParaRPr lang="en-US" dirty="0" smtClean="0"/>
          </a:p>
          <a:p>
            <a:pPr lvl="0"/>
            <a:r>
              <a:rPr lang="id-ID" dirty="0" smtClean="0"/>
              <a:t>Masih kurang dipahami dan diperhatikan, bahwa  aturan hukum yang dianggap mendekati perasaan keadilan harus dipenuhi syarat bahwa hukum harus mampu mencerminkan tuntutan hatu nurani masyarakat, khususnya perasaan keadilan.</a:t>
            </a:r>
            <a:endParaRPr lang="en-US" dirty="0" smtClean="0"/>
          </a:p>
          <a:p>
            <a:pPr lvl="0"/>
            <a:r>
              <a:rPr lang="id-ID" dirty="0" smtClean="0"/>
              <a:t> Ada dua pendekatan yang digunakan untuk menelaah masalah-masalah yang bertalian dengan hukum nasional, yaitu </a:t>
            </a:r>
            <a:r>
              <a:rPr lang="id-ID" b="1" i="1" dirty="0" smtClean="0"/>
              <a:t>pendekatan system</a:t>
            </a:r>
            <a:r>
              <a:rPr lang="id-ID" dirty="0" smtClean="0"/>
              <a:t> dan </a:t>
            </a:r>
            <a:r>
              <a:rPr lang="id-ID" b="1" i="1" dirty="0" smtClean="0"/>
              <a:t>pendekatan kultur-politis</a:t>
            </a:r>
            <a:r>
              <a:rPr lang="id-ID" dirty="0" smtClean="0"/>
              <a:t>.</a:t>
            </a:r>
            <a:endParaRPr lang="en-US" dirty="0" smtClean="0"/>
          </a:p>
          <a:p>
            <a:pPr lvl="0"/>
            <a:r>
              <a:rPr lang="id-ID" dirty="0" smtClean="0"/>
              <a:t>Melalui pendekatan system pembinaan hukum nasional harus dilihat sebagai dimensi politik yang secara konseptual dan kontekstual bertalian erat dengan dimensi-dimensi geopolitik, ekopolitik, demopolitik, sosiopolitik dan kratopolitik. Dengan kata lain </a:t>
            </a:r>
            <a:r>
              <a:rPr lang="id-ID" b="1" i="1" dirty="0" smtClean="0"/>
              <a:t>politik hukum</a:t>
            </a:r>
            <a:r>
              <a:rPr lang="id-ID" dirty="0" smtClean="0"/>
              <a:t> tidak berdiri sendiri lepaas dari dimensi lainnya, terlebih-lebih jika hukum diharapkan mampu berperan sebagai sarana rekayasa social ( Law as a tool of social engineering).</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5719"/>
          </a:xfrm>
        </p:spPr>
        <p:txBody>
          <a:bodyPr>
            <a:normAutofit fontScale="90000"/>
          </a:bodyPr>
          <a:lstStyle/>
          <a:p>
            <a:endParaRPr lang="en-US" dirty="0"/>
          </a:p>
        </p:txBody>
      </p:sp>
      <p:sp>
        <p:nvSpPr>
          <p:cNvPr id="3" name="Content Placeholder 2"/>
          <p:cNvSpPr>
            <a:spLocks noGrp="1"/>
          </p:cNvSpPr>
          <p:nvPr>
            <p:ph idx="1"/>
          </p:nvPr>
        </p:nvSpPr>
        <p:spPr>
          <a:xfrm>
            <a:off x="1435608" y="609600"/>
            <a:ext cx="7498080" cy="5638800"/>
          </a:xfrm>
        </p:spPr>
        <p:txBody>
          <a:bodyPr>
            <a:normAutofit fontScale="55000" lnSpcReduction="20000"/>
          </a:bodyPr>
          <a:lstStyle/>
          <a:p>
            <a:pPr lvl="0"/>
            <a:r>
              <a:rPr lang="id-ID" dirty="0" smtClean="0"/>
              <a:t>Melalui pendekatan cultural, pembinaan hukum dilihat bukan sekedar pergeseran waktu dari zaman kolonial ke zaman kemerdekaan lalu perlunya perubahan hokum, tetapi adalah juga pergeseran nilai yang ingin menjabarkan system nilai yang kita anut ke dalam konstruksi hukum nasional. Pendekatan ini bukan hanya menyentuh segi-segi perbuatan hukum (law making) tetapi berperan juga penerapan hukum ( law enforcement).</a:t>
            </a:r>
            <a:endParaRPr lang="en-US" dirty="0" smtClean="0"/>
          </a:p>
          <a:p>
            <a:pPr lvl="0"/>
            <a:r>
              <a:rPr lang="id-ID" dirty="0" smtClean="0"/>
              <a:t>Pembinaan hukum sangat tergantung pada sikap mental komponen-komponen penegaknya.</a:t>
            </a:r>
            <a:endParaRPr lang="en-US" dirty="0" smtClean="0"/>
          </a:p>
          <a:p>
            <a:pPr lvl="0"/>
            <a:r>
              <a:rPr lang="id-ID" dirty="0" smtClean="0"/>
              <a:t>Politik hukum dan wawasan politiknya tidak persis sama, walaupun keduanya bertalian erat. Politik hokum adalah kebijaksanaan politik yang menentukan peraturan hukum apa yang seharusnya berlaku mengatur berbagai hal kehidupan bermasyarakat dan bernegara. GBHN adalah dokumen politik yang juga memuat garis politik hukum.</a:t>
            </a:r>
            <a:endParaRPr lang="en-US" dirty="0" smtClean="0"/>
          </a:p>
          <a:p>
            <a:pPr lvl="0"/>
            <a:r>
              <a:rPr lang="id-ID" dirty="0" smtClean="0"/>
              <a:t>Wawasan politik hokum adalah konsep strategis yang memberikan arahan bagi perumusan politik hokum itu sendiri dan ini tercakup dalam wawasan nasional. Wawasan Nusantara yang tercantum dalam GBHN RI hanya menyebut  secara singkat dan summier mengenai wawasan politik hukum ini, yakni : </a:t>
            </a:r>
            <a:r>
              <a:rPr lang="id-ID" b="1" i="1" dirty="0" smtClean="0"/>
              <a:t>Bahwa seluruh kepulauan nusantara merupakan satu kesatuan hukum dalam arti bahwa hanya ada satu hokum nasional yang mengabdi kepada kepentingan nasional.</a:t>
            </a:r>
            <a:endParaRPr lang="en-US" dirty="0" smtClean="0"/>
          </a:p>
          <a:p>
            <a:r>
              <a:rPr lang="id-ID" b="1" i="1" dirty="0" smtClean="0"/>
              <a:t>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OBYEK POLITIK HUKUM</a:t>
            </a:r>
            <a:endParaRPr lang="en-US" dirty="0"/>
          </a:p>
        </p:txBody>
      </p:sp>
      <p:sp>
        <p:nvSpPr>
          <p:cNvPr id="3" name="Content Placeholder 2"/>
          <p:cNvSpPr>
            <a:spLocks noGrp="1"/>
          </p:cNvSpPr>
          <p:nvPr>
            <p:ph idx="1"/>
          </p:nvPr>
        </p:nvSpPr>
        <p:spPr/>
        <p:txBody>
          <a:bodyPr>
            <a:normAutofit fontScale="47500" lnSpcReduction="20000"/>
          </a:bodyPr>
          <a:lstStyle/>
          <a:p>
            <a:pPr lvl="1"/>
            <a:r>
              <a:rPr lang="id-ID" sz="5100" dirty="0" smtClean="0"/>
              <a:t>Hukum menjadi juga obyke politik, yaitu obyek dari politik hukum</a:t>
            </a:r>
            <a:endParaRPr lang="en-US" sz="5100" dirty="0" smtClean="0"/>
          </a:p>
          <a:p>
            <a:pPr lvl="1"/>
            <a:r>
              <a:rPr lang="id-ID" sz="5100" dirty="0" smtClean="0"/>
              <a:t>Politik hukum berusaha membuat kaidah-kaidah yang akan menentukan bagaimana seharusnya manusia bertindak</a:t>
            </a:r>
            <a:endParaRPr lang="en-US" sz="5100" dirty="0" smtClean="0"/>
          </a:p>
          <a:p>
            <a:pPr lvl="1"/>
            <a:r>
              <a:rPr lang="id-ID" sz="5100" dirty="0" smtClean="0"/>
              <a:t>Politik hukum menyelidiki perubahan-perubahan apa yang harus diadakan dalam hokum yang sekarang berlaku supaya menjadi sesuai dengan kenyataan social</a:t>
            </a:r>
            <a:endParaRPr lang="en-US" sz="5100" dirty="0" smtClean="0"/>
          </a:p>
          <a:p>
            <a:pPr lvl="1"/>
            <a:r>
              <a:rPr lang="id-ID" sz="5100" dirty="0" smtClean="0"/>
              <a:t>Politik hukum meneruskan perkembangan hukum dengan berusaha melenyapkan sebanyak-banyaknya ketegangan antara positivitas dan realita social (membuat ius constituendum berlaku sebagai ius constitutum yang baru ).</a:t>
            </a:r>
            <a:endParaRPr lang="en-US" sz="5100" dirty="0" smtClean="0"/>
          </a:p>
          <a:p>
            <a:r>
              <a:rPr lang="id-ID" sz="5100" b="1" dirty="0" smtClean="0"/>
              <a:t> </a:t>
            </a:r>
            <a:endParaRPr lang="en-US" sz="5100" dirty="0" smtClean="0"/>
          </a:p>
          <a:p>
            <a:r>
              <a:rPr lang="id-ID" b="1" dirty="0" smtClean="0"/>
              <a:t> </a:t>
            </a:r>
            <a:endParaRPr lang="en-US" sz="28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smtClean="0"/>
              <a:t>Perspektif</a:t>
            </a:r>
            <a:r>
              <a:rPr lang="en-US" sz="2800" dirty="0" smtClean="0"/>
              <a:t> </a:t>
            </a:r>
            <a:r>
              <a:rPr lang="en-US" sz="2800" dirty="0" err="1" smtClean="0"/>
              <a:t>Hukum</a:t>
            </a:r>
            <a:r>
              <a:rPr lang="en-US" sz="2800" dirty="0" smtClean="0"/>
              <a:t> </a:t>
            </a:r>
            <a:r>
              <a:rPr lang="en-US" sz="2800" dirty="0" err="1" smtClean="0"/>
              <a:t>Nasional</a:t>
            </a:r>
            <a:endParaRPr lang="en-US" sz="2800" dirty="0"/>
          </a:p>
        </p:txBody>
      </p:sp>
      <p:sp>
        <p:nvSpPr>
          <p:cNvPr id="3" name="Content Placeholder 2"/>
          <p:cNvSpPr>
            <a:spLocks noGrp="1"/>
          </p:cNvSpPr>
          <p:nvPr>
            <p:ph idx="1"/>
          </p:nvPr>
        </p:nvSpPr>
        <p:spPr>
          <a:xfrm>
            <a:off x="1435608" y="1143000"/>
            <a:ext cx="7498080" cy="5334000"/>
          </a:xfrm>
        </p:spPr>
        <p:txBody>
          <a:bodyPr>
            <a:normAutofit fontScale="47500" lnSpcReduction="20000"/>
          </a:bodyPr>
          <a:lstStyle/>
          <a:p>
            <a:pPr lvl="0"/>
            <a:r>
              <a:rPr lang="en-US" dirty="0" err="1" smtClean="0"/>
              <a:t>Hukum</a:t>
            </a:r>
            <a:r>
              <a:rPr lang="en-US" dirty="0" smtClean="0"/>
              <a:t> </a:t>
            </a:r>
            <a:r>
              <a:rPr lang="en-US" dirty="0" err="1" smtClean="0"/>
              <a:t>Nasional</a:t>
            </a:r>
            <a:r>
              <a:rPr lang="en-US" dirty="0" smtClean="0"/>
              <a:t> Indonesia </a:t>
            </a:r>
            <a:r>
              <a:rPr lang="en-US" dirty="0" err="1" smtClean="0"/>
              <a:t>akan</a:t>
            </a:r>
            <a:r>
              <a:rPr lang="en-US" dirty="0" smtClean="0"/>
              <a:t> </a:t>
            </a:r>
            <a:r>
              <a:rPr lang="en-US" dirty="0" err="1" smtClean="0"/>
              <a:t>lebih</a:t>
            </a:r>
            <a:r>
              <a:rPr lang="en-US" dirty="0" smtClean="0"/>
              <a:t> </a:t>
            </a:r>
            <a:r>
              <a:rPr lang="en-US" dirty="0" err="1" smtClean="0"/>
              <a:t>berupa</a:t>
            </a:r>
            <a:r>
              <a:rPr lang="en-US" dirty="0" smtClean="0"/>
              <a:t> </a:t>
            </a:r>
            <a:r>
              <a:rPr lang="en-US" dirty="0" err="1" smtClean="0"/>
              <a:t>Hukum</a:t>
            </a:r>
            <a:r>
              <a:rPr lang="en-US" dirty="0" smtClean="0"/>
              <a:t> </a:t>
            </a:r>
            <a:r>
              <a:rPr lang="en-US" dirty="0" err="1" smtClean="0"/>
              <a:t>Kebiasaan</a:t>
            </a:r>
            <a:r>
              <a:rPr lang="en-US" dirty="0" smtClean="0"/>
              <a:t> yang </a:t>
            </a:r>
            <a:r>
              <a:rPr lang="en-US" dirty="0" err="1" smtClean="0"/>
              <a:t>bersumber</a:t>
            </a:r>
            <a:r>
              <a:rPr lang="en-US" dirty="0" smtClean="0"/>
              <a:t> </a:t>
            </a:r>
            <a:r>
              <a:rPr lang="en-US" dirty="0" err="1" smtClean="0"/>
              <a:t>pada</a:t>
            </a:r>
            <a:r>
              <a:rPr lang="en-US" dirty="0" smtClean="0"/>
              <a:t> </a:t>
            </a:r>
            <a:r>
              <a:rPr lang="en-US" dirty="0" err="1" smtClean="0"/>
              <a:t>perjanjian-perjanjian</a:t>
            </a:r>
            <a:r>
              <a:rPr lang="en-US" dirty="0" smtClean="0"/>
              <a:t> (</a:t>
            </a:r>
            <a:r>
              <a:rPr lang="en-US" dirty="0" err="1" smtClean="0"/>
              <a:t>kontrak-kontrak</a:t>
            </a:r>
            <a:r>
              <a:rPr lang="en-US" dirty="0" smtClean="0"/>
              <a:t>) </a:t>
            </a:r>
            <a:r>
              <a:rPr lang="en-US" dirty="0" err="1" smtClean="0"/>
              <a:t>dan</a:t>
            </a:r>
            <a:r>
              <a:rPr lang="en-US" dirty="0" smtClean="0"/>
              <a:t> </a:t>
            </a:r>
            <a:r>
              <a:rPr lang="en-US" dirty="0" err="1" smtClean="0"/>
              <a:t>Hukum</a:t>
            </a:r>
            <a:r>
              <a:rPr lang="en-US" dirty="0" smtClean="0"/>
              <a:t> </a:t>
            </a:r>
            <a:r>
              <a:rPr lang="en-US" dirty="0" err="1" smtClean="0"/>
              <a:t>Tertulis</a:t>
            </a:r>
            <a:r>
              <a:rPr lang="en-US" dirty="0" smtClean="0"/>
              <a:t> (</a:t>
            </a:r>
            <a:r>
              <a:rPr lang="en-US" dirty="0" err="1" smtClean="0"/>
              <a:t>perundang-undangan</a:t>
            </a:r>
            <a:r>
              <a:rPr lang="en-US" dirty="0" smtClean="0"/>
              <a:t> </a:t>
            </a:r>
            <a:r>
              <a:rPr lang="en-US" dirty="0" err="1" smtClean="0"/>
              <a:t>termasuk</a:t>
            </a:r>
            <a:r>
              <a:rPr lang="en-US" dirty="0" smtClean="0"/>
              <a:t> </a:t>
            </a:r>
            <a:r>
              <a:rPr lang="en-US" dirty="0" err="1" smtClean="0"/>
              <a:t>keputusan-keputusan</a:t>
            </a:r>
            <a:r>
              <a:rPr lang="en-US" dirty="0" smtClean="0"/>
              <a:t> </a:t>
            </a:r>
            <a:r>
              <a:rPr lang="en-US" dirty="0" err="1" smtClean="0"/>
              <a:t>pemerintah</a:t>
            </a:r>
            <a:r>
              <a:rPr lang="en-US" dirty="0" smtClean="0"/>
              <a:t>), </a:t>
            </a:r>
            <a:r>
              <a:rPr lang="en-US" dirty="0" err="1" smtClean="0"/>
              <a:t>sedang</a:t>
            </a:r>
            <a:r>
              <a:rPr lang="en-US" dirty="0" smtClean="0"/>
              <a:t> </a:t>
            </a:r>
            <a:r>
              <a:rPr lang="en-US" dirty="0" err="1" smtClean="0"/>
              <a:t>Hukum</a:t>
            </a:r>
            <a:r>
              <a:rPr lang="en-US" dirty="0" smtClean="0"/>
              <a:t> </a:t>
            </a:r>
            <a:r>
              <a:rPr lang="en-US" dirty="0" err="1" smtClean="0"/>
              <a:t>Adat</a:t>
            </a:r>
            <a:r>
              <a:rPr lang="en-US" dirty="0" smtClean="0"/>
              <a:t> </a:t>
            </a:r>
            <a:r>
              <a:rPr lang="en-US" dirty="0" err="1" smtClean="0"/>
              <a:t>menjadi</a:t>
            </a:r>
            <a:r>
              <a:rPr lang="en-US" dirty="0" smtClean="0"/>
              <a:t> </a:t>
            </a:r>
            <a:r>
              <a:rPr lang="en-US" dirty="0" err="1" smtClean="0"/>
              <a:t>pelengkap</a:t>
            </a:r>
            <a:r>
              <a:rPr lang="en-US" dirty="0" smtClean="0"/>
              <a:t>, </a:t>
            </a:r>
            <a:r>
              <a:rPr lang="en-US" dirty="0" err="1" smtClean="0"/>
              <a:t>yaitu</a:t>
            </a:r>
            <a:r>
              <a:rPr lang="en-US" dirty="0" smtClean="0"/>
              <a:t> </a:t>
            </a:r>
            <a:r>
              <a:rPr lang="en-US" dirty="0" err="1" smtClean="0"/>
              <a:t>mengatur</a:t>
            </a:r>
            <a:r>
              <a:rPr lang="en-US" dirty="0" smtClean="0"/>
              <a:t> </a:t>
            </a:r>
            <a:r>
              <a:rPr lang="en-US" dirty="0" err="1" smtClean="0"/>
              <a:t>hal-hal</a:t>
            </a:r>
            <a:r>
              <a:rPr lang="en-US" dirty="0" smtClean="0"/>
              <a:t> yang </a:t>
            </a:r>
            <a:r>
              <a:rPr lang="en-US" dirty="0" err="1" smtClean="0"/>
              <a:t>belum</a:t>
            </a:r>
            <a:r>
              <a:rPr lang="en-US" dirty="0" smtClean="0"/>
              <a:t> </a:t>
            </a:r>
            <a:r>
              <a:rPr lang="en-US" dirty="0" err="1" smtClean="0"/>
              <a:t>diatur</a:t>
            </a:r>
            <a:r>
              <a:rPr lang="en-US" dirty="0" smtClean="0"/>
              <a:t> </a:t>
            </a:r>
            <a:r>
              <a:rPr lang="en-US" dirty="0" err="1" smtClean="0"/>
              <a:t>oleh</a:t>
            </a:r>
            <a:r>
              <a:rPr lang="en-US" dirty="0" smtClean="0"/>
              <a:t> </a:t>
            </a:r>
            <a:r>
              <a:rPr lang="en-US" dirty="0" err="1" smtClean="0"/>
              <a:t>Hukum</a:t>
            </a:r>
            <a:r>
              <a:rPr lang="en-US" dirty="0" smtClean="0"/>
              <a:t> </a:t>
            </a:r>
            <a:r>
              <a:rPr lang="en-US" dirty="0" err="1" smtClean="0"/>
              <a:t>Tertulis</a:t>
            </a:r>
            <a:r>
              <a:rPr lang="en-US" dirty="0" smtClean="0"/>
              <a:t> </a:t>
            </a:r>
            <a:r>
              <a:rPr lang="en-US" dirty="0" err="1" smtClean="0"/>
              <a:t>atau</a:t>
            </a:r>
            <a:r>
              <a:rPr lang="en-US" dirty="0" smtClean="0"/>
              <a:t> </a:t>
            </a:r>
            <a:r>
              <a:rPr lang="en-US" dirty="0" err="1" smtClean="0"/>
              <a:t>Hukum</a:t>
            </a:r>
            <a:r>
              <a:rPr lang="en-US" dirty="0" smtClean="0"/>
              <a:t> </a:t>
            </a:r>
            <a:r>
              <a:rPr lang="en-US" dirty="0" err="1" smtClean="0"/>
              <a:t>Kebiasaan</a:t>
            </a:r>
            <a:r>
              <a:rPr lang="en-US" dirty="0" smtClean="0"/>
              <a:t>.</a:t>
            </a:r>
          </a:p>
          <a:p>
            <a:pPr lvl="0"/>
            <a:r>
              <a:rPr lang="en-US" dirty="0" err="1" smtClean="0"/>
              <a:t>Masalah</a:t>
            </a:r>
            <a:r>
              <a:rPr lang="en-US" dirty="0" smtClean="0"/>
              <a:t> </a:t>
            </a:r>
            <a:r>
              <a:rPr lang="en-US" dirty="0" err="1" smtClean="0"/>
              <a:t>pemilikan</a:t>
            </a:r>
            <a:r>
              <a:rPr lang="en-US" dirty="0" smtClean="0"/>
              <a:t> </a:t>
            </a:r>
            <a:r>
              <a:rPr lang="en-US" dirty="0" err="1" smtClean="0"/>
              <a:t>tanah</a:t>
            </a:r>
            <a:r>
              <a:rPr lang="en-US" dirty="0" smtClean="0"/>
              <a:t> </a:t>
            </a:r>
            <a:r>
              <a:rPr lang="en-US" dirty="0" err="1" smtClean="0"/>
              <a:t>penggunaannya</a:t>
            </a:r>
            <a:r>
              <a:rPr lang="en-US" dirty="0" smtClean="0"/>
              <a:t> </a:t>
            </a:r>
            <a:r>
              <a:rPr lang="en-US" dirty="0" err="1" smtClean="0"/>
              <a:t>akan</a:t>
            </a:r>
            <a:r>
              <a:rPr lang="en-US" dirty="0" smtClean="0"/>
              <a:t> </a:t>
            </a:r>
            <a:r>
              <a:rPr lang="en-US" dirty="0" err="1" smtClean="0"/>
              <a:t>menjadi</a:t>
            </a:r>
            <a:r>
              <a:rPr lang="en-US" dirty="0" smtClean="0"/>
              <a:t> </a:t>
            </a:r>
            <a:r>
              <a:rPr lang="en-US" dirty="0" err="1" smtClean="0"/>
              <a:t>lebih</a:t>
            </a:r>
            <a:r>
              <a:rPr lang="en-US" dirty="0" smtClean="0"/>
              <a:t> </a:t>
            </a:r>
            <a:r>
              <a:rPr lang="en-US" dirty="0" err="1" smtClean="0"/>
              <a:t>penting</a:t>
            </a:r>
            <a:r>
              <a:rPr lang="en-US" dirty="0" smtClean="0"/>
              <a:t>, </a:t>
            </a:r>
            <a:r>
              <a:rPr lang="en-US" dirty="0" err="1" smtClean="0"/>
              <a:t>seperti</a:t>
            </a:r>
            <a:r>
              <a:rPr lang="en-US" dirty="0" smtClean="0"/>
              <a:t> </a:t>
            </a:r>
            <a:r>
              <a:rPr lang="en-US" dirty="0" err="1" smtClean="0"/>
              <a:t>halnya</a:t>
            </a:r>
            <a:r>
              <a:rPr lang="en-US" dirty="0" smtClean="0"/>
              <a:t> </a:t>
            </a:r>
            <a:r>
              <a:rPr lang="en-US" dirty="0" err="1" smtClean="0"/>
              <a:t>dengan</a:t>
            </a:r>
            <a:r>
              <a:rPr lang="en-US" dirty="0" smtClean="0"/>
              <a:t> </a:t>
            </a:r>
            <a:r>
              <a:rPr lang="en-US" dirty="0" err="1" smtClean="0"/>
              <a:t>penggunaan</a:t>
            </a:r>
            <a:r>
              <a:rPr lang="en-US" dirty="0" smtClean="0"/>
              <a:t> </a:t>
            </a:r>
            <a:r>
              <a:rPr lang="en-US" dirty="0" err="1" smtClean="0"/>
              <a:t>dan</a:t>
            </a:r>
            <a:r>
              <a:rPr lang="en-US" dirty="0" smtClean="0"/>
              <a:t> </a:t>
            </a:r>
            <a:r>
              <a:rPr lang="en-US" dirty="0" err="1" smtClean="0"/>
              <a:t>pemanfaatan</a:t>
            </a:r>
            <a:r>
              <a:rPr lang="en-US" dirty="0" smtClean="0"/>
              <a:t> </a:t>
            </a:r>
            <a:r>
              <a:rPr lang="en-US" dirty="0" err="1" smtClean="0"/>
              <a:t>hak-hak</a:t>
            </a:r>
            <a:r>
              <a:rPr lang="en-US" dirty="0" smtClean="0"/>
              <a:t> </a:t>
            </a:r>
            <a:r>
              <a:rPr lang="en-US" dirty="0" err="1" smtClean="0"/>
              <a:t>miliknya</a:t>
            </a:r>
            <a:r>
              <a:rPr lang="en-US" dirty="0" smtClean="0"/>
              <a:t> yang lain.</a:t>
            </a:r>
          </a:p>
          <a:p>
            <a:pPr lvl="0"/>
            <a:r>
              <a:rPr lang="en-US" dirty="0" err="1" smtClean="0"/>
              <a:t>Hukum</a:t>
            </a:r>
            <a:r>
              <a:rPr lang="en-US" dirty="0" smtClean="0"/>
              <a:t> Perusahaan </a:t>
            </a:r>
            <a:r>
              <a:rPr lang="en-US" dirty="0" err="1" smtClean="0"/>
              <a:t>bertambah</a:t>
            </a:r>
            <a:r>
              <a:rPr lang="en-US" dirty="0" smtClean="0"/>
              <a:t> </a:t>
            </a:r>
            <a:r>
              <a:rPr lang="en-US" dirty="0" err="1" smtClean="0"/>
              <a:t>penting</a:t>
            </a:r>
            <a:r>
              <a:rPr lang="en-US" dirty="0" smtClean="0"/>
              <a:t> </a:t>
            </a:r>
            <a:r>
              <a:rPr lang="en-US" dirty="0" err="1" smtClean="0"/>
              <a:t>dimana</a:t>
            </a:r>
            <a:r>
              <a:rPr lang="en-US" dirty="0" smtClean="0"/>
              <a:t> </a:t>
            </a:r>
            <a:r>
              <a:rPr lang="en-US" dirty="0" err="1" smtClean="0"/>
              <a:t>perlu</a:t>
            </a:r>
            <a:r>
              <a:rPr lang="en-US" dirty="0" smtClean="0"/>
              <a:t> </a:t>
            </a:r>
            <a:r>
              <a:rPr lang="en-US" dirty="0" err="1" smtClean="0"/>
              <a:t>diusahakan</a:t>
            </a:r>
            <a:r>
              <a:rPr lang="en-US" dirty="0" smtClean="0"/>
              <a:t> </a:t>
            </a:r>
            <a:r>
              <a:rPr lang="en-US" dirty="0" err="1" smtClean="0"/>
              <a:t>adanya</a:t>
            </a:r>
            <a:r>
              <a:rPr lang="en-US" dirty="0" smtClean="0"/>
              <a:t> </a:t>
            </a:r>
            <a:r>
              <a:rPr lang="en-US" dirty="0" err="1" smtClean="0"/>
              <a:t>bentuk-bentuk</a:t>
            </a:r>
            <a:r>
              <a:rPr lang="en-US" dirty="0" smtClean="0"/>
              <a:t> </a:t>
            </a:r>
            <a:r>
              <a:rPr lang="en-US" dirty="0" err="1" smtClean="0"/>
              <a:t>usaha</a:t>
            </a:r>
            <a:r>
              <a:rPr lang="en-US" dirty="0" smtClean="0"/>
              <a:t> </a:t>
            </a:r>
            <a:r>
              <a:rPr lang="en-US" dirty="0" err="1" smtClean="0"/>
              <a:t>dari</a:t>
            </a:r>
            <a:r>
              <a:rPr lang="en-US" dirty="0" smtClean="0"/>
              <a:t> yang paling </a:t>
            </a:r>
            <a:r>
              <a:rPr lang="en-US" dirty="0" err="1" smtClean="0"/>
              <a:t>sederhana</a:t>
            </a:r>
            <a:r>
              <a:rPr lang="en-US" dirty="0" smtClean="0"/>
              <a:t> (</a:t>
            </a:r>
            <a:r>
              <a:rPr lang="en-US" dirty="0" err="1" smtClean="0"/>
              <a:t>perorangan</a:t>
            </a:r>
            <a:r>
              <a:rPr lang="en-US" dirty="0" smtClean="0"/>
              <a:t>) </a:t>
            </a:r>
            <a:r>
              <a:rPr lang="en-US" dirty="0" err="1" smtClean="0"/>
              <a:t>sampai</a:t>
            </a:r>
            <a:r>
              <a:rPr lang="en-US" dirty="0" smtClean="0"/>
              <a:t> </a:t>
            </a:r>
            <a:r>
              <a:rPr lang="en-US" dirty="0" err="1" smtClean="0"/>
              <a:t>bentuk</a:t>
            </a:r>
            <a:r>
              <a:rPr lang="en-US" dirty="0" smtClean="0"/>
              <a:t> </a:t>
            </a:r>
            <a:r>
              <a:rPr lang="en-US" dirty="0" err="1" smtClean="0"/>
              <a:t>perusahaan</a:t>
            </a:r>
            <a:r>
              <a:rPr lang="en-US" dirty="0" smtClean="0"/>
              <a:t> yang </a:t>
            </a:r>
            <a:r>
              <a:rPr lang="en-US" dirty="0" err="1" smtClean="0"/>
              <a:t>menggunakan</a:t>
            </a:r>
            <a:r>
              <a:rPr lang="en-US" dirty="0" smtClean="0"/>
              <a:t> modal </a:t>
            </a:r>
            <a:r>
              <a:rPr lang="en-US" dirty="0" err="1" smtClean="0"/>
              <a:t>asing</a:t>
            </a:r>
            <a:r>
              <a:rPr lang="en-US" dirty="0" smtClean="0"/>
              <a:t> </a:t>
            </a:r>
            <a:r>
              <a:rPr lang="en-US" dirty="0" err="1" smtClean="0"/>
              <a:t>dan</a:t>
            </a:r>
            <a:r>
              <a:rPr lang="en-US" dirty="0" smtClean="0"/>
              <a:t> </a:t>
            </a:r>
            <a:r>
              <a:rPr lang="en-US" dirty="0" err="1" smtClean="0"/>
              <a:t>teknologi</a:t>
            </a:r>
            <a:r>
              <a:rPr lang="en-US" dirty="0" smtClean="0"/>
              <a:t> </a:t>
            </a:r>
            <a:r>
              <a:rPr lang="en-US" dirty="0" err="1" smtClean="0"/>
              <a:t>maju</a:t>
            </a:r>
            <a:r>
              <a:rPr lang="en-US" dirty="0" smtClean="0"/>
              <a:t>.</a:t>
            </a:r>
          </a:p>
          <a:p>
            <a:pPr lvl="0"/>
            <a:r>
              <a:rPr lang="en-US" dirty="0" err="1" smtClean="0"/>
              <a:t>Hukum</a:t>
            </a:r>
            <a:r>
              <a:rPr lang="en-US" dirty="0" smtClean="0"/>
              <a:t> </a:t>
            </a:r>
            <a:r>
              <a:rPr lang="en-US" dirty="0" err="1" smtClean="0"/>
              <a:t>Perbankan</a:t>
            </a:r>
            <a:r>
              <a:rPr lang="en-US" dirty="0" smtClean="0"/>
              <a:t>, Patent, </a:t>
            </a:r>
            <a:r>
              <a:rPr lang="en-US" dirty="0" err="1" smtClean="0"/>
              <a:t>Perburuhan</a:t>
            </a:r>
            <a:r>
              <a:rPr lang="en-US" dirty="0" smtClean="0"/>
              <a:t>, </a:t>
            </a:r>
            <a:r>
              <a:rPr lang="en-US" dirty="0" err="1" smtClean="0"/>
              <a:t>Pengangkutan</a:t>
            </a:r>
            <a:r>
              <a:rPr lang="en-US" dirty="0" smtClean="0"/>
              <a:t> </a:t>
            </a:r>
            <a:r>
              <a:rPr lang="en-US" dirty="0" err="1" smtClean="0"/>
              <a:t>juga</a:t>
            </a:r>
            <a:r>
              <a:rPr lang="en-US" dirty="0" smtClean="0"/>
              <a:t> </a:t>
            </a:r>
            <a:r>
              <a:rPr lang="en-US" dirty="0" err="1" smtClean="0"/>
              <a:t>akan</a:t>
            </a:r>
            <a:r>
              <a:rPr lang="en-US" dirty="0" smtClean="0"/>
              <a:t> </a:t>
            </a:r>
            <a:r>
              <a:rPr lang="en-US" dirty="0" err="1" smtClean="0"/>
              <a:t>bertamabah</a:t>
            </a:r>
            <a:r>
              <a:rPr lang="en-US" dirty="0" smtClean="0"/>
              <a:t> </a:t>
            </a:r>
            <a:r>
              <a:rPr lang="en-US" dirty="0" err="1" smtClean="0"/>
              <a:t>penting</a:t>
            </a:r>
            <a:r>
              <a:rPr lang="en-US" dirty="0" smtClean="0"/>
              <a:t>.</a:t>
            </a:r>
          </a:p>
          <a:p>
            <a:pPr lvl="0"/>
            <a:r>
              <a:rPr lang="en-US" dirty="0" err="1" smtClean="0"/>
              <a:t>Hukum</a:t>
            </a:r>
            <a:r>
              <a:rPr lang="en-US" dirty="0" smtClean="0"/>
              <a:t> </a:t>
            </a:r>
            <a:r>
              <a:rPr lang="en-US" dirty="0" err="1" smtClean="0"/>
              <a:t>Internasional</a:t>
            </a:r>
            <a:r>
              <a:rPr lang="en-US" dirty="0" smtClean="0"/>
              <a:t> </a:t>
            </a:r>
            <a:r>
              <a:rPr lang="en-US" dirty="0" err="1" smtClean="0"/>
              <a:t>akan</a:t>
            </a:r>
            <a:r>
              <a:rPr lang="en-US" dirty="0" smtClean="0"/>
              <a:t> </a:t>
            </a:r>
            <a:r>
              <a:rPr lang="en-US" dirty="0" err="1" smtClean="0"/>
              <a:t>mempengaruhi</a:t>
            </a:r>
            <a:r>
              <a:rPr lang="en-US" dirty="0" smtClean="0"/>
              <a:t> </a:t>
            </a:r>
            <a:r>
              <a:rPr lang="en-US" dirty="0" err="1" smtClean="0"/>
              <a:t>Hukum</a:t>
            </a:r>
            <a:r>
              <a:rPr lang="en-US" dirty="0" smtClean="0"/>
              <a:t> </a:t>
            </a:r>
            <a:r>
              <a:rPr lang="en-US" dirty="0" err="1" smtClean="0"/>
              <a:t>Nasional</a:t>
            </a:r>
            <a:r>
              <a:rPr lang="en-US" dirty="0" smtClean="0"/>
              <a:t>.</a:t>
            </a:r>
          </a:p>
          <a:p>
            <a:pPr lvl="0"/>
            <a:r>
              <a:rPr lang="en-US" dirty="0" err="1" smtClean="0"/>
              <a:t>Kaidah-kaidah</a:t>
            </a:r>
            <a:r>
              <a:rPr lang="en-US" dirty="0" smtClean="0"/>
              <a:t> </a:t>
            </a:r>
            <a:r>
              <a:rPr lang="en-US" dirty="0" err="1" smtClean="0"/>
              <a:t>Hukum</a:t>
            </a:r>
            <a:r>
              <a:rPr lang="en-US" dirty="0" smtClean="0"/>
              <a:t> </a:t>
            </a:r>
            <a:r>
              <a:rPr lang="en-US" dirty="0" err="1" smtClean="0"/>
              <a:t>Administrasi</a:t>
            </a:r>
            <a:r>
              <a:rPr lang="en-US" dirty="0" smtClean="0"/>
              <a:t> Negara </a:t>
            </a:r>
            <a:r>
              <a:rPr lang="en-US" dirty="0" err="1" smtClean="0"/>
              <a:t>akan</a:t>
            </a:r>
            <a:r>
              <a:rPr lang="en-US" dirty="0" smtClean="0"/>
              <a:t> </a:t>
            </a:r>
            <a:r>
              <a:rPr lang="en-US" dirty="0" err="1" smtClean="0"/>
              <a:t>sangat</a:t>
            </a:r>
            <a:r>
              <a:rPr lang="en-US" dirty="0" smtClean="0"/>
              <a:t> </a:t>
            </a:r>
            <a:r>
              <a:rPr lang="en-US" dirty="0" err="1" smtClean="0"/>
              <a:t>bertambah</a:t>
            </a:r>
            <a:r>
              <a:rPr lang="en-US" dirty="0" smtClean="0"/>
              <a:t>.</a:t>
            </a:r>
          </a:p>
          <a:p>
            <a:pPr lvl="0"/>
            <a:r>
              <a:rPr lang="en-US" dirty="0" err="1" smtClean="0"/>
              <a:t>Untuk</a:t>
            </a:r>
            <a:r>
              <a:rPr lang="en-US" dirty="0" smtClean="0"/>
              <a:t> </a:t>
            </a:r>
            <a:r>
              <a:rPr lang="en-US" dirty="0" err="1" smtClean="0"/>
              <a:t>menjaga</a:t>
            </a:r>
            <a:r>
              <a:rPr lang="en-US" dirty="0" smtClean="0"/>
              <a:t> </a:t>
            </a:r>
            <a:r>
              <a:rPr lang="en-US" dirty="0" err="1" smtClean="0"/>
              <a:t>keseimbangan</a:t>
            </a:r>
            <a:r>
              <a:rPr lang="en-US" dirty="0" smtClean="0"/>
              <a:t> </a:t>
            </a:r>
            <a:r>
              <a:rPr lang="en-US" dirty="0" err="1" smtClean="0"/>
              <a:t>perlu</a:t>
            </a:r>
            <a:r>
              <a:rPr lang="en-US" dirty="0" smtClean="0"/>
              <a:t> pula </a:t>
            </a:r>
            <a:r>
              <a:rPr lang="en-US" dirty="0" err="1" smtClean="0"/>
              <a:t>dipikirkan</a:t>
            </a:r>
            <a:r>
              <a:rPr lang="en-US" dirty="0" smtClean="0"/>
              <a:t> </a:t>
            </a:r>
            <a:r>
              <a:rPr lang="en-US" dirty="0" err="1" smtClean="0"/>
              <a:t>cara</a:t>
            </a:r>
            <a:r>
              <a:rPr lang="en-US" dirty="0" smtClean="0"/>
              <a:t> </a:t>
            </a:r>
            <a:r>
              <a:rPr lang="en-US" dirty="0" err="1" smtClean="0"/>
              <a:t>bagaimana</a:t>
            </a:r>
            <a:r>
              <a:rPr lang="en-US" dirty="0" smtClean="0"/>
              <a:t> DPR </a:t>
            </a:r>
            <a:r>
              <a:rPr lang="en-US" dirty="0" err="1" smtClean="0"/>
              <a:t>dapat</a:t>
            </a:r>
            <a:r>
              <a:rPr lang="en-US" dirty="0" smtClean="0"/>
              <a:t> </a:t>
            </a:r>
            <a:r>
              <a:rPr lang="en-US" dirty="0" err="1" smtClean="0"/>
              <a:t>ditingkatkan</a:t>
            </a:r>
            <a:r>
              <a:rPr lang="en-US" dirty="0" smtClean="0"/>
              <a:t> </a:t>
            </a:r>
            <a:r>
              <a:rPr lang="en-US" dirty="0" err="1" smtClean="0"/>
              <a:t>peranannya</a:t>
            </a:r>
            <a:r>
              <a:rPr lang="en-US" dirty="0" smtClean="0"/>
              <a:t>.</a:t>
            </a:r>
          </a:p>
          <a:p>
            <a:pPr lvl="0"/>
            <a:r>
              <a:rPr lang="en-US" dirty="0" err="1" smtClean="0"/>
              <a:t>Penyusunan</a:t>
            </a:r>
            <a:r>
              <a:rPr lang="en-US" dirty="0" smtClean="0"/>
              <a:t> </a:t>
            </a:r>
            <a:r>
              <a:rPr lang="en-US" dirty="0" err="1" smtClean="0"/>
              <a:t>kaidah-kaidah</a:t>
            </a:r>
            <a:r>
              <a:rPr lang="en-US" dirty="0" smtClean="0"/>
              <a:t> </a:t>
            </a:r>
            <a:r>
              <a:rPr lang="en-US" dirty="0" err="1" smtClean="0"/>
              <a:t>Hukum</a:t>
            </a:r>
            <a:r>
              <a:rPr lang="en-US" dirty="0" smtClean="0"/>
              <a:t> </a:t>
            </a:r>
            <a:r>
              <a:rPr lang="en-US" dirty="0" err="1" smtClean="0"/>
              <a:t>Acara</a:t>
            </a:r>
            <a:r>
              <a:rPr lang="en-US" dirty="0" smtClean="0"/>
              <a:t> (</a:t>
            </a:r>
            <a:r>
              <a:rPr lang="en-US" dirty="0" err="1" smtClean="0"/>
              <a:t>Pidana</a:t>
            </a:r>
            <a:r>
              <a:rPr lang="en-US" dirty="0" smtClean="0"/>
              <a:t>, </a:t>
            </a:r>
            <a:r>
              <a:rPr lang="en-US" dirty="0" err="1" smtClean="0"/>
              <a:t>Perdata</a:t>
            </a:r>
            <a:r>
              <a:rPr lang="en-US" dirty="0" smtClean="0"/>
              <a:t>, </a:t>
            </a:r>
            <a:r>
              <a:rPr lang="en-US" dirty="0" err="1" smtClean="0"/>
              <a:t>Administrasi</a:t>
            </a:r>
            <a:r>
              <a:rPr lang="en-US" dirty="0" smtClean="0"/>
              <a:t> </a:t>
            </a:r>
            <a:r>
              <a:rPr lang="en-US" dirty="0" err="1" smtClean="0"/>
              <a:t>dan</a:t>
            </a:r>
            <a:r>
              <a:rPr lang="en-US" dirty="0" smtClean="0"/>
              <a:t> </a:t>
            </a:r>
            <a:r>
              <a:rPr lang="en-US" dirty="0" err="1" smtClean="0"/>
              <a:t>sebagainya</a:t>
            </a:r>
            <a:r>
              <a:rPr lang="en-US" dirty="0" smtClean="0"/>
              <a:t>) yang </a:t>
            </a:r>
            <a:r>
              <a:rPr lang="en-US" dirty="0" err="1" smtClean="0"/>
              <a:t>mampu</a:t>
            </a:r>
            <a:r>
              <a:rPr lang="en-US" dirty="0" smtClean="0"/>
              <a:t> </a:t>
            </a:r>
            <a:r>
              <a:rPr lang="en-US" dirty="0" err="1" smtClean="0"/>
              <a:t>menjamin</a:t>
            </a:r>
            <a:r>
              <a:rPr lang="en-US" dirty="0" smtClean="0"/>
              <a:t> </a:t>
            </a:r>
            <a:r>
              <a:rPr lang="en-US" dirty="0" err="1" smtClean="0"/>
              <a:t>pemeriksaan</a:t>
            </a:r>
            <a:r>
              <a:rPr lang="en-US" dirty="0" smtClean="0"/>
              <a:t> </a:t>
            </a:r>
            <a:r>
              <a:rPr lang="en-US" dirty="0" err="1" smtClean="0"/>
              <a:t>perkara</a:t>
            </a:r>
            <a:r>
              <a:rPr lang="en-US" dirty="0" smtClean="0"/>
              <a:t> </a:t>
            </a:r>
            <a:r>
              <a:rPr lang="en-US" dirty="0" err="1" smtClean="0"/>
              <a:t>dengan</a:t>
            </a:r>
            <a:r>
              <a:rPr lang="en-US" dirty="0" smtClean="0"/>
              <a:t> </a:t>
            </a:r>
            <a:r>
              <a:rPr lang="en-US" dirty="0" err="1" smtClean="0"/>
              <a:t>cara</a:t>
            </a:r>
            <a:r>
              <a:rPr lang="en-US" dirty="0" smtClean="0"/>
              <a:t> yang </a:t>
            </a:r>
            <a:r>
              <a:rPr lang="en-US" dirty="0" err="1" smtClean="0"/>
              <a:t>seobjektif-objektifnya</a:t>
            </a:r>
            <a:r>
              <a:rPr lang="en-US" dirty="0" smtClean="0"/>
              <a:t> (</a:t>
            </a:r>
            <a:r>
              <a:rPr lang="en-US" dirty="0" err="1" smtClean="0"/>
              <a:t>tidak</a:t>
            </a:r>
            <a:r>
              <a:rPr lang="en-US" dirty="0" smtClean="0"/>
              <a:t> </a:t>
            </a:r>
            <a:r>
              <a:rPr lang="en-US" dirty="0" err="1" smtClean="0"/>
              <a:t>berat</a:t>
            </a:r>
            <a:r>
              <a:rPr lang="en-US" dirty="0" smtClean="0"/>
              <a:t> </a:t>
            </a:r>
            <a:r>
              <a:rPr lang="en-US" dirty="0" err="1" smtClean="0"/>
              <a:t>sebelah</a:t>
            </a:r>
            <a:r>
              <a:rPr lang="en-US" dirty="0" smtClean="0"/>
              <a:t>).</a:t>
            </a:r>
          </a:p>
          <a:p>
            <a:pPr lvl="0"/>
            <a:r>
              <a:rPr lang="en-US" dirty="0" err="1" smtClean="0"/>
              <a:t>Pengadilan</a:t>
            </a:r>
            <a:r>
              <a:rPr lang="en-US" dirty="0" smtClean="0"/>
              <a:t> </a:t>
            </a:r>
            <a:r>
              <a:rPr lang="en-US" dirty="0" err="1" smtClean="0"/>
              <a:t>baru</a:t>
            </a:r>
            <a:r>
              <a:rPr lang="en-US" dirty="0" smtClean="0"/>
              <a:t> </a:t>
            </a:r>
            <a:r>
              <a:rPr lang="en-US" dirty="0" err="1" smtClean="0"/>
              <a:t>mempertimbangkan</a:t>
            </a:r>
            <a:r>
              <a:rPr lang="en-US" dirty="0" smtClean="0"/>
              <a:t> </a:t>
            </a:r>
            <a:r>
              <a:rPr lang="en-US" dirty="0" err="1" smtClean="0"/>
              <a:t>secara</a:t>
            </a:r>
            <a:r>
              <a:rPr lang="en-US" dirty="0" smtClean="0"/>
              <a:t> </a:t>
            </a:r>
            <a:r>
              <a:rPr lang="en-US" dirty="0" err="1" smtClean="0"/>
              <a:t>objektif</a:t>
            </a:r>
            <a:r>
              <a:rPr lang="en-US" dirty="0" smtClean="0"/>
              <a:t> </a:t>
            </a:r>
            <a:r>
              <a:rPr lang="en-US" dirty="0" err="1" smtClean="0"/>
              <a:t>dan</a:t>
            </a:r>
            <a:r>
              <a:rPr lang="en-US" dirty="0" smtClean="0"/>
              <a:t> </a:t>
            </a:r>
            <a:r>
              <a:rPr lang="en-US" dirty="0" err="1" smtClean="0"/>
              <a:t>adil</a:t>
            </a:r>
            <a:r>
              <a:rPr lang="en-US" dirty="0" smtClean="0"/>
              <a:t> </a:t>
            </a:r>
            <a:r>
              <a:rPr lang="en-US" dirty="0" err="1" smtClean="0"/>
              <a:t>berbagai</a:t>
            </a:r>
            <a:r>
              <a:rPr lang="en-US" dirty="0" smtClean="0"/>
              <a:t> </a:t>
            </a:r>
            <a:r>
              <a:rPr lang="en-US" dirty="0" err="1" smtClean="0"/>
              <a:t>kepentingan</a:t>
            </a:r>
            <a:r>
              <a:rPr lang="en-US" dirty="0" smtClean="0"/>
              <a:t> </a:t>
            </a:r>
            <a:r>
              <a:rPr lang="en-US" dirty="0" err="1" smtClean="0"/>
              <a:t>pemerintah</a:t>
            </a:r>
            <a:r>
              <a:rPr lang="en-US" dirty="0" smtClean="0"/>
              <a:t>, </a:t>
            </a:r>
            <a:r>
              <a:rPr lang="en-US" dirty="0" err="1" smtClean="0"/>
              <a:t>masyarakat</a:t>
            </a:r>
            <a:r>
              <a:rPr lang="en-US" dirty="0" smtClean="0"/>
              <a:t>, </a:t>
            </a:r>
            <a:r>
              <a:rPr lang="en-US" dirty="0" err="1" smtClean="0"/>
              <a:t>perorangan</a:t>
            </a:r>
            <a:r>
              <a:rPr lang="en-US" dirty="0" smtClean="0"/>
              <a:t> </a:t>
            </a:r>
            <a:r>
              <a:rPr lang="en-US" dirty="0" err="1" smtClean="0"/>
              <a:t>dan</a:t>
            </a:r>
            <a:r>
              <a:rPr lang="en-US" dirty="0" smtClean="0"/>
              <a:t> </a:t>
            </a:r>
            <a:r>
              <a:rPr lang="en-US" dirty="0" err="1" smtClean="0"/>
              <a:t>pembaharuan</a:t>
            </a:r>
            <a:r>
              <a:rPr lang="en-US" dirty="0" smtClean="0"/>
              <a:t>.</a:t>
            </a:r>
          </a:p>
          <a:p>
            <a:pPr lvl="0"/>
            <a:r>
              <a:rPr lang="en-US" dirty="0" err="1" smtClean="0"/>
              <a:t>Notaris</a:t>
            </a:r>
            <a:r>
              <a:rPr lang="en-US" dirty="0" smtClean="0"/>
              <a:t>, </a:t>
            </a:r>
            <a:r>
              <a:rPr lang="en-US" dirty="0" err="1" smtClean="0"/>
              <a:t>pengacara</a:t>
            </a:r>
            <a:r>
              <a:rPr lang="en-US" dirty="0" smtClean="0"/>
              <a:t> </a:t>
            </a:r>
            <a:r>
              <a:rPr lang="en-US" dirty="0" err="1" smtClean="0"/>
              <a:t>dan</a:t>
            </a:r>
            <a:r>
              <a:rPr lang="en-US" dirty="0" smtClean="0"/>
              <a:t> </a:t>
            </a:r>
            <a:r>
              <a:rPr lang="en-US" dirty="0" err="1" smtClean="0"/>
              <a:t>Lembaga-lembaga</a:t>
            </a:r>
            <a:r>
              <a:rPr lang="en-US" dirty="0" smtClean="0"/>
              <a:t> </a:t>
            </a:r>
            <a:r>
              <a:rPr lang="en-US" dirty="0" err="1" smtClean="0"/>
              <a:t>Bantuan</a:t>
            </a:r>
            <a:r>
              <a:rPr lang="en-US" dirty="0" smtClean="0"/>
              <a:t> </a:t>
            </a:r>
            <a:r>
              <a:rPr lang="en-US" dirty="0" err="1" smtClean="0"/>
              <a:t>Hukum</a:t>
            </a:r>
            <a:r>
              <a:rPr lang="en-US" dirty="0" smtClean="0"/>
              <a:t> </a:t>
            </a:r>
            <a:r>
              <a:rPr lang="en-US" dirty="0" err="1" smtClean="0"/>
              <a:t>ikut</a:t>
            </a:r>
            <a:r>
              <a:rPr lang="en-US" dirty="0" smtClean="0"/>
              <a:t> </a:t>
            </a:r>
            <a:r>
              <a:rPr lang="en-US" dirty="0" err="1" smtClean="0"/>
              <a:t>menentukan</a:t>
            </a:r>
            <a:r>
              <a:rPr lang="en-US" dirty="0" smtClean="0"/>
              <a:t> </a:t>
            </a:r>
            <a:r>
              <a:rPr lang="en-US" dirty="0" err="1" smtClean="0"/>
              <a:t>corak</a:t>
            </a:r>
            <a:r>
              <a:rPr lang="en-US" dirty="0" smtClean="0"/>
              <a:t> </a:t>
            </a:r>
            <a:r>
              <a:rPr lang="en-US" dirty="0" err="1" smtClean="0"/>
              <a:t>Hukum</a:t>
            </a:r>
            <a:r>
              <a:rPr lang="en-US" dirty="0" smtClean="0"/>
              <a:t> </a:t>
            </a:r>
            <a:r>
              <a:rPr lang="en-US" dirty="0" err="1" smtClean="0"/>
              <a:t>Nasional</a:t>
            </a:r>
            <a:r>
              <a:rPr lang="en-US" dirty="0" smtClean="0"/>
              <a:t> </a:t>
            </a:r>
            <a:r>
              <a:rPr lang="en-US" dirty="0" err="1" smtClean="0"/>
              <a:t>kita</a:t>
            </a:r>
            <a:r>
              <a:rPr lang="en-US" dirty="0" smtClean="0"/>
              <a:t>.</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TotalTime>
  <Words>906</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POLITIK HUKUM</vt:lpstr>
      <vt:lpstr>PowerPoint Presentation</vt:lpstr>
      <vt:lpstr>  Hukum itu bukan merupakan tujuan, akan tetapi hanya merupakan jembatan yang akan harus membawa kita kepada ide yang dicita-citakan </vt:lpstr>
      <vt:lpstr>PowerPoint Presentation</vt:lpstr>
      <vt:lpstr> WAWASAN POLITIK HUKUM </vt:lpstr>
      <vt:lpstr>PowerPoint Presentation</vt:lpstr>
      <vt:lpstr>OBYEK POLITIK HUKUM</vt:lpstr>
      <vt:lpstr>Perspektif Hukum Nasional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POLITIK HUKUM</dc:title>
  <dc:creator>Sony</dc:creator>
  <cp:lastModifiedBy>ASUS-PC</cp:lastModifiedBy>
  <cp:revision>3</cp:revision>
  <dcterms:created xsi:type="dcterms:W3CDTF">2008-07-07T00:16:58Z</dcterms:created>
  <dcterms:modified xsi:type="dcterms:W3CDTF">2019-06-28T14:53:53Z</dcterms:modified>
</cp:coreProperties>
</file>