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6" r:id="rId10"/>
    <p:sldId id="267" r:id="rId11"/>
    <p:sldId id="265" r:id="rId12"/>
    <p:sldId id="268" r:id="rId13"/>
    <p:sldId id="264"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77" autoAdjust="0"/>
  </p:normalViewPr>
  <p:slideViewPr>
    <p:cSldViewPr>
      <p:cViewPr>
        <p:scale>
          <a:sx n="76" d="100"/>
          <a:sy n="76" d="100"/>
        </p:scale>
        <p:origin x="-936" y="372"/>
      </p:cViewPr>
      <p:guideLst>
        <p:guide orient="horz" pos="2160"/>
        <p:guide pos="2880"/>
      </p:guideLst>
    </p:cSldViewPr>
  </p:slideViewPr>
  <p:outlineViewPr>
    <p:cViewPr>
      <p:scale>
        <a:sx n="33" d="100"/>
        <a:sy n="33" d="100"/>
      </p:scale>
      <p:origin x="48" y="73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6B4487-81B5-4DAD-875C-FD0195507B97}" type="datetimeFigureOut">
              <a:rPr lang="id-ID" smtClean="0"/>
              <a:t>22/03/2019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4D8EF3-042C-4E70-9F19-2669504165C6}" type="slidenum">
              <a:rPr lang="id-ID" smtClean="0"/>
              <a:t>‹#›</a:t>
            </a:fld>
            <a:endParaRPr lang="id-ID"/>
          </a:p>
        </p:txBody>
      </p:sp>
    </p:spTree>
    <p:extLst>
      <p:ext uri="{BB962C8B-B14F-4D97-AF65-F5344CB8AC3E}">
        <p14:creationId xmlns:p14="http://schemas.microsoft.com/office/powerpoint/2010/main" val="3792802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674D8EF3-042C-4E70-9F19-2669504165C6}" type="slidenum">
              <a:rPr lang="id-ID" smtClean="0"/>
              <a:t>3</a:t>
            </a:fld>
            <a:endParaRPr lang="id-ID"/>
          </a:p>
        </p:txBody>
      </p:sp>
    </p:spTree>
    <p:extLst>
      <p:ext uri="{BB962C8B-B14F-4D97-AF65-F5344CB8AC3E}">
        <p14:creationId xmlns:p14="http://schemas.microsoft.com/office/powerpoint/2010/main" val="3821304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11019C-EF78-472F-9F14-DFA587EE1A68}" type="datetimeFigureOut">
              <a:rPr lang="id-ID" smtClean="0"/>
              <a:t>22/03/2019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BD3361-8240-495A-8D2A-37E4EE6FC43B}" type="slidenum">
              <a:rPr lang="id-ID" smtClean="0"/>
              <a:t>‹#›</a:t>
            </a:fld>
            <a:endParaRPr lang="id-ID"/>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1019C-EF78-472F-9F14-DFA587EE1A68}" type="datetimeFigureOut">
              <a:rPr lang="id-ID" smtClean="0"/>
              <a:t>22/03/2019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BD3361-8240-495A-8D2A-37E4EE6FC43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11019C-EF78-472F-9F14-DFA587EE1A68}" type="datetimeFigureOut">
              <a:rPr lang="id-ID" smtClean="0"/>
              <a:t>22/03/2019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BD3361-8240-495A-8D2A-37E4EE6FC43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11019C-EF78-472F-9F14-DFA587EE1A68}" type="datetimeFigureOut">
              <a:rPr lang="id-ID" smtClean="0"/>
              <a:t>22/03/2019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BD3361-8240-495A-8D2A-37E4EE6FC43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11019C-EF78-472F-9F14-DFA587EE1A68}" type="datetimeFigureOut">
              <a:rPr lang="id-ID" smtClean="0"/>
              <a:t>22/03/2019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BBD3361-8240-495A-8D2A-37E4EE6FC43B}" type="slidenum">
              <a:rPr lang="id-ID" smtClean="0"/>
              <a:t>‹#›</a:t>
            </a:fld>
            <a:endParaRPr lang="id-ID"/>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11019C-EF78-472F-9F14-DFA587EE1A68}" type="datetimeFigureOut">
              <a:rPr lang="id-ID" smtClean="0"/>
              <a:t>22/03/2019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BBD3361-8240-495A-8D2A-37E4EE6FC43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11019C-EF78-472F-9F14-DFA587EE1A68}" type="datetimeFigureOut">
              <a:rPr lang="id-ID" smtClean="0"/>
              <a:t>22/03/2019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BBD3361-8240-495A-8D2A-37E4EE6FC43B}" type="slidenum">
              <a:rPr lang="id-ID" smtClean="0"/>
              <a:t>‹#›</a:t>
            </a:fld>
            <a:endParaRPr lang="id-ID"/>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11019C-EF78-472F-9F14-DFA587EE1A68}" type="datetimeFigureOut">
              <a:rPr lang="id-ID" smtClean="0"/>
              <a:t>22/03/2019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BBD3361-8240-495A-8D2A-37E4EE6FC43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11019C-EF78-472F-9F14-DFA587EE1A68}" type="datetimeFigureOut">
              <a:rPr lang="id-ID" smtClean="0"/>
              <a:t>22/03/2019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BBD3361-8240-495A-8D2A-37E4EE6FC43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1019C-EF78-472F-9F14-DFA587EE1A68}" type="datetimeFigureOut">
              <a:rPr lang="id-ID" smtClean="0"/>
              <a:t>22/03/2019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BBD3361-8240-495A-8D2A-37E4EE6FC43B}" type="slidenum">
              <a:rPr lang="id-ID" smtClean="0"/>
              <a:t>‹#›</a:t>
            </a:fld>
            <a:endParaRPr lang="id-ID"/>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11019C-EF78-472F-9F14-DFA587EE1A68}" type="datetimeFigureOut">
              <a:rPr lang="id-ID" smtClean="0"/>
              <a:t>22/03/2019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BBD3361-8240-495A-8D2A-37E4EE6FC43B}"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F11019C-EF78-472F-9F14-DFA587EE1A68}" type="datetimeFigureOut">
              <a:rPr lang="id-ID" smtClean="0"/>
              <a:t>22/03/2019</a:t>
            </a:fld>
            <a:endParaRPr lang="id-ID"/>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id-ID"/>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BBD3361-8240-495A-8D2A-37E4EE6FC43B}"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PERBANDINGAN HUKUM TATA NEGARA</a:t>
            </a:r>
            <a:endParaRPr lang="id-ID" dirty="0"/>
          </a:p>
        </p:txBody>
      </p:sp>
      <p:sp>
        <p:nvSpPr>
          <p:cNvPr id="3" name="Subtitle 2"/>
          <p:cNvSpPr>
            <a:spLocks noGrp="1"/>
          </p:cNvSpPr>
          <p:nvPr>
            <p:ph type="subTitle" idx="1"/>
          </p:nvPr>
        </p:nvSpPr>
        <p:spPr/>
        <p:txBody>
          <a:bodyPr/>
          <a:lstStyle/>
          <a:p>
            <a:r>
              <a:rPr lang="id-ID" dirty="0" smtClean="0"/>
              <a:t>DR. HERMAN KADIR</a:t>
            </a:r>
            <a:endParaRPr lang="id-ID" dirty="0"/>
          </a:p>
        </p:txBody>
      </p:sp>
    </p:spTree>
    <p:extLst>
      <p:ext uri="{BB962C8B-B14F-4D97-AF65-F5344CB8AC3E}">
        <p14:creationId xmlns:p14="http://schemas.microsoft.com/office/powerpoint/2010/main" val="161402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400" dirty="0"/>
              <a:t>Kedudukan dan hubungan perbandingan hukum tatanegara dengan ilmu negara dan hukum tata negara</a:t>
            </a:r>
            <a:br>
              <a:rPr lang="id-ID" sz="2400" dirty="0"/>
            </a:br>
            <a:endParaRPr lang="id-ID" sz="2400" dirty="0"/>
          </a:p>
        </p:txBody>
      </p:sp>
      <p:sp>
        <p:nvSpPr>
          <p:cNvPr id="3" name="Content Placeholder 2"/>
          <p:cNvSpPr>
            <a:spLocks noGrp="1"/>
          </p:cNvSpPr>
          <p:nvPr>
            <p:ph idx="1"/>
          </p:nvPr>
        </p:nvSpPr>
        <p:spPr/>
        <p:txBody>
          <a:bodyPr/>
          <a:lstStyle/>
          <a:p>
            <a:pPr marL="0" indent="0">
              <a:buNone/>
            </a:pPr>
            <a:r>
              <a:rPr lang="id-ID" dirty="0" smtClean="0"/>
              <a:t>Pendapat</a:t>
            </a:r>
            <a:r>
              <a:rPr lang="id-ID" dirty="0" smtClean="0"/>
              <a:t> </a:t>
            </a:r>
            <a:r>
              <a:rPr lang="id-ID" dirty="0" smtClean="0"/>
              <a:t>Kranenburg </a:t>
            </a:r>
            <a:endParaRPr lang="id-ID" dirty="0"/>
          </a:p>
          <a:p>
            <a:pPr marL="0" indent="0">
              <a:buNone/>
            </a:pPr>
            <a:r>
              <a:rPr lang="id-ID" dirty="0" smtClean="0"/>
              <a:t>Ilmu perbandingan </a:t>
            </a:r>
            <a:r>
              <a:rPr lang="id-ID" dirty="0"/>
              <a:t>hukum tatanegara </a:t>
            </a:r>
            <a:r>
              <a:rPr lang="id-ID" dirty="0" smtClean="0"/>
              <a:t>adalah ilmu-ilmu pengetahuan yang memberikan penjelasan atau menyelidiki sebab musabab </a:t>
            </a:r>
            <a:r>
              <a:rPr lang="id-ID" dirty="0" smtClean="0"/>
              <a:t>sesuatu (verklarend watenschap).</a:t>
            </a:r>
            <a:endParaRPr lang="id-ID" dirty="0"/>
          </a:p>
          <a:p>
            <a:pPr marL="0" indent="0">
              <a:buNone/>
            </a:pPr>
            <a:endParaRPr lang="id-ID" dirty="0" smtClean="0"/>
          </a:p>
          <a:p>
            <a:pPr marL="0" indent="0">
              <a:buNone/>
            </a:pPr>
            <a:r>
              <a:rPr lang="id-ID" dirty="0" smtClean="0"/>
              <a:t>Pendapat M. Nasroen</a:t>
            </a:r>
          </a:p>
          <a:p>
            <a:pPr marL="0" indent="0">
              <a:buNone/>
            </a:pPr>
            <a:r>
              <a:rPr lang="id-ID" dirty="0" smtClean="0"/>
              <a:t>Ilmu perbandingan pemerintahan atau negara harus memberi nilai (waarderend wetendschap) dan menentukan secara objektif tentang pemerintah atau negara, yaitu pemerintah atau negara yang memberikan manfaat sebaik-baiknya bagi masyarakatnya. </a:t>
            </a:r>
            <a:endParaRPr lang="id-ID" dirty="0"/>
          </a:p>
        </p:txBody>
      </p:sp>
    </p:spTree>
    <p:extLst>
      <p:ext uri="{BB962C8B-B14F-4D97-AF65-F5344CB8AC3E}">
        <p14:creationId xmlns:p14="http://schemas.microsoft.com/office/powerpoint/2010/main" val="2479074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928320"/>
          </a:xfrm>
        </p:spPr>
        <p:txBody>
          <a:bodyPr/>
          <a:lstStyle/>
          <a:p>
            <a:pPr marL="0" indent="0">
              <a:buNone/>
            </a:pPr>
            <a:r>
              <a:rPr lang="id-ID" dirty="0" smtClean="0"/>
              <a:t>Menurut Sri Soemantri Marto Soewigjo</a:t>
            </a:r>
          </a:p>
          <a:p>
            <a:pPr marL="0" indent="0">
              <a:buNone/>
            </a:pPr>
            <a:r>
              <a:rPr lang="id-ID" dirty="0" smtClean="0"/>
              <a:t>Tidak sependapat dengan M. Nasroen, pendapat Kranenburg yang paling tepat.</a:t>
            </a:r>
          </a:p>
          <a:p>
            <a:pPr marL="0" indent="0">
              <a:buNone/>
            </a:pPr>
            <a:r>
              <a:rPr lang="id-ID" dirty="0" smtClean="0"/>
              <a:t>Dengan demikian perbandingan hukum tata negara dan ilmu pengetahuan lainnya memiliki hubungan, baik secara umum maupun secara khusus. </a:t>
            </a:r>
          </a:p>
          <a:p>
            <a:pPr marL="0" indent="0">
              <a:buNone/>
            </a:pPr>
            <a:r>
              <a:rPr lang="id-ID" dirty="0" smtClean="0"/>
              <a:t>Hubungan secara umum sebagai akibat adanya hubungan yang komplementer, interdependen, dan fungsional diantara cabang-cabang ilmu pengetahuan itu satu sama lainnya.</a:t>
            </a:r>
            <a:r>
              <a:rPr lang="id-ID" dirty="0" smtClean="0"/>
              <a:t> </a:t>
            </a:r>
          </a:p>
          <a:p>
            <a:pPr marL="0" indent="0">
              <a:buNone/>
            </a:pPr>
            <a:r>
              <a:rPr lang="id-ID" dirty="0" smtClean="0"/>
              <a:t>Hubungan secara khusus adalah hubungan yang pada dasar pokoknya dititik beratkan dan digolongkan terhadap objek penyelidikan yang sama, yaitu negara, ilmu negara, dan HTN positif </a:t>
            </a:r>
            <a:endParaRPr lang="id-ID" dirty="0"/>
          </a:p>
        </p:txBody>
      </p:sp>
    </p:spTree>
    <p:extLst>
      <p:ext uri="{BB962C8B-B14F-4D97-AF65-F5344CB8AC3E}">
        <p14:creationId xmlns:p14="http://schemas.microsoft.com/office/powerpoint/2010/main" val="2735278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072336"/>
          </a:xfrm>
        </p:spPr>
        <p:txBody>
          <a:bodyPr>
            <a:normAutofit fontScale="85000" lnSpcReduction="20000"/>
          </a:bodyPr>
          <a:lstStyle/>
          <a:p>
            <a:pPr marL="0" indent="0">
              <a:buNone/>
            </a:pPr>
            <a:r>
              <a:rPr lang="id-ID" dirty="0" smtClean="0"/>
              <a:t>Hubungan antara ilmu tersebut dan perbandingan hukum perdata:</a:t>
            </a:r>
          </a:p>
          <a:p>
            <a:pPr marL="0" indent="0">
              <a:buNone/>
            </a:pPr>
            <a:endParaRPr lang="id-ID" dirty="0"/>
          </a:p>
          <a:p>
            <a:pPr marL="0" indent="0">
              <a:buNone/>
            </a:pPr>
            <a:r>
              <a:rPr lang="id-ID" dirty="0" smtClean="0"/>
              <a:t>1. Hubungan Perbandingan Hukum Tata Negara dengan Ilmu Negara.</a:t>
            </a:r>
          </a:p>
          <a:p>
            <a:pPr marL="0" indent="0" algn="just">
              <a:buNone/>
            </a:pPr>
            <a:r>
              <a:rPr lang="id-ID" dirty="0" smtClean="0"/>
              <a:t>	menurut R. Krenenburg, hukum tata negara bertugas menganalisis secara teratur, menetapkan secara sistematis sifat-sifat yang melekat padanya, sebab-sebab yang menimbulkannya, cara cara mengubah, dan menghilangkannya.</a:t>
            </a:r>
          </a:p>
          <a:p>
            <a:pPr marL="0" indent="0" algn="just">
              <a:buNone/>
            </a:pPr>
            <a:r>
              <a:rPr lang="id-ID" dirty="0"/>
              <a:t>	</a:t>
            </a:r>
            <a:r>
              <a:rPr lang="id-ID" dirty="0" smtClean="0"/>
              <a:t>Menurut paham R. Krenenburg cabang dari ilmu kenegaraan merupakan ilmu tentang negara. Ilmu negara menyelidiki sifat hakikat, struktur dan bentuk, asal, mula, dan persoalan yang muncul pada negara dalam pengertian umum, serta membahas dan meneliti sifat-sifat umum dan ciri-cirinya. Dengan kata lain ilmu negara merupakan ilmu pengetahuan yang menyelidiki pengertian pokok (grondbegrippen) dan sendi pokok (grondbeginselen) negara dan hukum negara merupakan ilmu pengetahuan dasar bagi hukum tata negara positif.</a:t>
            </a:r>
          </a:p>
          <a:p>
            <a:pPr marL="0" indent="0" algn="just">
              <a:buNone/>
            </a:pPr>
            <a:r>
              <a:rPr lang="id-ID" dirty="0" smtClean="0"/>
              <a:t>Hubungan antara perbandingan hukum tata negara dan ilmu negara dapat terlihat bahwa, dalam menunaikan tugasnya, perbandingan hukum tata negara harus mempergunakan hasil yang diperoleh ilmu negara.	</a:t>
            </a:r>
          </a:p>
          <a:p>
            <a:pPr marL="0" indent="0">
              <a:buNone/>
            </a:pPr>
            <a:r>
              <a:rPr lang="id-ID" dirty="0" smtClean="0"/>
              <a:t>Tugas ilmu perbandingan meliputi empat tingkatan secara sistematis: 1. menggambarkan; 2. menganalisis; 3. menetapkan; 4. membandingkan hasil yang didapat dari ketiga tersebut antar negara-negara tersbut.</a:t>
            </a:r>
          </a:p>
        </p:txBody>
      </p:sp>
    </p:spTree>
    <p:extLst>
      <p:ext uri="{BB962C8B-B14F-4D97-AF65-F5344CB8AC3E}">
        <p14:creationId xmlns:p14="http://schemas.microsoft.com/office/powerpoint/2010/main" val="2332747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00328"/>
          </a:xfrm>
        </p:spPr>
        <p:txBody>
          <a:bodyPr>
            <a:normAutofit lnSpcReduction="10000"/>
          </a:bodyPr>
          <a:lstStyle/>
          <a:p>
            <a:pPr marL="0" indent="0" algn="just">
              <a:buNone/>
            </a:pPr>
            <a:r>
              <a:rPr lang="id-ID" dirty="0" smtClean="0"/>
              <a:t>2. Hubungan perbandingan Hukum Tata Negara dengan Hukum Tata Negara.</a:t>
            </a:r>
          </a:p>
          <a:p>
            <a:pPr marL="0" indent="0" algn="just">
              <a:buNone/>
            </a:pPr>
            <a:r>
              <a:rPr lang="id-ID" dirty="0" smtClean="0"/>
              <a:t>Objek dari perbandingan hukum tata negara adalah negara-negara yang ada didunia yang terdapat dalam berbagai corak dan bentuk hukum ketata negaraannya yang mengenai organisasi negara atau hukum tata negara positif karena memiliki hubungan yang erat pada satu pihak.</a:t>
            </a:r>
          </a:p>
          <a:p>
            <a:pPr marL="0" indent="0" algn="just">
              <a:buNone/>
            </a:pPr>
            <a:r>
              <a:rPr lang="id-ID" dirty="0" smtClean="0"/>
              <a:t>Hubungan yang erat antara ilmu perbandingan hukum tata negara, ilmu hukum tata negara, dan ilmu negara yaitu:</a:t>
            </a:r>
          </a:p>
          <a:p>
            <a:pPr marL="457200" indent="-457200" algn="just">
              <a:buAutoNum type="arabicPeriod"/>
            </a:pPr>
            <a:r>
              <a:rPr lang="id-ID" dirty="0" smtClean="0"/>
              <a:t>Ilmu negara dengan ilmu perbandingan hukum tata negara memiliki hubungan karena antara negara satu dengan negara yang lain memiliki persamaan ataupun perbedaan.</a:t>
            </a:r>
          </a:p>
          <a:p>
            <a:pPr marL="457200" indent="-457200" algn="just">
              <a:buAutoNum type="arabicPeriod"/>
            </a:pPr>
            <a:r>
              <a:rPr lang="id-ID" smtClean="0"/>
              <a:t>Ilmu hukum tata negara positif dan ilmu perbandingan hukum tata negara memiliki hubungan dalam mempelajari ilmu hukum tata negara positif.</a:t>
            </a:r>
          </a:p>
          <a:p>
            <a:pPr marL="0" indent="0" algn="just">
              <a:buNone/>
            </a:pPr>
            <a:endParaRPr lang="id-ID" dirty="0"/>
          </a:p>
        </p:txBody>
      </p:sp>
    </p:spTree>
    <p:extLst>
      <p:ext uri="{BB962C8B-B14F-4D97-AF65-F5344CB8AC3E}">
        <p14:creationId xmlns:p14="http://schemas.microsoft.com/office/powerpoint/2010/main" val="3771342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Perbandingan Hukum Tata Negara</a:t>
            </a:r>
            <a:endParaRPr lang="id-ID" dirty="0"/>
          </a:p>
        </p:txBody>
      </p:sp>
      <p:sp>
        <p:nvSpPr>
          <p:cNvPr id="3" name="Content Placeholder 2"/>
          <p:cNvSpPr>
            <a:spLocks noGrp="1"/>
          </p:cNvSpPr>
          <p:nvPr>
            <p:ph idx="1"/>
          </p:nvPr>
        </p:nvSpPr>
        <p:spPr/>
        <p:txBody>
          <a:bodyPr/>
          <a:lstStyle/>
          <a:p>
            <a:pPr marL="0" indent="0">
              <a:buNone/>
            </a:pPr>
            <a:r>
              <a:rPr lang="id-ID" dirty="0" smtClean="0"/>
              <a:t>PENGERTIAN</a:t>
            </a:r>
          </a:p>
          <a:p>
            <a:pPr marL="0" indent="0">
              <a:buNone/>
            </a:pPr>
            <a:r>
              <a:rPr lang="id-ID" dirty="0" smtClean="0"/>
              <a:t> - ada dua istilah dalam ilmu perbandingan yaitu     </a:t>
            </a:r>
          </a:p>
          <a:p>
            <a:pPr marL="0" indent="0">
              <a:buNone/>
            </a:pPr>
            <a:r>
              <a:rPr lang="id-ID" dirty="0"/>
              <a:t> </a:t>
            </a:r>
            <a:r>
              <a:rPr lang="id-ID" dirty="0" smtClean="0"/>
              <a:t>  perbandingan hukum dan hukum perbandingan</a:t>
            </a:r>
          </a:p>
          <a:p>
            <a:pPr>
              <a:buFontTx/>
              <a:buChar char="-"/>
            </a:pPr>
            <a:r>
              <a:rPr lang="id-ID" dirty="0" smtClean="0"/>
              <a:t>Suiteen Bourgois : perbandingan hukum tidak tergolong cabang hukum dan bukan ilmu pengetahuan yang berdiri sendiri, seperti hukum dagang, hukum perdata, hukum tata negara dan hukum internasional</a:t>
            </a:r>
          </a:p>
          <a:p>
            <a:pPr>
              <a:buFontTx/>
              <a:buChar char="-"/>
            </a:pPr>
            <a:r>
              <a:rPr lang="id-ID" dirty="0" smtClean="0"/>
              <a:t>Perbandingan hukum merupakan metode perbandingan yang diterapkan pada ilmu hukum</a:t>
            </a:r>
          </a:p>
          <a:p>
            <a:pPr>
              <a:buFontTx/>
              <a:buChar char="-"/>
            </a:pPr>
            <a:endParaRPr lang="id-ID" dirty="0"/>
          </a:p>
        </p:txBody>
      </p:sp>
    </p:spTree>
    <p:extLst>
      <p:ext uri="{BB962C8B-B14F-4D97-AF65-F5344CB8AC3E}">
        <p14:creationId xmlns:p14="http://schemas.microsoft.com/office/powerpoint/2010/main" val="1215430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Tidak ada peraturan hukum perbandingan</a:t>
            </a:r>
          </a:p>
          <a:p>
            <a:r>
              <a:rPr lang="id-ID" dirty="0" smtClean="0"/>
              <a:t>Menurut Sri Sumantri :</a:t>
            </a:r>
          </a:p>
          <a:p>
            <a:pPr marL="0" indent="0">
              <a:buNone/>
            </a:pPr>
            <a:r>
              <a:rPr lang="id-ID" dirty="0"/>
              <a:t> </a:t>
            </a:r>
            <a:r>
              <a:rPr lang="id-ID" dirty="0" smtClean="0"/>
              <a:t>  Perbandingan hukum dibagi 2 bagian :</a:t>
            </a:r>
          </a:p>
          <a:p>
            <a:pPr marL="457200" indent="-457200">
              <a:buAutoNum type="arabicPeriod"/>
            </a:pPr>
            <a:r>
              <a:rPr lang="id-ID" dirty="0" smtClean="0"/>
              <a:t>Perbandingan hukum yang menggambarkan analisis terhdap perbedaan dua atau lebih sisitim hukum. Dengan ,melakukan perbandingan tsb peneliti tidak bermaksud untuk mencari jalan keluar untuk mencari jalan keluar thd persoalan tertentu, baik yang abstrak maupun yang praktis. Metode perbandingan untuk memperoleh informasi atau penjelasan mengenai hal tertentu</a:t>
            </a:r>
          </a:p>
          <a:p>
            <a:pPr marL="457200" indent="-457200">
              <a:buAutoNum type="arabicPeriod"/>
            </a:pPr>
            <a:endParaRPr lang="id-ID" dirty="0"/>
          </a:p>
        </p:txBody>
      </p:sp>
    </p:spTree>
    <p:extLst>
      <p:ext uri="{BB962C8B-B14F-4D97-AF65-F5344CB8AC3E}">
        <p14:creationId xmlns:p14="http://schemas.microsoft.com/office/powerpoint/2010/main" val="3394827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0" indent="0">
              <a:buNone/>
            </a:pPr>
            <a:r>
              <a:rPr lang="id-ID" dirty="0" smtClean="0"/>
              <a:t>2. Perbandingan hukum terapan</a:t>
            </a:r>
          </a:p>
          <a:p>
            <a:pPr marL="0" indent="0">
              <a:buNone/>
            </a:pPr>
            <a:r>
              <a:rPr lang="id-ID" dirty="0"/>
              <a:t> </a:t>
            </a:r>
            <a:r>
              <a:rPr lang="id-ID" dirty="0" smtClean="0"/>
              <a:t>    yaitu analisis yang dilakukan diikuti dengan penyusunan satu sintesis untuk memecahkan satu masalah. Hal ini dimaksudkan untuk pembaharuan suatu cabang hukum atau mempersatukan bermacam-macam peraturan perundang-undangan yang mengatur bidang yang sama.</a:t>
            </a:r>
          </a:p>
          <a:p>
            <a:pPr marL="0" indent="0">
              <a:buNone/>
            </a:pPr>
            <a:endParaRPr lang="id-ID" dirty="0"/>
          </a:p>
          <a:p>
            <a:pPr marL="0" indent="0">
              <a:buNone/>
            </a:pPr>
            <a:endParaRPr lang="id-ID" dirty="0"/>
          </a:p>
        </p:txBody>
      </p:sp>
    </p:spTree>
    <p:extLst>
      <p:ext uri="{BB962C8B-B14F-4D97-AF65-F5344CB8AC3E}">
        <p14:creationId xmlns:p14="http://schemas.microsoft.com/office/powerpoint/2010/main" val="672728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0" indent="0">
              <a:buNone/>
            </a:pPr>
            <a:r>
              <a:rPr lang="id-ID" dirty="0"/>
              <a:t>perbandingan </a:t>
            </a:r>
            <a:r>
              <a:rPr lang="id-ID" dirty="0" smtClean="0"/>
              <a:t>hukum tata negara atau </a:t>
            </a:r>
            <a:r>
              <a:rPr lang="id-ID" dirty="0"/>
              <a:t>hukum </a:t>
            </a:r>
            <a:r>
              <a:rPr lang="id-ID" dirty="0" smtClean="0"/>
              <a:t>tata negara perbandingan pada dasarnya sama dengan ilmu pengetahuan lain  pada cabang ilmu hukum lainnya.</a:t>
            </a:r>
          </a:p>
          <a:p>
            <a:pPr marL="0" indent="0">
              <a:buNone/>
            </a:pPr>
            <a:endParaRPr lang="id-ID" dirty="0"/>
          </a:p>
          <a:p>
            <a:r>
              <a:rPr lang="id-ID" dirty="0"/>
              <a:t>Menurut Sri </a:t>
            </a:r>
            <a:r>
              <a:rPr lang="id-ID" dirty="0" smtClean="0"/>
              <a:t>Sumantri, yang tepat adalah perbandingan hukum Tata Negara</a:t>
            </a:r>
          </a:p>
          <a:p>
            <a:r>
              <a:rPr lang="id-ID" dirty="0" smtClean="0"/>
              <a:t>M Nasroen dalam bukunya Ilmu perbandingan Pemerintahan, membandingkan berbagai perbedaan dan persamaan mengenai hal-hal yang berkenaan dengan pemerintahan antar negara, objek perbandingannya adalah sistim pemerintahan, sejarah kelahiran, pusat kekuasaan serta hubungan pemerintah dengan rakyatnya.</a:t>
            </a:r>
            <a:endParaRPr lang="id-ID" dirty="0"/>
          </a:p>
        </p:txBody>
      </p:sp>
    </p:spTree>
    <p:extLst>
      <p:ext uri="{BB962C8B-B14F-4D97-AF65-F5344CB8AC3E}">
        <p14:creationId xmlns:p14="http://schemas.microsoft.com/office/powerpoint/2010/main" val="3333824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0" indent="0">
              <a:buNone/>
            </a:pPr>
            <a:r>
              <a:rPr lang="id-ID" dirty="0" smtClean="0"/>
              <a:t>Ilmu perbandingan hukum tata negara  didefinisikan oleh para ahli diantaranya adalah sbb :</a:t>
            </a:r>
          </a:p>
          <a:p>
            <a:pPr marL="457200" indent="-457200">
              <a:buAutoNum type="arabicPeriod"/>
            </a:pPr>
            <a:r>
              <a:rPr lang="id-ID" dirty="0" smtClean="0"/>
              <a:t>Kranenburg </a:t>
            </a:r>
          </a:p>
          <a:p>
            <a:pPr marL="0" indent="0">
              <a:buNone/>
            </a:pPr>
            <a:r>
              <a:rPr lang="id-ID" dirty="0" smtClean="0"/>
              <a:t>mendefinisikan perbandingan hukum tata negara adalah ilmu pengetahuan yang mempergunakan hasil-hasil ilmu negara umum, melakukan pengumpulan dan penyusunan bahan-bahan tersebut secara metodis dan sistimatis, serta menganalisisnya. Menurutnya tugas </a:t>
            </a:r>
            <a:r>
              <a:rPr lang="id-ID" dirty="0"/>
              <a:t>Ilmu perbandingan hukum tata negara </a:t>
            </a:r>
            <a:r>
              <a:rPr lang="id-ID" dirty="0" smtClean="0"/>
              <a:t>adalah menganalisis secara metodis dan menetapkan secara sistimatis bermacam-macam bentuk  atau sistim ketatanegaraan, ciri-ciri khusus yang melekat padanya, hal-hal yang menimbulkannya, cara hal tersebut berubah, hilang dan sebagainya.</a:t>
            </a:r>
            <a:endParaRPr lang="id-ID" dirty="0"/>
          </a:p>
        </p:txBody>
      </p:sp>
    </p:spTree>
    <p:extLst>
      <p:ext uri="{BB962C8B-B14F-4D97-AF65-F5344CB8AC3E}">
        <p14:creationId xmlns:p14="http://schemas.microsoft.com/office/powerpoint/2010/main" val="3649813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pPr marL="0" indent="0">
              <a:buNone/>
            </a:pPr>
            <a:r>
              <a:rPr lang="id-ID" dirty="0" smtClean="0"/>
              <a:t>2. Sri Sumantri Martosuwignyo, </a:t>
            </a:r>
          </a:p>
          <a:p>
            <a:pPr marL="0" indent="0">
              <a:buNone/>
            </a:pPr>
            <a:r>
              <a:rPr lang="id-ID" dirty="0" smtClean="0"/>
              <a:t>mendefinisikan </a:t>
            </a:r>
            <a:r>
              <a:rPr lang="id-ID" dirty="0"/>
              <a:t>Ilmu perbandingan hukum tata negara </a:t>
            </a:r>
            <a:r>
              <a:rPr lang="id-ID" dirty="0" smtClean="0"/>
              <a:t>sebagai cabang ilmu hukum dengan menggunakan metode perbandingan yang berusaha untuk membanding-bandingkan satu atau beberapa aspek hukum tata negara dari dua negara atau lebih yang diperbandingkan</a:t>
            </a:r>
          </a:p>
          <a:p>
            <a:pPr marL="0" indent="0">
              <a:buNone/>
            </a:pPr>
            <a:r>
              <a:rPr lang="id-ID" dirty="0" smtClean="0"/>
              <a:t>3. M Nasroen </a:t>
            </a:r>
          </a:p>
          <a:p>
            <a:pPr marL="0" indent="0">
              <a:buNone/>
            </a:pPr>
            <a:r>
              <a:rPr lang="id-ID" dirty="0" smtClean="0"/>
              <a:t>mendefinisikan perbandingan </a:t>
            </a:r>
            <a:r>
              <a:rPr lang="id-ID" dirty="0"/>
              <a:t>hukum tata negara </a:t>
            </a:r>
            <a:r>
              <a:rPr lang="id-ID" dirty="0" smtClean="0"/>
              <a:t>yang menyebutkan sebagai ilmu pemerintahan adalah ilmu pengetahuan yang baru dan para sarjana belum lagi mempunyai persatuan pendapat terhadap tugas, lapangan, dan wujud ilmu perbandinganpemerintahan itu. Selain itu </a:t>
            </a:r>
            <a:r>
              <a:rPr lang="id-ID" dirty="0"/>
              <a:t>Ilmu perbandingan </a:t>
            </a:r>
            <a:r>
              <a:rPr lang="id-ID" dirty="0" smtClean="0"/>
              <a:t>pemerintahan adalah lapangan kenegaraan yang dibatasi oleh ilmu tata negara positif dan ilmu negara negatif.</a:t>
            </a:r>
            <a:endParaRPr lang="id-ID" dirty="0"/>
          </a:p>
        </p:txBody>
      </p:sp>
    </p:spTree>
    <p:extLst>
      <p:ext uri="{BB962C8B-B14F-4D97-AF65-F5344CB8AC3E}">
        <p14:creationId xmlns:p14="http://schemas.microsoft.com/office/powerpoint/2010/main" val="2164531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Dalam </a:t>
            </a:r>
            <a:r>
              <a:rPr lang="id-ID" dirty="0"/>
              <a:t>Ilmu perbandingan hukum tata </a:t>
            </a:r>
            <a:r>
              <a:rPr lang="id-ID" dirty="0" smtClean="0"/>
              <a:t>negara, objek yang dibandingkan adalah “</a:t>
            </a:r>
            <a:r>
              <a:rPr lang="id-ID" i="1" dirty="0" smtClean="0"/>
              <a:t>staats recht” </a:t>
            </a:r>
            <a:r>
              <a:rPr lang="id-ID" dirty="0" smtClean="0"/>
              <a:t>atau hukum tata negara tertentu antara satu atau dua negara tertentu</a:t>
            </a:r>
            <a:r>
              <a:rPr lang="id-ID" i="1" dirty="0" smtClean="0"/>
              <a:t>.</a:t>
            </a:r>
          </a:p>
          <a:p>
            <a:r>
              <a:rPr lang="id-ID" dirty="0" smtClean="0"/>
              <a:t>Objeknya yaitu </a:t>
            </a:r>
            <a:r>
              <a:rPr lang="id-ID" dirty="0"/>
              <a:t>“</a:t>
            </a:r>
            <a:r>
              <a:rPr lang="id-ID" i="1" dirty="0" smtClean="0"/>
              <a:t>staatsrecht” atau konstitusional Law, </a:t>
            </a:r>
            <a:r>
              <a:rPr lang="id-ID" dirty="0" smtClean="0"/>
              <a:t>yaitu hukum tata negara positif yang merupakan hukum organisasi negara tertentu sehingga metodenya adalh komperatif atau perbandingan, yang dibandingkan adalah dua objek penyelidikan atau lebih, yaitu persamaan dan perbedaan yang memperlihatkan hakekat sebenarnya dari objek-objek yang dibandingkan</a:t>
            </a:r>
            <a:endParaRPr lang="id-ID" dirty="0"/>
          </a:p>
        </p:txBody>
      </p:sp>
    </p:spTree>
    <p:extLst>
      <p:ext uri="{BB962C8B-B14F-4D97-AF65-F5344CB8AC3E}">
        <p14:creationId xmlns:p14="http://schemas.microsoft.com/office/powerpoint/2010/main" val="1186425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Ruang lingkup hukum tata negara</a:t>
            </a:r>
          </a:p>
        </p:txBody>
      </p:sp>
      <p:sp>
        <p:nvSpPr>
          <p:cNvPr id="3" name="Content Placeholder 2"/>
          <p:cNvSpPr>
            <a:spLocks noGrp="1"/>
          </p:cNvSpPr>
          <p:nvPr>
            <p:ph idx="1"/>
          </p:nvPr>
        </p:nvSpPr>
        <p:spPr/>
        <p:txBody>
          <a:bodyPr/>
          <a:lstStyle/>
          <a:p>
            <a:r>
              <a:rPr lang="id-ID" dirty="0"/>
              <a:t>Ruang lingkup hukum tata negara</a:t>
            </a:r>
            <a:r>
              <a:rPr lang="id-ID" dirty="0" smtClean="0"/>
              <a:t>, menurut </a:t>
            </a:r>
            <a:r>
              <a:rPr lang="id-ID" dirty="0"/>
              <a:t>Kranenburg </a:t>
            </a:r>
          </a:p>
          <a:p>
            <a:pPr marL="0" indent="0">
              <a:buNone/>
            </a:pPr>
            <a:r>
              <a:rPr lang="id-ID" dirty="0" smtClean="0"/>
              <a:t>   bermacam-macam bentuk sistim ketatanegaraan yang ada negara2 tertentu di dunia, ciri-ciri khusus yang melekat padanya, hal-hal yangmenimbulkannya dan cara hal-hal itu berubah, hilang dan sebagainya.</a:t>
            </a:r>
            <a:endParaRPr lang="id-ID" dirty="0"/>
          </a:p>
        </p:txBody>
      </p:sp>
    </p:spTree>
    <p:extLst>
      <p:ext uri="{BB962C8B-B14F-4D97-AF65-F5344CB8AC3E}">
        <p14:creationId xmlns:p14="http://schemas.microsoft.com/office/powerpoint/2010/main" val="30405702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211</TotalTime>
  <Words>837</Words>
  <Application>Microsoft Office PowerPoint</Application>
  <PresentationFormat>On-screen Show (4:3)</PresentationFormat>
  <Paragraphs>54</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PERBANDINGAN HUKUM TATA NEGARA</vt:lpstr>
      <vt:lpstr>Perbandingan Hukum Tata Negara</vt:lpstr>
      <vt:lpstr>PowerPoint Presentation</vt:lpstr>
      <vt:lpstr>PowerPoint Presentation</vt:lpstr>
      <vt:lpstr>PowerPoint Presentation</vt:lpstr>
      <vt:lpstr>PowerPoint Presentation</vt:lpstr>
      <vt:lpstr>PowerPoint Presentation</vt:lpstr>
      <vt:lpstr>PowerPoint Presentation</vt:lpstr>
      <vt:lpstr>Ruang lingkup hukum tata negara</vt:lpstr>
      <vt:lpstr>Kedudukan dan hubungan perbandingan hukum tatanegara dengan ilmu negara dan hukum tata negara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PERBANDINGAN HUKUM TATA NEGARA</dc:title>
  <dc:creator>Windows User</dc:creator>
  <cp:lastModifiedBy>Windows User</cp:lastModifiedBy>
  <cp:revision>21</cp:revision>
  <dcterms:created xsi:type="dcterms:W3CDTF">2019-03-21T15:18:25Z</dcterms:created>
  <dcterms:modified xsi:type="dcterms:W3CDTF">2019-03-22T08:18:42Z</dcterms:modified>
</cp:coreProperties>
</file>