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1B16E-DB2F-4793-BDA9-AF51C9C67D5C}" type="datetimeFigureOut">
              <a:rPr lang="en-US" smtClean="0"/>
              <a:t>7/30/2019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D268ED-2D6D-42AD-B534-EB659E32B3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89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15D3848-BFF1-4E4E-A254-7EDD1525F74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900" dirty="0" smtClean="0"/>
              <a:t>14. Review</a:t>
            </a:r>
            <a:endParaRPr lang="en-US" sz="8900" dirty="0"/>
          </a:p>
        </p:txBody>
      </p:sp>
    </p:spTree>
    <p:extLst>
      <p:ext uri="{BB962C8B-B14F-4D97-AF65-F5344CB8AC3E}">
        <p14:creationId xmlns:p14="http://schemas.microsoft.com/office/powerpoint/2010/main" val="3635583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04800"/>
            <a:ext cx="8001000" cy="5943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id-ID" sz="2800" b="1" smtClean="0"/>
              <a:t>SEBAGAI WUJUD PELAKSANAAN UUD 1945 Ps. 18 </a:t>
            </a:r>
          </a:p>
          <a:p>
            <a:pPr marL="533400" indent="-533400" eaLnBrk="1" hangingPunct="1">
              <a:buFontTx/>
              <a:buNone/>
            </a:pPr>
            <a:r>
              <a:rPr lang="id-ID" sz="2400" b="1" smtClean="0"/>
              <a:t>	</a:t>
            </a:r>
            <a:r>
              <a:rPr lang="id-ID" sz="2400" b="1" smtClean="0">
                <a:solidFill>
                  <a:srgbClr val="B1159B"/>
                </a:solidFill>
              </a:rPr>
              <a:t>(1) NEGARA KESATUAN REPUBLIK 	INDONESIA DIBAGI ATAS DAERAH – 	DAERAH PROVINSI DAN DAERAH 	PROVINSI DIBAGI ATAS KABUPATEN DAN 	KOTA, YANG TIAP – TIAP PROVINSI, 		KABUPATEN DAN KOTA ITU MEMPUNYAI 	PEMERINTAH DAERAH, YANG DIATUR 	DENGAN UNDANG – UNDANG.</a:t>
            </a:r>
          </a:p>
          <a:p>
            <a:pPr marL="533400" indent="-533400" eaLnBrk="1" hangingPunct="1">
              <a:buFontTx/>
              <a:buNone/>
            </a:pPr>
            <a:r>
              <a:rPr lang="id-ID" sz="2400" b="1" smtClean="0"/>
              <a:t>	(2) PEMERINTAH DAERAH PROVINSI, 	DAERAH KABUPATEN DAN KOTA 	MENGATUR DAN 	MENGURUS SENDIRI 	URUSAN PEMERINTAHAN MENURUT 	ASAS 	OTONOMI DAN TUGAS 	PEMBANTUAN.</a:t>
            </a:r>
            <a:endParaRPr lang="en-GB" sz="2400" b="1" smtClean="0"/>
          </a:p>
        </p:txBody>
      </p:sp>
    </p:spTree>
    <p:extLst>
      <p:ext uri="{BB962C8B-B14F-4D97-AF65-F5344CB8AC3E}">
        <p14:creationId xmlns:p14="http://schemas.microsoft.com/office/powerpoint/2010/main" val="41907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7772400" cy="5334000"/>
          </a:xfrm>
        </p:spPr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id-ID" smtClean="0"/>
              <a:t>PEMERINTAH DAERAH DAPAT MENINGKATKAN PELAYANAN DAN KESEJAHTERAAN MASYARAKAT, MENGEMBANGKAN KEHIDUPAN DEMOKRASI, KEADILAN DAN PEMERATAAN, SERTA MEMELIHARA HUBUNGAN YANG SERASI A</a:t>
            </a:r>
            <a:r>
              <a:rPr lang="en-US" smtClean="0"/>
              <a:t>N</a:t>
            </a:r>
            <a:r>
              <a:rPr lang="id-ID" smtClean="0"/>
              <a:t>TARA PUSAT DAN DAERAH DALAM MENJAGA KEUTUHAN NEGARA KESATUAN REPUBLIK INDONESIA.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9797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763000" cy="1143000"/>
          </a:xfrm>
        </p:spPr>
        <p:txBody>
          <a:bodyPr/>
          <a:lstStyle/>
          <a:p>
            <a:pPr eaLnBrk="1" hangingPunct="1"/>
            <a:r>
              <a:rPr lang="id-ID" sz="2800" b="1" smtClean="0">
                <a:solidFill>
                  <a:srgbClr val="FF3300"/>
                </a:solidFill>
              </a:rPr>
              <a:t>	TUJUAN PENYELENGGARAAN 	OTONOMI DAERAH</a:t>
            </a:r>
            <a:endParaRPr lang="en-GB" sz="2800" b="1" smtClean="0">
              <a:solidFill>
                <a:srgbClr val="FF3300"/>
              </a:solidFill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10600" cy="5181600"/>
          </a:xfrm>
        </p:spPr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id-ID" sz="2400" b="1" smtClean="0"/>
              <a:t>PENINGKATAN PELAYANAN DAN KESEJAHTERAAN MASYARAKAT YANG SEMAKIN BAIK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d-ID" sz="2400" b="1" smtClean="0">
                <a:solidFill>
                  <a:schemeClr val="hlink"/>
                </a:solidFill>
              </a:rPr>
              <a:t>PENGEMBANGAN KEHIDUPAN DEMOKRASI, KEADILAN, DAN PEMERATAAN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d-ID" sz="2400" b="1" smtClean="0">
                <a:solidFill>
                  <a:srgbClr val="C00637"/>
                </a:solidFill>
              </a:rPr>
              <a:t>PEMELIHARAAN HUBUNGAN YANG SERASI ANTARA PUSAT DENGAN DAERAH DAN ANTAR DAERAH DALAM RANGKA MENJAGA KEUTUHAN NKRI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d-ID" sz="2400" b="1" smtClean="0">
                <a:solidFill>
                  <a:srgbClr val="1B9DAB"/>
                </a:solidFill>
              </a:rPr>
              <a:t>MENDORONG UNTUK MEMBERDAYAKAN MASYARAKAT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id-ID" sz="2400" b="1" smtClean="0"/>
              <a:t>MENUMBUHKAN PRAKARSA DAN KREATIVITAS, MENINGKATKAN PERAN SERTA MASYARAKAT, DAN MENGEMBANGKAN PERAN DAN FUNGSI DPRD</a:t>
            </a:r>
            <a:endParaRPr lang="en-GB" sz="2400" b="1" smtClean="0"/>
          </a:p>
        </p:txBody>
      </p:sp>
    </p:spTree>
    <p:extLst>
      <p:ext uri="{BB962C8B-B14F-4D97-AF65-F5344CB8AC3E}">
        <p14:creationId xmlns:p14="http://schemas.microsoft.com/office/powerpoint/2010/main" val="120560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 autoUpdateAnimBg="0"/>
      <p:bldP spid="2765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8350"/>
            <a:ext cx="8686800" cy="1143000"/>
          </a:xfrm>
        </p:spPr>
        <p:txBody>
          <a:bodyPr/>
          <a:lstStyle/>
          <a:p>
            <a:pPr eaLnBrk="1" hangingPunct="1"/>
            <a:r>
              <a:rPr lang="id-ID" sz="3200" b="1" smtClean="0"/>
              <a:t>SASARAN YANG AKAN DICAPAI MELALUI KEBIJAKAN OTONOMI DAERAH ?</a:t>
            </a:r>
            <a:endParaRPr lang="en-GB" sz="3200" b="1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343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B1159B"/>
                </a:solidFill>
              </a:rPr>
              <a:t>PENINGKATAN PELAYANAN PUBLIK, PENGEMBANGAN KREATIFITAS MASYARAKAT DAN APARATUR PEMERINTAH DAERAH.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A09D26"/>
                </a:solidFill>
              </a:rPr>
              <a:t>KESETARAAN HUBUNGAN ANTARA PEMERINTAH PUSAT DAN PEMERINTAH DAERAH DALAM KEWENANGAN DAN KEUANGAN.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FF3300"/>
                </a:solidFill>
              </a:rPr>
              <a:t>PEMBERIAN JAMINAN UNTUK MENINGKATKAN RASA KEBANGSAAN, DEMOKRASI, DAN KESEJAHTERAAN MASYARAKAT DI DAERAH.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1A9EAC"/>
                </a:solidFill>
              </a:rPr>
              <a:t>PENCIPTAAN RUANG YANG LEBIH LUAS BAGI KEMANDIRIAN DAERAH.</a:t>
            </a:r>
            <a:r>
              <a:rPr lang="id-ID" sz="2800" smtClean="0">
                <a:solidFill>
                  <a:srgbClr val="1A9EAC"/>
                </a:solidFill>
              </a:rPr>
              <a:t> </a:t>
            </a:r>
            <a:endParaRPr lang="en-GB" sz="2800" smtClean="0">
              <a:solidFill>
                <a:srgbClr val="1A9EA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18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  <p:bldP spid="1433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530350"/>
          </a:xfrm>
        </p:spPr>
        <p:txBody>
          <a:bodyPr/>
          <a:lstStyle/>
          <a:p>
            <a:pPr eaLnBrk="1" hangingPunct="1"/>
            <a:r>
              <a:rPr lang="id-ID" sz="2800" b="1" smtClean="0"/>
              <a:t>PEMERINTAHAN / KEKUASAAN SENTRALISTIK TIDAK SESUAI DENGAN TUNTUTAN MASYARAKAT SAAT INI ?</a:t>
            </a:r>
            <a:endParaRPr lang="en-GB" sz="2800" b="1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5720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/>
              <a:t>DALAM SISTEM KEKUASAAN PEMERINTAHAN SENTRALISTIK KE</a:t>
            </a:r>
            <a:r>
              <a:rPr lang="en-US" sz="2400" b="1" smtClean="0"/>
              <a:t>K</a:t>
            </a:r>
            <a:r>
              <a:rPr lang="id-ID" sz="2400" b="1" smtClean="0"/>
              <a:t>UASAAN SEPENUHNYA DIATUR OLEH PEMERINTAH PUSAT SEHINGGA PEMERINTAH DAERAH MENJADI SANGAT TERGANTUNG PADA PEMERINTAH PUSAT. 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FF3300"/>
                </a:solidFill>
              </a:rPr>
              <a:t>WILAYAH INDONESIA SANGAT LUAS DAN PERMASALAHAN YANG DIHADAPI MASYARAKAT DI TIAP – TIAP DAERAH SANGAT HETEROGIN.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b="1" smtClean="0">
                <a:solidFill>
                  <a:srgbClr val="B1159B"/>
                </a:solidFill>
              </a:rPr>
              <a:t>KEBUTUHAN MASYARAKAT TIAP DAERAH BERBEDA – BEDA SESUAI DENGAN PERMASALAHAN MASING – MASING.</a:t>
            </a:r>
            <a:endParaRPr lang="en-GB" sz="2400" b="1" smtClean="0">
              <a:solidFill>
                <a:srgbClr val="B115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86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 autoUpdateAnimBg="0"/>
      <p:bldP spid="112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d-ID" dirty="0" smtClean="0">
                <a:solidFill>
                  <a:srgbClr val="FF3300"/>
                </a:solidFill>
              </a:rPr>
              <a:t>OTONOMI DAERAH </a:t>
            </a:r>
            <a:r>
              <a:rPr lang="id-ID" dirty="0" smtClean="0">
                <a:solidFill>
                  <a:schemeClr val="tx2"/>
                </a:solidFill>
              </a:rPr>
              <a:t>ADALAH HAK DAN KEWAJIBAN DAERAH OTONOM UNTUK MENGATUR DAN MENGURUS SENDIRI URUSAN PEMERINTAHAN DAN KEPENTINGAN MASYARAKATNYA SESUAI DENGAN PERATURAN PERUNDANG – UNDANGAN.</a:t>
            </a:r>
            <a:endParaRPr lang="en-GB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28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 smtClean="0">
                <a:solidFill>
                  <a:srgbClr val="FF3300"/>
                </a:solidFill>
              </a:rPr>
              <a:t>DAERAH OTONOM</a:t>
            </a:r>
            <a:r>
              <a:rPr lang="id-ID" sz="2800" smtClean="0"/>
              <a:t> ADALAH KESATUAN MASYARAKAT HUKUM YANG MEMPUNYAI BATAS – BATAS WILAYAH YANG BERWEWENANG MENGATUR DAN MENGURUS URUSAN PEMERINTAHAN DAN KEPENTINGAN MASYARAKAT SETEMPAT MENURUT PRAKARSA SENDIRI BERDASARKAN ASPIRASI MASYARAKAT DALAM SISTEM NEGARA KESATUAN REPUBLIK INDONESIA.</a:t>
            </a:r>
            <a:endParaRPr lang="en-GB" sz="2800" smtClean="0"/>
          </a:p>
        </p:txBody>
      </p:sp>
    </p:spTree>
    <p:extLst>
      <p:ext uri="{BB962C8B-B14F-4D97-AF65-F5344CB8AC3E}">
        <p14:creationId xmlns:p14="http://schemas.microsoft.com/office/powerpoint/2010/main" val="415344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13779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mtClean="0"/>
              <a:t>MENGAPA ADA OTONOMI DAERAH ?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id-ID" smtClean="0"/>
              <a:t>SEBAGAI WUJUD ADANYA PERUBAHAN PARADIGMA DALAM PELAKSANAAN PEMERINTAHAN DI INDONESIA YANG SELAMA INI (SEBELUM ERA REFORMASI) BERSIFAT </a:t>
            </a:r>
            <a:r>
              <a:rPr lang="id-ID" b="1" smtClean="0">
                <a:solidFill>
                  <a:srgbClr val="FF3300"/>
                </a:solidFill>
              </a:rPr>
              <a:t>SENTRALISTIK </a:t>
            </a:r>
            <a:r>
              <a:rPr lang="id-ID" smtClean="0"/>
              <a:t>TELAH TIDAK SESUAI LAGI DENGAN TUNTUTAN KEHIDUPAN MASYARAKAT INDONESIA SAAT INI.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355690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 autoUpdateAnimBg="0"/>
      <p:bldP spid="921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smtClean="0"/>
              <a:t>PELAYANAN PUBLIK DI ERA OTONOMI DAERAH</a:t>
            </a:r>
            <a:endParaRPr lang="en-US" b="1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133600"/>
            <a:ext cx="8482012" cy="368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smtClean="0"/>
              <a:t>Ciri-ciri kepuasan pelanggan:</a:t>
            </a:r>
          </a:p>
          <a:p>
            <a:pPr>
              <a:buFontTx/>
              <a:buChar char="•"/>
            </a:pPr>
            <a:r>
              <a:rPr lang="en-US" sz="2600" smtClean="0"/>
              <a:t>Lebih memfokuskan diri pada fungsi pengaturan. </a:t>
            </a:r>
          </a:p>
          <a:p>
            <a:pPr>
              <a:buFontTx/>
              <a:buChar char="•"/>
            </a:pPr>
            <a:r>
              <a:rPr lang="en-US" sz="2600" smtClean="0"/>
              <a:t>Lebih memfokuskan diri pada pemberdayaan masyarakat.</a:t>
            </a:r>
          </a:p>
          <a:p>
            <a:pPr>
              <a:buFontTx/>
              <a:buChar char="•"/>
            </a:pPr>
            <a:r>
              <a:rPr lang="sv-SE" sz="2600" smtClean="0"/>
              <a:t>Menerapkan system kompetisi. </a:t>
            </a:r>
          </a:p>
          <a:p>
            <a:pPr>
              <a:buFontTx/>
              <a:buChar char="•"/>
            </a:pPr>
            <a:r>
              <a:rPr lang="sv-SE" sz="2600" smtClean="0"/>
              <a:t>Terfokus pada pencapaian visi, misi, tujuan dan sasaran. </a:t>
            </a:r>
          </a:p>
          <a:p>
            <a:pPr>
              <a:buFontTx/>
              <a:buChar char="•"/>
            </a:pPr>
            <a:r>
              <a:rPr lang="sv-SE" sz="2600" smtClean="0"/>
              <a:t>Lebih mengutamakan yang diinginkan oleh masyarakat.</a:t>
            </a:r>
            <a:endParaRPr lang="en-US" sz="2600" smtClean="0"/>
          </a:p>
          <a:p>
            <a:pPr>
              <a:buFontTx/>
              <a:buChar char="•"/>
            </a:pPr>
            <a:r>
              <a:rPr lang="sv-SE" sz="2600" smtClean="0"/>
              <a:t>Lebih mengutamakan desentralisasi dalam pelaksanaan.</a:t>
            </a:r>
            <a:endParaRPr lang="en-US" sz="2600" smtClean="0"/>
          </a:p>
          <a:p>
            <a:pPr>
              <a:buFontTx/>
              <a:buChar char="•"/>
            </a:pPr>
            <a:endParaRPr lang="en-US" sz="2600" smtClean="0"/>
          </a:p>
        </p:txBody>
      </p:sp>
    </p:spTree>
    <p:extLst>
      <p:ext uri="{BB962C8B-B14F-4D97-AF65-F5344CB8AC3E}">
        <p14:creationId xmlns:p14="http://schemas.microsoft.com/office/powerpoint/2010/main" val="19827901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8350"/>
            <a:ext cx="7772400" cy="831850"/>
          </a:xfrm>
        </p:spPr>
        <p:txBody>
          <a:bodyPr/>
          <a:lstStyle/>
          <a:p>
            <a:r>
              <a:rPr lang="en-US" b="1" smtClean="0"/>
              <a:t>Kelemahan otonomi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sv-SE" sz="2800" b="1" smtClean="0"/>
              <a:t>Kurang responsif</a:t>
            </a:r>
            <a:r>
              <a:rPr lang="sv-SE" sz="2800" smtClean="0"/>
              <a:t>.</a:t>
            </a:r>
            <a:endParaRPr lang="sv-SE" sz="2800" b="1" smtClean="0"/>
          </a:p>
          <a:p>
            <a:r>
              <a:rPr lang="sv-SE" sz="2800" b="1" smtClean="0"/>
              <a:t>Kurang informatif</a:t>
            </a:r>
            <a:r>
              <a:rPr lang="sv-SE" sz="2800" smtClean="0"/>
              <a:t>.</a:t>
            </a:r>
            <a:endParaRPr lang="en-US" sz="2800" b="1" smtClean="0"/>
          </a:p>
          <a:p>
            <a:r>
              <a:rPr lang="en-US" sz="2800" b="1" smtClean="0"/>
              <a:t>Kurang accessible</a:t>
            </a:r>
            <a:r>
              <a:rPr lang="en-US" sz="2800" smtClean="0"/>
              <a:t>.</a:t>
            </a:r>
            <a:endParaRPr lang="sv-SE" sz="2800" b="1" smtClean="0"/>
          </a:p>
          <a:p>
            <a:r>
              <a:rPr lang="sv-SE" sz="2800" b="1" smtClean="0"/>
              <a:t>Kurang koordinasi</a:t>
            </a:r>
          </a:p>
          <a:p>
            <a:r>
              <a:rPr lang="sv-SE" sz="2800" b="1" smtClean="0"/>
              <a:t>Birokratis</a:t>
            </a:r>
            <a:r>
              <a:rPr lang="sv-SE" sz="2800" smtClean="0"/>
              <a:t>.</a:t>
            </a:r>
            <a:endParaRPr lang="sv-SE" sz="2800" b="1" smtClean="0"/>
          </a:p>
          <a:p>
            <a:r>
              <a:rPr lang="sv-SE" sz="2800" b="1" smtClean="0"/>
              <a:t>In-efisen</a:t>
            </a:r>
            <a:r>
              <a:rPr lang="sv-SE" sz="2800" smtClean="0"/>
              <a:t>.</a:t>
            </a:r>
            <a:endParaRPr lang="sv-SE" sz="2800" b="1" smtClean="0"/>
          </a:p>
          <a:p>
            <a:r>
              <a:rPr lang="sv-SE" sz="2800" b="1" smtClean="0"/>
              <a:t>Kurang mau mendengar keluhan/saran/aspirasi masyarakat</a:t>
            </a:r>
            <a:r>
              <a:rPr lang="sv-SE" sz="2800" smtClean="0"/>
              <a:t>. </a:t>
            </a: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62631786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086600" cy="1447800"/>
          </a:xfrm>
        </p:spPr>
        <p:txBody>
          <a:bodyPr/>
          <a:lstStyle/>
          <a:p>
            <a:r>
              <a:rPr lang="en-US" b="1" smtClean="0"/>
              <a:t>PEMECAHAN MASALAH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905000"/>
            <a:ext cx="7467600" cy="2438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sv-SE" sz="3000" smtClean="0"/>
          </a:p>
          <a:p>
            <a:pPr>
              <a:buFontTx/>
              <a:buChar char="•"/>
            </a:pPr>
            <a:r>
              <a:rPr lang="sv-SE" sz="3000" smtClean="0"/>
              <a:t>Otonomi yang luas </a:t>
            </a:r>
          </a:p>
          <a:p>
            <a:pPr>
              <a:buFontTx/>
              <a:buChar char="•"/>
            </a:pPr>
            <a:r>
              <a:rPr lang="en-US" sz="3000" smtClean="0"/>
              <a:t>Otonomi nyata </a:t>
            </a:r>
          </a:p>
          <a:p>
            <a:pPr>
              <a:buFontTx/>
              <a:buChar char="•"/>
            </a:pPr>
            <a:r>
              <a:rPr lang="en-US" sz="3000" smtClean="0"/>
              <a:t>Otonomi yang bertanggung jawab 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09600" y="1706563"/>
            <a:ext cx="732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sv-SE" sz="3600"/>
              <a:t>Prinsip otonomi daerah yang digunakan: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4376385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3600" b="1" smtClean="0">
                <a:solidFill>
                  <a:srgbClr val="B2B2B2"/>
                </a:solidFill>
              </a:rPr>
              <a:t>Otonomi Daerah dan Prospeknya di Masa Mendatang</a:t>
            </a:r>
            <a:r>
              <a:rPr lang="sv-SE" sz="4000" smtClean="0"/>
              <a:t> </a:t>
            </a:r>
            <a:endParaRPr lang="en-US" sz="40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772400" cy="3417888"/>
          </a:xfrm>
        </p:spPr>
        <p:txBody>
          <a:bodyPr/>
          <a:lstStyle/>
          <a:p>
            <a:r>
              <a:rPr lang="sv-SE" sz="2800" i="1" smtClean="0"/>
              <a:t>aspek pertahanan dan keamanan </a:t>
            </a:r>
            <a:endParaRPr lang="sv-SE" sz="2800" smtClean="0"/>
          </a:p>
          <a:p>
            <a:r>
              <a:rPr lang="sv-SE" sz="2800" i="1" smtClean="0"/>
              <a:t>aspek politik </a:t>
            </a:r>
            <a:endParaRPr lang="sv-SE" sz="2800" smtClean="0"/>
          </a:p>
          <a:p>
            <a:r>
              <a:rPr lang="sv-SE" sz="2800" i="1" smtClean="0"/>
              <a:t>aspek ekonomi </a:t>
            </a:r>
            <a:endParaRPr lang="sv-SE" sz="2800" smtClean="0"/>
          </a:p>
          <a:p>
            <a:r>
              <a:rPr lang="sv-SE" sz="2800" i="1" smtClean="0"/>
              <a:t>aspek sosial budaya </a:t>
            </a:r>
            <a:endParaRPr lang="sv-SE" sz="2800" smtClean="0"/>
          </a:p>
          <a:p>
            <a:r>
              <a:rPr lang="sv-SE" sz="2800" i="1" smtClean="0"/>
              <a:t>aspek ideologi</a:t>
            </a:r>
            <a:r>
              <a:rPr lang="sv-SE" smtClean="0"/>
              <a:t> </a:t>
            </a:r>
            <a:endParaRPr lang="en-US" smtClean="0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533400" y="2009775"/>
            <a:ext cx="6480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Berbagai pedekatan yang dilakukan:</a:t>
            </a:r>
          </a:p>
        </p:txBody>
      </p:sp>
    </p:spTree>
    <p:extLst>
      <p:ext uri="{BB962C8B-B14F-4D97-AF65-F5344CB8AC3E}">
        <p14:creationId xmlns:p14="http://schemas.microsoft.com/office/powerpoint/2010/main" val="8279553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467600" cy="1828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sz="2400" smtClean="0"/>
              <a:t>	</a:t>
            </a:r>
          </a:p>
          <a:p>
            <a:pPr>
              <a:buFontTx/>
              <a:buChar char="•"/>
            </a:pPr>
            <a:r>
              <a:rPr lang="sv-SE" sz="2400" smtClean="0"/>
              <a:t>Adanya komitmen politik </a:t>
            </a:r>
          </a:p>
          <a:p>
            <a:pPr>
              <a:buFontTx/>
              <a:buChar char="•"/>
            </a:pPr>
            <a:r>
              <a:rPr lang="sv-SE" sz="2400" smtClean="0"/>
              <a:t>Adanya konsistensi kebijakan penyelenggara negara</a:t>
            </a:r>
          </a:p>
          <a:p>
            <a:pPr>
              <a:buFontTx/>
              <a:buChar char="•"/>
            </a:pPr>
            <a:r>
              <a:rPr lang="sv-SE" sz="2400" smtClean="0"/>
              <a:t>Kepercayaan dan dukungan masyarakat </a:t>
            </a:r>
            <a:endParaRPr lang="en-US" sz="2400" smtClean="0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228600" y="1371600"/>
            <a:ext cx="8153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tx2"/>
              </a:buClr>
              <a:buSzPct val="90000"/>
              <a:buFont typeface="Wingdings" pitchFamily="2" charset="2"/>
              <a:buNone/>
            </a:pPr>
            <a:r>
              <a:rPr lang="sv-SE" sz="2800" b="1">
                <a:solidFill>
                  <a:schemeClr val="tx2"/>
                </a:solidFill>
              </a:rPr>
              <a:t>Prospek Otonomi Daerah di masa mendatang tersebut diperlukan suatu kondisi yang kondusif diantaranya yaitu : </a:t>
            </a:r>
          </a:p>
        </p:txBody>
      </p:sp>
    </p:spTree>
    <p:extLst>
      <p:ext uri="{BB962C8B-B14F-4D97-AF65-F5344CB8AC3E}">
        <p14:creationId xmlns:p14="http://schemas.microsoft.com/office/powerpoint/2010/main" val="11809749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454</Words>
  <Application>Microsoft Office PowerPoint</Application>
  <PresentationFormat>On-screen Show (4:3)</PresentationFormat>
  <Paragraphs>59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14. Review</vt:lpstr>
      <vt:lpstr>PowerPoint Presentation</vt:lpstr>
      <vt:lpstr>PowerPoint Presentation</vt:lpstr>
      <vt:lpstr>MENGAPA ADA OTONOMI DAERAH ?</vt:lpstr>
      <vt:lpstr>PELAYANAN PUBLIK DI ERA OTONOMI DAERAH</vt:lpstr>
      <vt:lpstr>Kelemahan otonomi</vt:lpstr>
      <vt:lpstr>PEMECAHAN MASALAH</vt:lpstr>
      <vt:lpstr>Otonomi Daerah dan Prospeknya di Masa Mendatang </vt:lpstr>
      <vt:lpstr>PowerPoint Presentation</vt:lpstr>
      <vt:lpstr>PowerPoint Presentation</vt:lpstr>
      <vt:lpstr>PowerPoint Presentation</vt:lpstr>
      <vt:lpstr> TUJUAN PENYELENGGARAAN  OTONOMI DAERAH</vt:lpstr>
      <vt:lpstr>SASARAN YANG AKAN DICAPAI MELALUI KEBIJAKAN OTONOMI DAERAH ?</vt:lpstr>
      <vt:lpstr>PEMERINTAHAN / KEKUASAAN SENTRALISTIK TIDAK SESUAI DENGAN TUNTUTAN MASYARAKAT SAAT INI 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 Review</dc:title>
  <dc:creator>Samsung</dc:creator>
  <cp:lastModifiedBy>Samsung</cp:lastModifiedBy>
  <cp:revision>4</cp:revision>
  <dcterms:created xsi:type="dcterms:W3CDTF">2006-08-16T00:00:00Z</dcterms:created>
  <dcterms:modified xsi:type="dcterms:W3CDTF">2019-07-30T15:42:32Z</dcterms:modified>
</cp:coreProperties>
</file>