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300" dirty="0"/>
              <a:t>9. </a:t>
            </a:r>
            <a:r>
              <a:rPr lang="en-US" sz="6300" dirty="0" err="1"/>
              <a:t>Kewenangan</a:t>
            </a:r>
            <a:r>
              <a:rPr lang="en-US" sz="6300" dirty="0"/>
              <a:t> </a:t>
            </a:r>
            <a:r>
              <a:rPr lang="en-US" sz="6300" dirty="0" smtClean="0"/>
              <a:t>Daerah</a:t>
            </a:r>
            <a:br>
              <a:rPr lang="en-US" sz="6300" dirty="0" smtClean="0"/>
            </a:br>
            <a:endParaRPr lang="en-US" sz="6300" dirty="0"/>
          </a:p>
        </p:txBody>
      </p:sp>
    </p:spTree>
    <p:extLst>
      <p:ext uri="{BB962C8B-B14F-4D97-AF65-F5344CB8AC3E}">
        <p14:creationId xmlns:p14="http://schemas.microsoft.com/office/powerpoint/2010/main" val="3410225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229600" cy="57912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 startAt="2"/>
            </a:pPr>
            <a:r>
              <a:rPr lang="id-ID" sz="2800" b="1" i="1" smtClean="0">
                <a:solidFill>
                  <a:srgbClr val="FF3300"/>
                </a:solidFill>
              </a:rPr>
              <a:t>OTONOMI NYATA</a:t>
            </a:r>
            <a:r>
              <a:rPr lang="id-ID" sz="2800" b="1" smtClean="0"/>
              <a:t> </a:t>
            </a:r>
            <a:r>
              <a:rPr lang="id-ID" sz="2800" b="1" smtClean="0">
                <a:solidFill>
                  <a:srgbClr val="1010B6"/>
                </a:solidFill>
              </a:rPr>
              <a:t>: YAITU KELELUASAAN DAERAH UNTUK MENYELENGGARAKAN PEMERINTAHAN DIBIDANG TERTENTU YANG SECARA NYATA ADA DAN DIPERLUKAN UNTUK TUMBUH DAN BERKEMBANG DI DAERAH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 startAt="2"/>
            </a:pPr>
            <a:r>
              <a:rPr lang="id-ID" sz="2800" b="1" i="1" smtClean="0">
                <a:solidFill>
                  <a:srgbClr val="FF3300"/>
                </a:solidFill>
              </a:rPr>
              <a:t>OTONOMI YANG BERTANGGUNG JAWAB</a:t>
            </a:r>
            <a:r>
              <a:rPr lang="id-ID" sz="2800" b="1" smtClean="0"/>
              <a:t> : YAITU PERWUJUDAN PERTANGGUNGJAWABAN SEBAGAI KONSEKWENSI PEMBERIAN HAK DAN KEWENANGAN KAPADA DAERAH SEBAGAI WUJUD TUGAS DAN KEWAJIBAN DAERAH DALAM MENCAPAI TUJUAN OTONOMI</a:t>
            </a:r>
            <a:r>
              <a:rPr lang="id-ID" sz="2800" smtClean="0"/>
              <a:t>  </a:t>
            </a:r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290695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6950"/>
          </a:xfrm>
        </p:spPr>
        <p:txBody>
          <a:bodyPr/>
          <a:lstStyle/>
          <a:p>
            <a:pPr algn="l" eaLnBrk="1" hangingPunct="1"/>
            <a:r>
              <a:rPr lang="id-ID" sz="2800" b="1" smtClean="0">
                <a:solidFill>
                  <a:srgbClr val="FF3300"/>
                </a:solidFill>
              </a:rPr>
              <a:t>VI. 	HAK DAN KEWAJIBAN PEMERINTAH 	DAERAH</a:t>
            </a:r>
            <a:endParaRPr lang="en-GB" sz="2800" b="1" smtClean="0">
              <a:solidFill>
                <a:srgbClr val="FF33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495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id-ID" sz="2800" b="1" smtClean="0">
                <a:solidFill>
                  <a:srgbClr val="1010B6"/>
                </a:solidFill>
              </a:rPr>
              <a:t>HAK :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000" b="1" smtClean="0">
                <a:solidFill>
                  <a:srgbClr val="1B9DAB"/>
                </a:solidFill>
              </a:rPr>
              <a:t>MENGATUR DAN MENGURUS SENDIRI URUSAN PEMERINTAH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000" b="1" smtClean="0">
                <a:solidFill>
                  <a:srgbClr val="A09D26"/>
                </a:solidFill>
              </a:rPr>
              <a:t>MEMILIH PIMPINAN DAERAH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000" b="1" smtClean="0">
                <a:solidFill>
                  <a:srgbClr val="B1159B"/>
                </a:solidFill>
              </a:rPr>
              <a:t>MENGELOLA APARATUR DAERAH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000" b="1" smtClean="0">
                <a:solidFill>
                  <a:schemeClr val="tx2"/>
                </a:solidFill>
              </a:rPr>
              <a:t>MEMUNGUT PAJAK DAERAH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000" b="1" smtClean="0"/>
              <a:t>MENDAPATKAN BAGI HASIL DARI [ENGELOLAAN SUMBER DAYA ALAM DAN SUMBER DAYA LAINNYA YANG ADA DI DAERAH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000" b="1" smtClean="0">
                <a:solidFill>
                  <a:srgbClr val="FBABC8"/>
                </a:solidFill>
              </a:rPr>
              <a:t>MENDAPATKAN SUMBER – SUMBER PENDAPATAN LAIN YANG SAH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000" b="1" smtClean="0">
                <a:solidFill>
                  <a:srgbClr val="C00637"/>
                </a:solidFill>
              </a:rPr>
              <a:t>MENDAPATKAN HAK LAINNYA YANG DIATUR DALAM PERATURAN PERUNDANG – UNDANGAN (Ps. 21 UU No. 32 TH 2004)</a:t>
            </a:r>
            <a:endParaRPr lang="en-GB" sz="2800" smtClean="0">
              <a:solidFill>
                <a:srgbClr val="C006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41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utoUpdateAnimBg="0"/>
      <p:bldP spid="194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533400"/>
          </a:xfrm>
        </p:spPr>
        <p:txBody>
          <a:bodyPr/>
          <a:lstStyle/>
          <a:p>
            <a:pPr algn="l" eaLnBrk="1" hangingPunct="1"/>
            <a:r>
              <a:rPr lang="id-ID" sz="2800" b="1" smtClean="0">
                <a:solidFill>
                  <a:srgbClr val="1010B6"/>
                </a:solidFill>
              </a:rPr>
              <a:t>KEWAJIBAN</a:t>
            </a:r>
            <a:endParaRPr lang="en-GB" sz="2800" b="1" smtClean="0">
              <a:solidFill>
                <a:srgbClr val="1010B6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b="1" smtClean="0">
                <a:solidFill>
                  <a:srgbClr val="FF3300"/>
                </a:solidFill>
              </a:rPr>
              <a:t>MELINDUNGI MASYARAKAT, MENJAGA PERSATUAN, KESATUAN DAN KERUKUNAN NASIONAL SERTA KEUTUHAN NKRI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b="1" smtClean="0">
                <a:solidFill>
                  <a:srgbClr val="1B9DAB"/>
                </a:solidFill>
              </a:rPr>
              <a:t>MENINGKATKAN KEHIDUPAN DEMOKRASI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b="1" smtClean="0">
                <a:solidFill>
                  <a:srgbClr val="1010B6"/>
                </a:solidFill>
              </a:rPr>
              <a:t>MENGEMBANGKAN KUALITAS KEHIDUPAN MASYARAKAT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b="1" smtClean="0">
                <a:solidFill>
                  <a:schemeClr val="hlink"/>
                </a:solidFill>
              </a:rPr>
              <a:t>MEWUJUDKAN KEADILAN DAN PEMERATAAN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b="1" smtClean="0">
                <a:solidFill>
                  <a:schemeClr val="tx2"/>
                </a:solidFill>
              </a:rPr>
              <a:t>MENINGKATKAN PELAYANAN DASAR PENDIDIKAN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b="1" smtClean="0"/>
              <a:t>MENYEDIAKAN FASILITAS KESEHARAN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b="1" smtClean="0">
                <a:solidFill>
                  <a:srgbClr val="C00637"/>
                </a:solidFill>
              </a:rPr>
              <a:t>DAN SEBAGAINYA (Ps. 22 UU No. 32 TH 2004)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GB" sz="2800" smtClean="0">
              <a:solidFill>
                <a:srgbClr val="C006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79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  <p:bldP spid="2048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848600" cy="1225550"/>
          </a:xfrm>
        </p:spPr>
        <p:txBody>
          <a:bodyPr/>
          <a:lstStyle/>
          <a:p>
            <a:pPr algn="l" eaLnBrk="1" hangingPunct="1"/>
            <a:r>
              <a:rPr lang="id-ID" sz="2800" b="1" smtClean="0">
                <a:solidFill>
                  <a:srgbClr val="FF3300"/>
                </a:solidFill>
              </a:rPr>
              <a:t>VII. 	URUSAN PEMERINTAHAN YANG 	MENJADI 	URUSAN PEMERINTAH 	PUSAT:</a:t>
            </a:r>
            <a:endParaRPr lang="en-GB" sz="2800" b="1" smtClean="0">
              <a:solidFill>
                <a:srgbClr val="FF33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d-ID" b="1" smtClean="0"/>
              <a:t>POLITIK LUAR NEGERI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b="1" smtClean="0">
                <a:solidFill>
                  <a:srgbClr val="C00637"/>
                </a:solidFill>
              </a:rPr>
              <a:t>PERTAHANAN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b="1" smtClean="0">
                <a:solidFill>
                  <a:srgbClr val="1010B6"/>
                </a:solidFill>
              </a:rPr>
              <a:t>KEAMANAN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b="1" smtClean="0">
                <a:solidFill>
                  <a:srgbClr val="1B9DAB"/>
                </a:solidFill>
              </a:rPr>
              <a:t>YUSTISI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b="1" smtClean="0">
                <a:solidFill>
                  <a:schemeClr val="hlink"/>
                </a:solidFill>
              </a:rPr>
              <a:t>MONETER DAN FISKAL NASIONAL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b="1" smtClean="0"/>
              <a:t>AGAMA</a:t>
            </a:r>
            <a:endParaRPr lang="en-GB" b="1" smtClean="0"/>
          </a:p>
        </p:txBody>
      </p:sp>
    </p:spTree>
    <p:extLst>
      <p:ext uri="{BB962C8B-B14F-4D97-AF65-F5344CB8AC3E}">
        <p14:creationId xmlns:p14="http://schemas.microsoft.com/office/powerpoint/2010/main" val="263635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  <p:bldP spid="2150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1371600"/>
          </a:xfrm>
        </p:spPr>
        <p:txBody>
          <a:bodyPr/>
          <a:lstStyle/>
          <a:p>
            <a:pPr eaLnBrk="1" hangingPunct="1"/>
            <a:r>
              <a:rPr lang="id-ID" sz="2800" b="1" smtClean="0">
                <a:solidFill>
                  <a:srgbClr val="FF3300"/>
                </a:solidFill>
              </a:rPr>
              <a:t>PENYELENGGARAAN URUSAN PEMERINTAHAN YANG MENJADI WEWENANG PEMERINTAH PUSAT ?</a:t>
            </a:r>
            <a:endParaRPr lang="en-GB" sz="2800" b="1" smtClean="0">
              <a:solidFill>
                <a:srgbClr val="FF33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800" b="1" smtClean="0">
                <a:solidFill>
                  <a:srgbClr val="C00637"/>
                </a:solidFill>
              </a:rPr>
              <a:t>PEMERINTAH MENYELENGGARAKAN SENDIRI URUSAN PEMERINTAHAN TERSEBUT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800" b="1" smtClean="0">
                <a:solidFill>
                  <a:srgbClr val="1B9DAB"/>
                </a:solidFill>
              </a:rPr>
              <a:t>MELIMPAHKAN SEBAGIAN URUSAN PEMERINTAHAN KEPADA GUBERNUR SELAKU WAKIL PEMERINTAH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800" b="1" smtClean="0"/>
              <a:t>MENUGASKAN SEBAGIAN URUSAN PEMERINTAHAN KEPADA PEMERINTAH DESA BERDASAR ATAS ASAS TUGAS PEMBANTUAN</a:t>
            </a:r>
            <a:endParaRPr lang="en-GB" sz="2800" b="1" smtClean="0"/>
          </a:p>
        </p:txBody>
      </p:sp>
    </p:spTree>
    <p:extLst>
      <p:ext uri="{BB962C8B-B14F-4D97-AF65-F5344CB8AC3E}">
        <p14:creationId xmlns:p14="http://schemas.microsoft.com/office/powerpoint/2010/main" val="155704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autoUpdateAnimBg="0"/>
      <p:bldP spid="3174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7772400" cy="69215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id-ID" sz="2800" b="1" smtClean="0">
                <a:solidFill>
                  <a:srgbClr val="FF3300"/>
                </a:solidFill>
              </a:rPr>
              <a:t>VIII. PRINSIP – PRINSIP PELAKSANAAN 	OTONOMI DAERAH</a:t>
            </a:r>
            <a:endParaRPr lang="en-GB" sz="2800" b="1" smtClean="0">
              <a:solidFill>
                <a:srgbClr val="FF33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800" b="1" smtClean="0">
                <a:solidFill>
                  <a:srgbClr val="1B9DAB"/>
                </a:solidFill>
              </a:rPr>
              <a:t>MEMPERHATIKAN ASPEK DEMOKRASI, KEADILAN, PEMERATAAN, POTENSI, DAN KERAGAMAN DAERAH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800" b="1" smtClean="0"/>
              <a:t>DIDASARKAN ATAS OTONOMI LUAS, OTONOMI NYATA, DAN BERTANGGUNG JAWAB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800" b="1" smtClean="0">
                <a:solidFill>
                  <a:srgbClr val="1010B6"/>
                </a:solidFill>
              </a:rPr>
              <a:t>OTONOMI LUAS DAN UTUH DILETAKKAN PADA KABUPATEN / KOTA, SEDANGKAN OTONOMI PROPINSI MERUPAKAN OTONOMI YANG TERBATAS</a:t>
            </a:r>
            <a:endParaRPr lang="en-GB" sz="2800" b="1" smtClean="0">
              <a:solidFill>
                <a:srgbClr val="1010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51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  <p:bldP spid="2253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334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 startAt="4"/>
            </a:pPr>
            <a:r>
              <a:rPr lang="id-ID" sz="2400" b="1" smtClean="0">
                <a:solidFill>
                  <a:srgbClr val="FF3300"/>
                </a:solidFill>
              </a:rPr>
              <a:t>PELAKSANAAN OTONOMI HARUS SESUAI DENGAN KONSTITUSI NEGARA SEHINGGA TETAP TERJALIN HUBUNGAN PUSAT, DAERAH DAN ANTAR DAERAH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 startAt="4"/>
            </a:pPr>
            <a:r>
              <a:rPr lang="id-ID" sz="2400" b="1" smtClean="0">
                <a:solidFill>
                  <a:srgbClr val="1010B6"/>
                </a:solidFill>
              </a:rPr>
              <a:t>HARUS MENINGKATKAN KEMANDIRIAN DAERAH OTONOM SERTA DI DALAM KABUPATEN DAN KOTA TIDAK ADA LAGI WILAYAH ADMINISTRATIF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 startAt="4"/>
            </a:pPr>
            <a:r>
              <a:rPr lang="id-ID" sz="2400" b="1" smtClean="0">
                <a:solidFill>
                  <a:srgbClr val="C00637"/>
                </a:solidFill>
              </a:rPr>
              <a:t>HARUS MENINGKATKAN PERANAN DAN FUNGSI LEGISLATIF DAERAH DAN FUNGSI ANGGARAN DALAM PENYELENGGARAAN PEMERINTAHAN DAERAH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 startAt="4"/>
            </a:pPr>
            <a:r>
              <a:rPr lang="id-ID" sz="2400" b="1" smtClean="0"/>
              <a:t>ASAS DEKONSENTRASI DILETAKKAN PADA PROPINSI SEBAGAI WILAYAH ADMINSTRASI UNTUK MELAKSANAKAN KEWENANGAN PEMERINTAHAN TERTENTU YANG DILIMPAHKAN KEPADA GUBERNUR</a:t>
            </a:r>
            <a:endParaRPr lang="en-GB" sz="2400" b="1" smtClean="0"/>
          </a:p>
        </p:txBody>
      </p:sp>
    </p:spTree>
    <p:extLst>
      <p:ext uri="{BB962C8B-B14F-4D97-AF65-F5344CB8AC3E}">
        <p14:creationId xmlns:p14="http://schemas.microsoft.com/office/powerpoint/2010/main" val="132510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37795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PELAKSANAAN </a:t>
            </a:r>
            <a:r>
              <a:rPr lang="id-ID" sz="4000" b="1" dirty="0" smtClean="0"/>
              <a:t>OTONOMI DAERAH </a:t>
            </a:r>
            <a:endParaRPr lang="en-GB" sz="4000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458200" cy="4724400"/>
          </a:xfrm>
        </p:spPr>
        <p:txBody>
          <a:bodyPr/>
          <a:lstStyle/>
          <a:p>
            <a:pPr marL="711200" indent="-711200" eaLnBrk="1" hangingPunct="1">
              <a:buFontTx/>
              <a:buAutoNum type="romanUcPeriod"/>
            </a:pPr>
            <a:r>
              <a:rPr lang="id-ID" sz="2800" b="1" smtClean="0">
                <a:solidFill>
                  <a:srgbClr val="FF3300"/>
                </a:solidFill>
              </a:rPr>
              <a:t>DASAR HUKUM: </a:t>
            </a:r>
          </a:p>
          <a:p>
            <a:pPr marL="711200" indent="-711200" eaLnBrk="1" hangingPunct="1">
              <a:buFontTx/>
              <a:buNone/>
            </a:pPr>
            <a:r>
              <a:rPr lang="id-ID" sz="2000" b="1" smtClean="0"/>
              <a:t>	Ps. 18 UUD 1945, UU No. 32 TH. 2004 TENTANG PEMERINTAHAN DAERAH, DAN UU No. 33 TAHUN 2004 TENTANG PERIMBANGAN KEUANGAN ANTARA PEMERINTAH PUSAT DAN PEMERINTAH DAERAH</a:t>
            </a:r>
          </a:p>
          <a:p>
            <a:pPr marL="711200" indent="-711200" eaLnBrk="1" hangingPunct="1">
              <a:buFontTx/>
              <a:buNone/>
            </a:pPr>
            <a:r>
              <a:rPr lang="id-ID" sz="2000" b="1" smtClean="0">
                <a:solidFill>
                  <a:srgbClr val="FF3300"/>
                </a:solidFill>
              </a:rPr>
              <a:t>	Ps. 18 UUD 1945</a:t>
            </a:r>
          </a:p>
          <a:p>
            <a:pPr marL="711200" indent="-711200" eaLnBrk="1" hangingPunct="1">
              <a:buFont typeface="Wingdings" pitchFamily="2" charset="2"/>
              <a:buAutoNum type="arabicParenR"/>
            </a:pPr>
            <a:r>
              <a:rPr lang="id-ID" sz="2000" b="1" smtClean="0">
                <a:solidFill>
                  <a:srgbClr val="1A9EAC"/>
                </a:solidFill>
              </a:rPr>
              <a:t>NEGARA KESATUAN RI DIBAGI ATAS DAERAH – DAERAH PROVINSI DAN DAERAH PROVINSI DIBAGI ATAS KABUPATEN DAN KOTA, YANG TIAP – TIAP PROVINSI, KABUPATEN, DAN KOTA ITU MEMPUNYAI PEMERINTAHAN DAERAH YANG DIATUR DENGAN UNDANG – UNDANG.</a:t>
            </a:r>
          </a:p>
          <a:p>
            <a:pPr marL="711200" indent="-711200" eaLnBrk="1" hangingPunct="1">
              <a:buFont typeface="Wingdings" pitchFamily="2" charset="2"/>
              <a:buAutoNum type="arabicParenR"/>
            </a:pPr>
            <a:r>
              <a:rPr lang="id-ID" sz="2000" b="1" smtClean="0">
                <a:solidFill>
                  <a:srgbClr val="B1159B"/>
                </a:solidFill>
              </a:rPr>
              <a:t>PEMERINTAH DAERAH PROVINSI, KABUPATEN, DAN KOTA MENGATUR SENDIRI URUSAN PEMERINTAHANNYA MENURUT ASAS OTONOMI DAN TUGAS PEMBANTUAN</a:t>
            </a:r>
          </a:p>
        </p:txBody>
      </p:sp>
    </p:spTree>
    <p:extLst>
      <p:ext uri="{BB962C8B-B14F-4D97-AF65-F5344CB8AC3E}">
        <p14:creationId xmlns:p14="http://schemas.microsoft.com/office/powerpoint/2010/main" val="245935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  <p:bldP spid="1229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R" startAt="3"/>
            </a:pPr>
            <a:r>
              <a:rPr lang="id-ID" sz="2400" b="1" smtClean="0">
                <a:solidFill>
                  <a:srgbClr val="A09D26"/>
                </a:solidFill>
              </a:rPr>
              <a:t>PEMERINTAH DAERAH PROVINSI, DAERAH KABUPATEN DAN KOTA MEMILIKI DEWAN PERWAKILAN RAKYAT DAERAH YANG ANGGOTA – ANGGOTANYA DIPILIH MELALUI PEMILIHAN UMUM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R" startAt="3"/>
            </a:pPr>
            <a:r>
              <a:rPr lang="id-ID" sz="2400" b="1" smtClean="0">
                <a:solidFill>
                  <a:srgbClr val="1B9DAB"/>
                </a:solidFill>
              </a:rPr>
              <a:t>GUBERNUR, BUPATI, DAN WALIKOTA MASING – MASING SEBAGAI KEPALA PEMERINTAH DAERAH PROVINSI, KABUPATEN DAN KOTA DIPILIH SECARA DEMOKRATIS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R" startAt="3"/>
            </a:pPr>
            <a:r>
              <a:rPr lang="id-ID" sz="2400" b="1" smtClean="0">
                <a:solidFill>
                  <a:srgbClr val="1010B6"/>
                </a:solidFill>
              </a:rPr>
              <a:t>PEMERINTAH DAERAH MENJALANKAN OTONOMI SELUAS – LUASNYA, KECUALI URUSAN PEMERINTAHAN YANG OLEH UNDANG – UNDANG DITENTUKAN SEBAGAI URUSAN PEMERINTAH PUSAT.</a:t>
            </a:r>
            <a:r>
              <a:rPr lang="id-ID" sz="2400" b="1" smtClean="0">
                <a:solidFill>
                  <a:srgbClr val="A09D26"/>
                </a:solidFill>
              </a:rPr>
              <a:t> </a:t>
            </a:r>
            <a:endParaRPr lang="en-GB" sz="2400" b="1" smtClean="0"/>
          </a:p>
        </p:txBody>
      </p:sp>
    </p:spTree>
    <p:extLst>
      <p:ext uri="{BB962C8B-B14F-4D97-AF65-F5344CB8AC3E}">
        <p14:creationId xmlns:p14="http://schemas.microsoft.com/office/powerpoint/2010/main" val="334235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marL="609600" indent="-609600" eaLnBrk="1" hangingPunct="1">
              <a:buFontTx/>
              <a:buAutoNum type="arabicParenR" startAt="6"/>
            </a:pPr>
            <a:r>
              <a:rPr lang="id-ID" b="1" smtClean="0">
                <a:solidFill>
                  <a:srgbClr val="C00637"/>
                </a:solidFill>
              </a:rPr>
              <a:t>PEMERINTAH DAERAH BERHAK MENERAPKAN PERATURAN DAERAH DAN PERATURAN – PERATURAN LAIN UNTUK MELAKSANAKAN OTONOMI DAN TUGAS PEMBANTUAN.</a:t>
            </a:r>
          </a:p>
          <a:p>
            <a:pPr marL="609600" indent="-609600" eaLnBrk="1" hangingPunct="1">
              <a:buFontTx/>
              <a:buAutoNum type="arabicParenR" startAt="6"/>
            </a:pPr>
            <a:r>
              <a:rPr lang="id-ID" b="1" smtClean="0"/>
              <a:t>SUSUNAN DAN TATACARA PENYELENGGARAAN PEMERINTAHAN DAERAH DIATUR DALAM UNDANG – UNDANG.</a:t>
            </a:r>
            <a:endParaRPr lang="en-GB" b="1" smtClean="0"/>
          </a:p>
        </p:txBody>
      </p:sp>
    </p:spTree>
    <p:extLst>
      <p:ext uri="{BB962C8B-B14F-4D97-AF65-F5344CB8AC3E}">
        <p14:creationId xmlns:p14="http://schemas.microsoft.com/office/powerpoint/2010/main" val="28802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b="1" smtClean="0">
                <a:solidFill>
                  <a:srgbClr val="FF3300"/>
                </a:solidFill>
              </a:rPr>
              <a:t>II. DAERAH OTONOM: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id-ID" sz="2400" b="1" smtClean="0">
                <a:solidFill>
                  <a:srgbClr val="1A9EAC"/>
                </a:solidFill>
              </a:rPr>
              <a:t>DAERAH OTONOM DI INDONESIA DIBAGI ATAS DAERAH PROPINSI, DAERAH KABUPATEN DAN DAERAH KOTA (Ps. 3 AYAT 1 UU No. 32 TH 2004)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id-ID" sz="2400" b="1" smtClean="0">
                <a:solidFill>
                  <a:srgbClr val="B1159B"/>
                </a:solidFill>
              </a:rPr>
              <a:t>PEMBENTUKAN DAERAH OTONOM HARUS MEMENUHI SYARAT : ADMINISTRASI, TEKNIS DAN FISIK WILAYAH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id-ID" sz="2400" b="1" smtClean="0">
                <a:solidFill>
                  <a:srgbClr val="A09D26"/>
                </a:solidFill>
              </a:rPr>
              <a:t>PEMBENTUKAN DAERAH OTONOM HARUS MEMPERTIMBANGKAN FAKTOR – FAKTOR : POTENSI DAERAH, LUAS WILAYAH, KEPENDUDUKAN, SOSIAL POLITIK, SOSIAL BUDAYA, HANKAM DAN FAKTOR LAIN YANG MEMUNGKINKAN TERSELENGGARANYA OTONOMI DAERAH.</a:t>
            </a:r>
            <a:endParaRPr lang="en-GB" sz="2800" b="1" smtClean="0"/>
          </a:p>
        </p:txBody>
      </p:sp>
    </p:spTree>
    <p:extLst>
      <p:ext uri="{BB962C8B-B14F-4D97-AF65-F5344CB8AC3E}">
        <p14:creationId xmlns:p14="http://schemas.microsoft.com/office/powerpoint/2010/main" val="199013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id-ID" sz="2800" b="1" smtClean="0">
                <a:solidFill>
                  <a:srgbClr val="FF3300"/>
                </a:solidFill>
              </a:rPr>
              <a:t>III.	ASAS UMUM PENYELENGGARAAN 	PEMERINTAHAN</a:t>
            </a:r>
            <a:endParaRPr lang="en-GB" sz="2800" b="1" smtClean="0">
              <a:solidFill>
                <a:srgbClr val="FF33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d-ID" b="1" smtClean="0"/>
              <a:t>ASAS KEPASTIAN HUKUM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b="1" smtClean="0">
                <a:solidFill>
                  <a:srgbClr val="1A9EAC"/>
                </a:solidFill>
              </a:rPr>
              <a:t>ASAS KEPENTINGAN UMUM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b="1" smtClean="0">
                <a:solidFill>
                  <a:srgbClr val="B1159B"/>
                </a:solidFill>
              </a:rPr>
              <a:t>ASAS KETERBUKAAN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b="1" smtClean="0">
                <a:solidFill>
                  <a:srgbClr val="A09D26"/>
                </a:solidFill>
              </a:rPr>
              <a:t>ASAS PROPORSIONALITAS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b="1" smtClean="0">
                <a:solidFill>
                  <a:srgbClr val="1010B6"/>
                </a:solidFill>
              </a:rPr>
              <a:t>ASAS AKUNTABILITAS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b="1" smtClean="0">
                <a:solidFill>
                  <a:schemeClr val="hlink"/>
                </a:solidFill>
              </a:rPr>
              <a:t>ASAS EFISIENSI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b="1" smtClean="0">
                <a:solidFill>
                  <a:schemeClr val="tx2"/>
                </a:solidFill>
              </a:rPr>
              <a:t>ASAS EFEKTIVITAS</a:t>
            </a:r>
            <a:endParaRPr lang="en-GB" b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0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  <p:bldP spid="184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377950"/>
          </a:xfrm>
        </p:spPr>
        <p:txBody>
          <a:bodyPr/>
          <a:lstStyle/>
          <a:p>
            <a:pPr algn="l" eaLnBrk="1" hangingPunct="1"/>
            <a:r>
              <a:rPr lang="id-ID" sz="2800" b="1" smtClean="0">
                <a:solidFill>
                  <a:srgbClr val="FF3300"/>
                </a:solidFill>
              </a:rPr>
              <a:t>IV. 	ASAS – ASAS PENYELENGGARAAN 		PEMERINTAHAN DAERAH 	(PEMERINTAH 	PUSAT)</a:t>
            </a:r>
            <a:endParaRPr lang="en-GB" sz="2800" b="1" smtClean="0">
              <a:solidFill>
                <a:srgbClr val="FF33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800" b="1" i="1" smtClean="0">
                <a:solidFill>
                  <a:srgbClr val="FF3300"/>
                </a:solidFill>
              </a:rPr>
              <a:t>ASAS DESENTRALISASI</a:t>
            </a:r>
            <a:r>
              <a:rPr lang="id-ID" sz="2800" b="1" smtClean="0"/>
              <a:t> : YAITU PENYERAHAN WEWENANG PEMERINTAHAN OLEH PEMERINTAH PUSAT KAPADA DAERAH OTONOM UNTUK MENGURUS DAN MENGATUR URUSAN PEMERINTAHAN DALAM SISTEM NEGARA KESATUAN REPUBLIK INDONESIA, SEHINGGA PADA AKHIRNYA MENJADI URUSAN PEMERINTAH DAERAH</a:t>
            </a:r>
            <a:endParaRPr lang="en-GB" sz="2800" b="1" smtClean="0"/>
          </a:p>
        </p:txBody>
      </p:sp>
    </p:spTree>
    <p:extLst>
      <p:ext uri="{BB962C8B-B14F-4D97-AF65-F5344CB8AC3E}">
        <p14:creationId xmlns:p14="http://schemas.microsoft.com/office/powerpoint/2010/main" val="318493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autoUpdateAnimBg="0"/>
      <p:bldP spid="327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 startAt="2"/>
            </a:pPr>
            <a:r>
              <a:rPr lang="id-ID" sz="2400" b="1" i="1" smtClean="0">
                <a:solidFill>
                  <a:srgbClr val="FF3300"/>
                </a:solidFill>
              </a:rPr>
              <a:t>ASAS DEKONSENTRASI</a:t>
            </a:r>
            <a:r>
              <a:rPr lang="id-ID" sz="2400" b="1" smtClean="0"/>
              <a:t> </a:t>
            </a:r>
            <a:r>
              <a:rPr lang="id-ID" sz="2400" b="1" smtClean="0">
                <a:solidFill>
                  <a:srgbClr val="1010B6"/>
                </a:solidFill>
              </a:rPr>
              <a:t>: YAITU PELIMPAHAN WEWENANG PEMERINTAHAN OLEH PEMERINTAH PUSAT KEPADA GUBERNUR SEBAGAI WAKIL PEMERINTAHAN DAN KEPADA INSTANSI VERTIKAL WILAYAH TERTENTU. DAN PADA HAKEKATNYA HAL ITU TETAP MENJADI URUSAN PEMERINTAH PUSAT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 startAt="2"/>
            </a:pPr>
            <a:r>
              <a:rPr lang="id-ID" sz="2400" b="1" i="1" smtClean="0">
                <a:solidFill>
                  <a:srgbClr val="FF3300"/>
                </a:solidFill>
              </a:rPr>
              <a:t>ASAS TUGAS PEMBANTUAN (MEDE BEWIND) </a:t>
            </a:r>
            <a:r>
              <a:rPr lang="id-ID" sz="2400" b="1" smtClean="0"/>
              <a:t>: YAITU PENUGASAN DARI PEMERINTAH PUSAT KEPADA PEMERINTAH DAERAH DAN PEMERINTAH DESA, ATAU DARI PEMERINTAH PROVINSI KEPADA KABUPATEN / KOTA / DESA, ATAU DARI PEMERINTAH KABUPATEN / KOTA KEPADA  PEMERINTAH DESA</a:t>
            </a:r>
            <a:r>
              <a:rPr lang="id-ID" sz="2800" smtClean="0"/>
              <a:t> </a:t>
            </a:r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364323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848600" cy="1371600"/>
          </a:xfrm>
        </p:spPr>
        <p:txBody>
          <a:bodyPr/>
          <a:lstStyle/>
          <a:p>
            <a:pPr algn="l" eaLnBrk="1" hangingPunct="1"/>
            <a:r>
              <a:rPr lang="id-ID" sz="2800" b="1" smtClean="0">
                <a:solidFill>
                  <a:srgbClr val="FF3300"/>
                </a:solidFill>
              </a:rPr>
              <a:t>V. 	ASAS – ASAS PELAKSANAAN 	OTONOMI DAERAH (PEMERINTAH 	DAERAH)</a:t>
            </a:r>
            <a:endParaRPr lang="en-GB" sz="2800" b="1" smtClean="0">
              <a:solidFill>
                <a:srgbClr val="FF33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7772400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d-ID" sz="2800" b="1" i="1" smtClean="0">
                <a:solidFill>
                  <a:srgbClr val="FF3300"/>
                </a:solidFill>
              </a:rPr>
              <a:t>OTONOMI LUAS</a:t>
            </a:r>
            <a:r>
              <a:rPr lang="id-ID" sz="2800" b="1" smtClean="0"/>
              <a:t> : YAITU KEKUASAAN DAERAH UNTUK MENYELENGGARAKAN PEMERINTAHAN YANG MENCAKUP KEWENANGAN SEMUA BIDANG, KECUALI KEWENANGAN YANG OLEH UNDANG – UNDANG DITETAPKAN TIDAK MENJADI WEWENANG PEMERINTAH DAERAH</a:t>
            </a:r>
            <a:endParaRPr lang="en-GB" sz="2800" b="1" smtClean="0"/>
          </a:p>
        </p:txBody>
      </p:sp>
    </p:spTree>
    <p:extLst>
      <p:ext uri="{BB962C8B-B14F-4D97-AF65-F5344CB8AC3E}">
        <p14:creationId xmlns:p14="http://schemas.microsoft.com/office/powerpoint/2010/main" val="305720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autoUpdateAnimBg="0"/>
      <p:bldP spid="2969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656</Words>
  <Application>Microsoft Office PowerPoint</Application>
  <PresentationFormat>On-screen Show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9. Kewenangan Daerah </vt:lpstr>
      <vt:lpstr>PELAKSANAAN OTONOMI DAERAH </vt:lpstr>
      <vt:lpstr>PowerPoint Presentation</vt:lpstr>
      <vt:lpstr>PowerPoint Presentation</vt:lpstr>
      <vt:lpstr>PowerPoint Presentation</vt:lpstr>
      <vt:lpstr>III. ASAS UMUM PENYELENGGARAAN  PEMERINTAHAN</vt:lpstr>
      <vt:lpstr>IV.  ASAS – ASAS PENYELENGGARAAN   PEMERINTAHAN DAERAH  (PEMERINTAH  PUSAT)</vt:lpstr>
      <vt:lpstr>PowerPoint Presentation</vt:lpstr>
      <vt:lpstr>V.  ASAS – ASAS PELAKSANAAN  OTONOMI DAERAH (PEMERINTAH  DAERAH)</vt:lpstr>
      <vt:lpstr>PowerPoint Presentation</vt:lpstr>
      <vt:lpstr>VI.  HAK DAN KEWAJIBAN PEMERINTAH  DAERAH</vt:lpstr>
      <vt:lpstr>KEWAJIBAN</vt:lpstr>
      <vt:lpstr>VII.  URUSAN PEMERINTAHAN YANG  MENJADI  URUSAN PEMERINTAH  PUSAT:</vt:lpstr>
      <vt:lpstr>PENYELENGGARAAN URUSAN PEMERINTAHAN YANG MENJADI WEWENANG PEMERINTAH PUSAT ?</vt:lpstr>
      <vt:lpstr>VIII. PRINSIP – PRINSIP PELAKSANAAN  OTONOMI DAERAH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Kewenangan Daerah </dc:title>
  <dc:creator>Samsung</dc:creator>
  <cp:lastModifiedBy>Samsung</cp:lastModifiedBy>
  <cp:revision>6</cp:revision>
  <dcterms:created xsi:type="dcterms:W3CDTF">2006-08-16T00:00:00Z</dcterms:created>
  <dcterms:modified xsi:type="dcterms:W3CDTF">2019-07-30T14:54:38Z</dcterms:modified>
</cp:coreProperties>
</file>