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89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93620" y="1915629"/>
            <a:ext cx="3918077" cy="8471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324100" y="1943163"/>
            <a:ext cx="3884422" cy="8136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89404" y="2357589"/>
            <a:ext cx="4219829" cy="8471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119883" y="2385123"/>
            <a:ext cx="4186174" cy="8136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51277" y="2060905"/>
            <a:ext cx="4441444" cy="910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52144" y="5383783"/>
            <a:ext cx="7439710" cy="1305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0395" y="1124839"/>
            <a:ext cx="3828415" cy="3684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13197" y="1101978"/>
            <a:ext cx="3750945" cy="4050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75688" y="2301239"/>
            <a:ext cx="5611495" cy="523240"/>
          </a:xfrm>
          <a:custGeom>
            <a:avLst/>
            <a:gdLst/>
            <a:ahLst/>
            <a:cxnLst/>
            <a:rect l="l" t="t" r="r" b="b"/>
            <a:pathLst>
              <a:path w="5611495" h="523239">
                <a:moveTo>
                  <a:pt x="0" y="522731"/>
                </a:moveTo>
                <a:lnTo>
                  <a:pt x="5611368" y="522731"/>
                </a:lnTo>
                <a:lnTo>
                  <a:pt x="5611368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484" y="305765"/>
            <a:ext cx="8127365" cy="112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6540" y="1099184"/>
            <a:ext cx="8630919" cy="3640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ontian@trisakti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0383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KONTRAK BISNIS  </a:t>
            </a:r>
            <a:r>
              <a:rPr dirty="0"/>
              <a:t>HUKUM</a:t>
            </a:r>
            <a:r>
              <a:rPr spc="-100" dirty="0"/>
              <a:t> </a:t>
            </a:r>
            <a:r>
              <a:rPr spc="-5" dirty="0"/>
              <a:t>TRANSAKSI</a:t>
            </a:r>
          </a:p>
        </p:txBody>
      </p:sp>
      <p:sp>
        <p:nvSpPr>
          <p:cNvPr id="3" name="object 3"/>
          <p:cNvSpPr/>
          <p:nvPr/>
        </p:nvSpPr>
        <p:spPr>
          <a:xfrm>
            <a:off x="251459" y="5330950"/>
            <a:ext cx="8712835" cy="1409700"/>
          </a:xfrm>
          <a:custGeom>
            <a:avLst/>
            <a:gdLst/>
            <a:ahLst/>
            <a:cxnLst/>
            <a:rect l="l" t="t" r="r" b="b"/>
            <a:pathLst>
              <a:path w="8712835" h="1409700">
                <a:moveTo>
                  <a:pt x="0" y="1409699"/>
                </a:moveTo>
                <a:lnTo>
                  <a:pt x="8712708" y="1409699"/>
                </a:lnTo>
                <a:lnTo>
                  <a:pt x="8712708" y="0"/>
                </a:lnTo>
                <a:lnTo>
                  <a:pt x="0" y="0"/>
                </a:lnTo>
                <a:lnTo>
                  <a:pt x="0" y="14096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 marR="5080" algn="ctr">
              <a:lnSpc>
                <a:spcPct val="100000"/>
              </a:lnSpc>
              <a:spcBef>
                <a:spcPts val="95"/>
              </a:spcBef>
            </a:pPr>
            <a:r>
              <a:rPr spc="-130" dirty="0"/>
              <a:t>Dr. Ir. </a:t>
            </a:r>
            <a:r>
              <a:rPr spc="-5" dirty="0"/>
              <a:t>H. </a:t>
            </a:r>
            <a:r>
              <a:rPr spc="-10" dirty="0"/>
              <a:t>Fontian </a:t>
            </a:r>
            <a:r>
              <a:rPr spc="-5" dirty="0"/>
              <a:t>Munzil, </a:t>
            </a:r>
            <a:r>
              <a:rPr spc="-45" dirty="0"/>
              <a:t>S.H., </a:t>
            </a:r>
            <a:r>
              <a:rPr spc="-40" dirty="0"/>
              <a:t>M.H., </a:t>
            </a:r>
            <a:r>
              <a:rPr spc="-35" dirty="0"/>
              <a:t>M.E., </a:t>
            </a:r>
            <a:r>
              <a:rPr spc="-5" dirty="0"/>
              <a:t>M.Ak  CFrA, </a:t>
            </a:r>
            <a:r>
              <a:rPr spc="-100" dirty="0"/>
              <a:t>CFP,</a:t>
            </a:r>
            <a:r>
              <a:rPr spc="-5" dirty="0"/>
              <a:t> QWP</a:t>
            </a:r>
          </a:p>
          <a:p>
            <a:pPr marL="71755" algn="ctr">
              <a:lnSpc>
                <a:spcPct val="100000"/>
              </a:lnSpc>
            </a:pPr>
            <a:r>
              <a:rPr spc="-10" dirty="0">
                <a:hlinkClick r:id="rId2"/>
              </a:rPr>
              <a:t>Fontian@trisakti.ac.id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26307" y="210273"/>
            <a:ext cx="2511297" cy="818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52215" y="242265"/>
            <a:ext cx="2480944" cy="787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77005" y="352805"/>
            <a:ext cx="20402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entury Gothic"/>
                <a:cs typeface="Century Gothic"/>
              </a:rPr>
              <a:t>PERBEDAAN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0011" y="1255014"/>
            <a:ext cx="3912235" cy="40532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3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Mediasi</a:t>
            </a:r>
            <a:endParaRPr sz="2400">
              <a:latin typeface="Tahoma"/>
              <a:cs typeface="Tahoma"/>
            </a:endParaRPr>
          </a:p>
          <a:p>
            <a:pPr marL="241300" indent="-228600">
              <a:lnSpc>
                <a:spcPts val="2940"/>
              </a:lnSpc>
              <a:buFont typeface="Wingdings"/>
              <a:buChar char=""/>
              <a:tabLst>
                <a:tab pos="241300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Forum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i="1" spc="-45" dirty="0">
                <a:solidFill>
                  <a:srgbClr val="FFFFFF"/>
                </a:solidFill>
                <a:latin typeface="Tahoma"/>
                <a:cs typeface="Tahoma"/>
              </a:rPr>
              <a:t>non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2500" i="1" spc="-45" dirty="0">
                <a:solidFill>
                  <a:srgbClr val="FFFFFF"/>
                </a:solidFill>
                <a:latin typeface="Tahoma"/>
                <a:cs typeface="Tahoma"/>
              </a:rPr>
              <a:t>adjudication</a:t>
            </a:r>
            <a:endParaRPr sz="2500">
              <a:latin typeface="Tahoma"/>
              <a:cs typeface="Tahoma"/>
            </a:endParaRPr>
          </a:p>
          <a:p>
            <a:pPr marL="241300" marR="5715" indent="-228600">
              <a:lnSpc>
                <a:spcPts val="2880"/>
              </a:lnSpc>
              <a:spcBef>
                <a:spcPts val="85"/>
              </a:spcBef>
              <a:buFont typeface="Wingdings"/>
              <a:buChar char=""/>
              <a:tabLst>
                <a:tab pos="241300" algn="l"/>
                <a:tab pos="1593215" algn="l"/>
                <a:tab pos="280924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Piha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	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-3	d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juk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sebagai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mediator</a:t>
            </a:r>
            <a:endParaRPr sz="2400">
              <a:latin typeface="Tahoma"/>
              <a:cs typeface="Tahoma"/>
            </a:endParaRPr>
          </a:p>
          <a:p>
            <a:pPr marL="241300" marR="5080" indent="-228600">
              <a:lnSpc>
                <a:spcPts val="2880"/>
              </a:lnSpc>
              <a:buFont typeface="Wingdings"/>
              <a:buChar char=""/>
              <a:tabLst>
                <a:tab pos="241300" algn="l"/>
                <a:tab pos="1590040" algn="l"/>
                <a:tab pos="242062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Mediat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	me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gambil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keputusan</a:t>
            </a:r>
            <a:endParaRPr sz="2400">
              <a:latin typeface="Tahoma"/>
              <a:cs typeface="Tahoma"/>
            </a:endParaRPr>
          </a:p>
          <a:p>
            <a:pPr marL="241300" marR="5715" indent="-228600">
              <a:lnSpc>
                <a:spcPts val="2880"/>
              </a:lnSpc>
              <a:spcBef>
                <a:spcPts val="5"/>
              </a:spcBef>
              <a:buFont typeface="Wingdings"/>
              <a:buChar char=""/>
              <a:tabLst>
                <a:tab pos="241300" algn="l"/>
                <a:tab pos="1677035" algn="l"/>
                <a:tab pos="313436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li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-da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il	d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tu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u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uk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meyakinkan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lawan</a:t>
            </a:r>
            <a:endParaRPr sz="2400">
              <a:latin typeface="Tahoma"/>
              <a:cs typeface="Tahoma"/>
            </a:endParaRPr>
          </a:p>
          <a:p>
            <a:pPr marL="241300" indent="-228600">
              <a:lnSpc>
                <a:spcPts val="2785"/>
              </a:lnSpc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Prosedur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informal</a:t>
            </a:r>
            <a:endParaRPr sz="2400">
              <a:latin typeface="Tahoma"/>
              <a:cs typeface="Tahoma"/>
            </a:endParaRPr>
          </a:p>
          <a:p>
            <a:pPr marL="241300" marR="5715" indent="-228600">
              <a:lnSpc>
                <a:spcPts val="2880"/>
              </a:lnSpc>
              <a:spcBef>
                <a:spcPts val="95"/>
              </a:spcBef>
              <a:buFont typeface="Wingdings"/>
              <a:buChar char=""/>
              <a:tabLst>
                <a:tab pos="241300" algn="l"/>
                <a:tab pos="1214755" algn="l"/>
                <a:tab pos="231711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Hasi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	ak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ir:	pe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aian  atau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i="1" spc="-50" dirty="0">
                <a:solidFill>
                  <a:srgbClr val="FFFFFF"/>
                </a:solidFill>
                <a:latin typeface="Tahoma"/>
                <a:cs typeface="Tahoma"/>
              </a:rPr>
              <a:t>deadlock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1628" y="1255014"/>
            <a:ext cx="4109720" cy="40532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3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Arbitrase</a:t>
            </a:r>
            <a:endParaRPr sz="2400">
              <a:latin typeface="Tahoma"/>
              <a:cs typeface="Tahoma"/>
            </a:endParaRPr>
          </a:p>
          <a:p>
            <a:pPr marL="241300" indent="-228600">
              <a:lnSpc>
                <a:spcPts val="2940"/>
              </a:lnSpc>
              <a:buFont typeface="Wingdings"/>
              <a:buChar char=""/>
              <a:tabLst>
                <a:tab pos="241300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Forum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i="1" spc="-45" dirty="0">
                <a:solidFill>
                  <a:srgbClr val="FFFFFF"/>
                </a:solidFill>
                <a:latin typeface="Tahoma"/>
                <a:cs typeface="Tahoma"/>
              </a:rPr>
              <a:t>adjudication</a:t>
            </a:r>
            <a:endParaRPr sz="2500">
              <a:latin typeface="Tahoma"/>
              <a:cs typeface="Tahoma"/>
            </a:endParaRPr>
          </a:p>
          <a:p>
            <a:pPr marL="241300" marR="6350" indent="-228600">
              <a:lnSpc>
                <a:spcPts val="2880"/>
              </a:lnSpc>
              <a:spcBef>
                <a:spcPts val="85"/>
              </a:spcBef>
              <a:buFont typeface="Wingdings"/>
              <a:buChar char=""/>
              <a:tabLst>
                <a:tab pos="241300" algn="l"/>
                <a:tab pos="1106805" algn="l"/>
                <a:tab pos="1840230" algn="l"/>
                <a:tab pos="307467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Piha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	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-3	d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tunju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	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ebagai  arbiter</a:t>
            </a:r>
            <a:endParaRPr sz="2400">
              <a:latin typeface="Tahoma"/>
              <a:cs typeface="Tahoma"/>
            </a:endParaRPr>
          </a:p>
          <a:p>
            <a:pPr marL="241300" marR="5080" indent="-228600">
              <a:lnSpc>
                <a:spcPts val="2880"/>
              </a:lnSpc>
              <a:buFont typeface="Wingdings"/>
              <a:buChar char=""/>
              <a:tabLst>
                <a:tab pos="241300" algn="l"/>
                <a:tab pos="260223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Arb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	berwenang  mengambil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keputusan</a:t>
            </a:r>
            <a:endParaRPr sz="2400">
              <a:latin typeface="Tahoma"/>
              <a:cs typeface="Tahoma"/>
            </a:endParaRPr>
          </a:p>
          <a:p>
            <a:pPr marL="241300" marR="5080" indent="-228600">
              <a:lnSpc>
                <a:spcPts val="2880"/>
              </a:lnSpc>
              <a:spcBef>
                <a:spcPts val="5"/>
              </a:spcBef>
              <a:buFont typeface="Wingdings"/>
              <a:buChar char=""/>
              <a:tabLst>
                <a:tab pos="241300" algn="l"/>
                <a:tab pos="1776095" algn="l"/>
                <a:tab pos="333184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li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-da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il	d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tu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un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tuk  meyakinkan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arbiter</a:t>
            </a:r>
            <a:endParaRPr sz="2400">
              <a:latin typeface="Tahoma"/>
              <a:cs typeface="Tahoma"/>
            </a:endParaRPr>
          </a:p>
          <a:p>
            <a:pPr marL="241300" indent="-228600">
              <a:lnSpc>
                <a:spcPts val="2785"/>
              </a:lnSpc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Prosedur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agak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formal</a:t>
            </a:r>
            <a:endParaRPr sz="2400">
              <a:latin typeface="Tahoma"/>
              <a:cs typeface="Tahoma"/>
            </a:endParaRPr>
          </a:p>
          <a:p>
            <a:pPr marL="241300" indent="-228600">
              <a:lnSpc>
                <a:spcPts val="2830"/>
              </a:lnSpc>
              <a:buFont typeface="Wingdings"/>
              <a:buChar char=""/>
              <a:tabLst>
                <a:tab pos="241300" algn="l"/>
                <a:tab pos="1027430" algn="l"/>
                <a:tab pos="1943735" algn="l"/>
                <a:tab pos="316611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Hasil	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akhir:	putusan	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arbiter,</a:t>
            </a:r>
            <a:endParaRPr sz="2400">
              <a:latin typeface="Tahoma"/>
              <a:cs typeface="Tahoma"/>
            </a:endParaRPr>
          </a:p>
          <a:p>
            <a:pPr marL="240665">
              <a:lnSpc>
                <a:spcPts val="2950"/>
              </a:lnSpc>
            </a:pPr>
            <a:r>
              <a:rPr sz="2500" i="1" spc="-40" dirty="0">
                <a:solidFill>
                  <a:srgbClr val="FFFFFF"/>
                </a:solidFill>
                <a:latin typeface="Tahoma"/>
                <a:cs typeface="Tahoma"/>
              </a:rPr>
              <a:t>final </a:t>
            </a:r>
            <a:r>
              <a:rPr sz="2500" i="1" spc="-7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2500" i="1" spc="-45" dirty="0">
                <a:solidFill>
                  <a:srgbClr val="FFFFFF"/>
                </a:solidFill>
                <a:latin typeface="Tahoma"/>
                <a:cs typeface="Tahoma"/>
              </a:rPr>
              <a:t> binding</a:t>
            </a:r>
            <a:endParaRPr sz="2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26307" y="210273"/>
            <a:ext cx="2511297" cy="818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52215" y="242265"/>
            <a:ext cx="2480944" cy="787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77005" y="352805"/>
            <a:ext cx="20402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entury Gothic"/>
                <a:cs typeface="Century Gothic"/>
              </a:rPr>
              <a:t>PERBEDAAN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Arbitrase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53035" indent="-140970">
              <a:lnSpc>
                <a:spcPct val="100000"/>
              </a:lnSpc>
              <a:buSzPct val="95833"/>
              <a:buFont typeface="Wingdings"/>
              <a:buChar char=""/>
              <a:tabLst>
                <a:tab pos="153670" algn="l"/>
              </a:tabLst>
            </a:pPr>
            <a:r>
              <a:rPr b="0" spc="-30" dirty="0">
                <a:latin typeface="Tahoma"/>
                <a:cs typeface="Tahoma"/>
              </a:rPr>
              <a:t>Tertutup/</a:t>
            </a:r>
            <a:r>
              <a:rPr b="0" spc="-45" dirty="0">
                <a:latin typeface="Tahoma"/>
                <a:cs typeface="Tahoma"/>
              </a:rPr>
              <a:t> </a:t>
            </a:r>
            <a:r>
              <a:rPr b="0" spc="-10" dirty="0">
                <a:latin typeface="Tahoma"/>
                <a:cs typeface="Tahoma"/>
              </a:rPr>
              <a:t>rahasia</a:t>
            </a:r>
          </a:p>
          <a:p>
            <a:pPr marL="153035" indent="-140970">
              <a:lnSpc>
                <a:spcPct val="100000"/>
              </a:lnSpc>
              <a:buSzPct val="95833"/>
              <a:buFont typeface="Wingdings"/>
              <a:buChar char=""/>
              <a:tabLst>
                <a:tab pos="153670" algn="l"/>
              </a:tabLst>
            </a:pPr>
            <a:r>
              <a:rPr b="0" spc="-5" dirty="0">
                <a:latin typeface="Tahoma"/>
                <a:cs typeface="Tahoma"/>
              </a:rPr>
              <a:t>Harus </a:t>
            </a:r>
            <a:r>
              <a:rPr b="0" dirty="0">
                <a:latin typeface="Tahoma"/>
                <a:cs typeface="Tahoma"/>
              </a:rPr>
              <a:t>ada</a:t>
            </a:r>
            <a:r>
              <a:rPr b="0" spc="-10" dirty="0">
                <a:latin typeface="Tahoma"/>
                <a:cs typeface="Tahoma"/>
              </a:rPr>
              <a:t> </a:t>
            </a:r>
            <a:r>
              <a:rPr b="0" spc="-5" dirty="0">
                <a:latin typeface="Tahoma"/>
                <a:cs typeface="Tahoma"/>
              </a:rPr>
              <a:t>perjanjian</a:t>
            </a:r>
          </a:p>
          <a:p>
            <a:pPr marL="153035" indent="-140970">
              <a:lnSpc>
                <a:spcPts val="2830"/>
              </a:lnSpc>
              <a:buSzPct val="95833"/>
              <a:buFont typeface="Wingdings"/>
              <a:buChar char=""/>
              <a:tabLst>
                <a:tab pos="153670" algn="l"/>
              </a:tabLst>
            </a:pPr>
            <a:r>
              <a:rPr b="0" dirty="0">
                <a:latin typeface="Tahoma"/>
                <a:cs typeface="Tahoma"/>
              </a:rPr>
              <a:t>Arbiter dipilih dengan</a:t>
            </a:r>
            <a:r>
              <a:rPr b="0" spc="-85" dirty="0">
                <a:latin typeface="Tahoma"/>
                <a:cs typeface="Tahoma"/>
              </a:rPr>
              <a:t> </a:t>
            </a:r>
            <a:r>
              <a:rPr b="0" dirty="0">
                <a:latin typeface="Tahoma"/>
                <a:cs typeface="Tahoma"/>
              </a:rPr>
              <a:t>nilai</a:t>
            </a:r>
          </a:p>
          <a:p>
            <a:pPr marL="12700">
              <a:lnSpc>
                <a:spcPts val="2940"/>
              </a:lnSpc>
            </a:pPr>
            <a:r>
              <a:rPr sz="2500" b="0" i="1" spc="-45" dirty="0">
                <a:latin typeface="Tahoma"/>
                <a:cs typeface="Tahoma"/>
              </a:rPr>
              <a:t>trust </a:t>
            </a:r>
            <a:r>
              <a:rPr b="0" dirty="0">
                <a:latin typeface="Tahoma"/>
                <a:cs typeface="Tahoma"/>
              </a:rPr>
              <a:t>dan</a:t>
            </a:r>
            <a:r>
              <a:rPr b="0" spc="-95" dirty="0">
                <a:latin typeface="Tahoma"/>
                <a:cs typeface="Tahoma"/>
              </a:rPr>
              <a:t> </a:t>
            </a:r>
            <a:r>
              <a:rPr b="0" spc="-5" dirty="0">
                <a:latin typeface="Tahoma"/>
                <a:cs typeface="Tahoma"/>
              </a:rPr>
              <a:t>keahlian</a:t>
            </a:r>
            <a:endParaRPr sz="2500">
              <a:latin typeface="Tahoma"/>
              <a:cs typeface="Tahoma"/>
            </a:endParaRPr>
          </a:p>
          <a:p>
            <a:pPr marL="153035" indent="-140970">
              <a:lnSpc>
                <a:spcPts val="2870"/>
              </a:lnSpc>
              <a:buSzPct val="95833"/>
              <a:buFont typeface="Wingdings"/>
              <a:buChar char=""/>
              <a:tabLst>
                <a:tab pos="153670" algn="l"/>
              </a:tabLst>
            </a:pPr>
            <a:r>
              <a:rPr b="0" spc="-5" dirty="0">
                <a:latin typeface="Tahoma"/>
                <a:cs typeface="Tahoma"/>
              </a:rPr>
              <a:t>Prosedur</a:t>
            </a:r>
            <a:r>
              <a:rPr b="0" spc="-80" dirty="0">
                <a:latin typeface="Tahoma"/>
                <a:cs typeface="Tahoma"/>
              </a:rPr>
              <a:t> </a:t>
            </a:r>
            <a:r>
              <a:rPr b="0" spc="-5" dirty="0">
                <a:latin typeface="Tahoma"/>
                <a:cs typeface="Tahoma"/>
              </a:rPr>
              <a:t>formal</a:t>
            </a:r>
          </a:p>
          <a:p>
            <a:pPr marL="153035" indent="-140970">
              <a:lnSpc>
                <a:spcPts val="2830"/>
              </a:lnSpc>
              <a:buSzPct val="95833"/>
              <a:buFont typeface="Wingdings"/>
              <a:buChar char=""/>
              <a:tabLst>
                <a:tab pos="153670" algn="l"/>
              </a:tabLst>
            </a:pPr>
            <a:r>
              <a:rPr b="0" dirty="0">
                <a:latin typeface="Tahoma"/>
                <a:cs typeface="Tahoma"/>
              </a:rPr>
              <a:t>Tidak ada</a:t>
            </a:r>
            <a:r>
              <a:rPr b="0" spc="-15" dirty="0">
                <a:latin typeface="Tahoma"/>
                <a:cs typeface="Tahoma"/>
              </a:rPr>
              <a:t> </a:t>
            </a:r>
            <a:r>
              <a:rPr b="0" spc="-5" dirty="0">
                <a:latin typeface="Tahoma"/>
                <a:cs typeface="Tahoma"/>
              </a:rPr>
              <a:t>preseden</a:t>
            </a:r>
          </a:p>
          <a:p>
            <a:pPr marL="153035" indent="-140970">
              <a:lnSpc>
                <a:spcPts val="2940"/>
              </a:lnSpc>
              <a:buSzPct val="92000"/>
              <a:buFont typeface="Wingdings"/>
              <a:buChar char=""/>
              <a:tabLst>
                <a:tab pos="153670" algn="l"/>
              </a:tabLst>
            </a:pPr>
            <a:r>
              <a:rPr sz="2500" b="0" i="1" spc="-45" dirty="0">
                <a:latin typeface="Tahoma"/>
                <a:cs typeface="Tahoma"/>
              </a:rPr>
              <a:t>Final </a:t>
            </a:r>
            <a:r>
              <a:rPr sz="2500" b="0" i="1" spc="-70" dirty="0">
                <a:latin typeface="Tahoma"/>
                <a:cs typeface="Tahoma"/>
              </a:rPr>
              <a:t>&amp; </a:t>
            </a:r>
            <a:r>
              <a:rPr sz="2500" b="0" i="1" spc="-40" dirty="0">
                <a:latin typeface="Tahoma"/>
                <a:cs typeface="Tahoma"/>
              </a:rPr>
              <a:t>binding</a:t>
            </a:r>
            <a:r>
              <a:rPr b="0" spc="-40" dirty="0">
                <a:latin typeface="Tahoma"/>
                <a:cs typeface="Tahoma"/>
              </a:rPr>
              <a:t>, </a:t>
            </a:r>
            <a:r>
              <a:rPr b="0" dirty="0">
                <a:latin typeface="Tahoma"/>
                <a:cs typeface="Tahoma"/>
              </a:rPr>
              <a:t>lebih</a:t>
            </a:r>
            <a:r>
              <a:rPr b="0" spc="-20" dirty="0">
                <a:latin typeface="Tahoma"/>
                <a:cs typeface="Tahoma"/>
              </a:rPr>
              <a:t> </a:t>
            </a:r>
            <a:r>
              <a:rPr b="0" spc="-5" dirty="0">
                <a:latin typeface="Tahoma"/>
                <a:cs typeface="Tahoma"/>
              </a:rPr>
              <a:t>cepat</a:t>
            </a:r>
            <a:endParaRPr sz="2500">
              <a:latin typeface="Tahoma"/>
              <a:cs typeface="Tahoma"/>
            </a:endParaRPr>
          </a:p>
          <a:p>
            <a:pPr marL="153035" indent="-140970">
              <a:lnSpc>
                <a:spcPts val="2870"/>
              </a:lnSpc>
              <a:buSzPct val="95833"/>
              <a:buFont typeface="Wingdings"/>
              <a:buChar char=""/>
              <a:tabLst>
                <a:tab pos="153670" algn="l"/>
              </a:tabLst>
            </a:pPr>
            <a:r>
              <a:rPr b="0" spc="-15" dirty="0">
                <a:latin typeface="Tahoma"/>
                <a:cs typeface="Tahoma"/>
              </a:rPr>
              <a:t>Kontrol </a:t>
            </a:r>
            <a:r>
              <a:rPr b="0" spc="-5" dirty="0">
                <a:latin typeface="Tahoma"/>
                <a:cs typeface="Tahoma"/>
              </a:rPr>
              <a:t>terhadap</a:t>
            </a:r>
            <a:r>
              <a:rPr b="0" spc="-40" dirty="0">
                <a:latin typeface="Tahoma"/>
                <a:cs typeface="Tahoma"/>
              </a:rPr>
              <a:t> </a:t>
            </a:r>
            <a:r>
              <a:rPr b="0" spc="-15" dirty="0">
                <a:latin typeface="Tahoma"/>
                <a:cs typeface="Tahoma"/>
              </a:rPr>
              <a:t>biaya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171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Pengadilan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52400" indent="-140335">
              <a:lnSpc>
                <a:spcPct val="100000"/>
              </a:lnSpc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b="0" spc="-40" dirty="0">
                <a:latin typeface="Tahoma"/>
                <a:cs typeface="Tahoma"/>
              </a:rPr>
              <a:t>Terbuka </a:t>
            </a:r>
            <a:r>
              <a:rPr b="0" spc="-5" dirty="0">
                <a:latin typeface="Tahoma"/>
                <a:cs typeface="Tahoma"/>
              </a:rPr>
              <a:t>untuk</a:t>
            </a:r>
            <a:r>
              <a:rPr b="0" dirty="0">
                <a:latin typeface="Tahoma"/>
                <a:cs typeface="Tahoma"/>
              </a:rPr>
              <a:t> umum</a:t>
            </a:r>
          </a:p>
          <a:p>
            <a:pPr marL="152400" indent="-140335">
              <a:lnSpc>
                <a:spcPct val="100000"/>
              </a:lnSpc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b="0" spc="-5" dirty="0">
                <a:latin typeface="Tahoma"/>
                <a:cs typeface="Tahoma"/>
              </a:rPr>
              <a:t>Semua </a:t>
            </a:r>
            <a:r>
              <a:rPr b="0" dirty="0">
                <a:latin typeface="Tahoma"/>
                <a:cs typeface="Tahoma"/>
              </a:rPr>
              <a:t>bisa</a:t>
            </a:r>
            <a:r>
              <a:rPr b="0" spc="-20" dirty="0">
                <a:latin typeface="Tahoma"/>
                <a:cs typeface="Tahoma"/>
              </a:rPr>
              <a:t> </a:t>
            </a:r>
            <a:r>
              <a:rPr b="0" dirty="0">
                <a:latin typeface="Tahoma"/>
                <a:cs typeface="Tahoma"/>
              </a:rPr>
              <a:t>menggugat</a:t>
            </a:r>
          </a:p>
          <a:p>
            <a:pPr marL="12700" marR="5715">
              <a:lnSpc>
                <a:spcPct val="100000"/>
              </a:lnSpc>
              <a:buSzPct val="95833"/>
              <a:buFont typeface="Wingdings"/>
              <a:buChar char=""/>
              <a:tabLst>
                <a:tab pos="153035" algn="l"/>
                <a:tab pos="1298575" algn="l"/>
                <a:tab pos="2022475" algn="l"/>
                <a:tab pos="2858135" algn="l"/>
              </a:tabLst>
            </a:pPr>
            <a:r>
              <a:rPr b="0" spc="-5" dirty="0">
                <a:latin typeface="Tahoma"/>
                <a:cs typeface="Tahoma"/>
              </a:rPr>
              <a:t>Haki</a:t>
            </a:r>
            <a:r>
              <a:rPr b="0" dirty="0">
                <a:latin typeface="Tahoma"/>
                <a:cs typeface="Tahoma"/>
              </a:rPr>
              <a:t>m	</a:t>
            </a:r>
            <a:r>
              <a:rPr b="0" spc="-5" dirty="0">
                <a:latin typeface="Tahoma"/>
                <a:cs typeface="Tahoma"/>
              </a:rPr>
              <a:t>td</a:t>
            </a:r>
            <a:r>
              <a:rPr b="0" dirty="0">
                <a:latin typeface="Tahoma"/>
                <a:cs typeface="Tahoma"/>
              </a:rPr>
              <a:t>k	b</a:t>
            </a:r>
            <a:r>
              <a:rPr b="0" spc="5" dirty="0">
                <a:latin typeface="Tahoma"/>
                <a:cs typeface="Tahoma"/>
              </a:rPr>
              <a:t>i</a:t>
            </a:r>
            <a:r>
              <a:rPr b="0" spc="-5" dirty="0">
                <a:latin typeface="Tahoma"/>
                <a:cs typeface="Tahoma"/>
              </a:rPr>
              <a:t>s</a:t>
            </a:r>
            <a:r>
              <a:rPr b="0" dirty="0">
                <a:latin typeface="Tahoma"/>
                <a:cs typeface="Tahoma"/>
              </a:rPr>
              <a:t>a	dipil</a:t>
            </a:r>
            <a:r>
              <a:rPr b="0" spc="5" dirty="0">
                <a:latin typeface="Tahoma"/>
                <a:cs typeface="Tahoma"/>
              </a:rPr>
              <a:t>i</a:t>
            </a:r>
            <a:r>
              <a:rPr b="0" spc="-10" dirty="0">
                <a:latin typeface="Tahoma"/>
                <a:cs typeface="Tahoma"/>
              </a:rPr>
              <a:t>h</a:t>
            </a:r>
            <a:r>
              <a:rPr b="0" dirty="0">
                <a:latin typeface="Tahoma"/>
                <a:cs typeface="Tahoma"/>
              </a:rPr>
              <a:t>,  </a:t>
            </a:r>
            <a:r>
              <a:rPr b="0" spc="-10" dirty="0">
                <a:latin typeface="Tahoma"/>
                <a:cs typeface="Tahoma"/>
              </a:rPr>
              <a:t>umumnya</a:t>
            </a:r>
            <a:r>
              <a:rPr b="0" spc="-35" dirty="0">
                <a:latin typeface="Tahoma"/>
                <a:cs typeface="Tahoma"/>
              </a:rPr>
              <a:t> </a:t>
            </a:r>
            <a:r>
              <a:rPr b="0" spc="-5" dirty="0">
                <a:latin typeface="Tahoma"/>
                <a:cs typeface="Tahoma"/>
              </a:rPr>
              <a:t>generalis</a:t>
            </a:r>
          </a:p>
          <a:p>
            <a:pPr marL="152400" indent="-140335">
              <a:lnSpc>
                <a:spcPct val="100000"/>
              </a:lnSpc>
              <a:spcBef>
                <a:spcPts val="5"/>
              </a:spcBef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b="0" spc="-5" dirty="0">
                <a:latin typeface="Tahoma"/>
                <a:cs typeface="Tahoma"/>
              </a:rPr>
              <a:t>Prosedur</a:t>
            </a:r>
            <a:r>
              <a:rPr b="0" spc="-10" dirty="0">
                <a:latin typeface="Tahoma"/>
                <a:cs typeface="Tahoma"/>
              </a:rPr>
              <a:t> </a:t>
            </a:r>
            <a:r>
              <a:rPr b="0" spc="-5" dirty="0">
                <a:latin typeface="Tahoma"/>
                <a:cs typeface="Tahoma"/>
              </a:rPr>
              <a:t>formal</a:t>
            </a:r>
          </a:p>
          <a:p>
            <a:pPr marL="152400" indent="-140335">
              <a:lnSpc>
                <a:spcPct val="100000"/>
              </a:lnSpc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b="0" dirty="0">
                <a:latin typeface="Tahoma"/>
                <a:cs typeface="Tahoma"/>
              </a:rPr>
              <a:t>Mengenal</a:t>
            </a:r>
            <a:r>
              <a:rPr b="0" spc="-25" dirty="0">
                <a:latin typeface="Tahoma"/>
                <a:cs typeface="Tahoma"/>
              </a:rPr>
              <a:t> </a:t>
            </a:r>
            <a:r>
              <a:rPr b="0" spc="-5" dirty="0">
                <a:latin typeface="Tahoma"/>
                <a:cs typeface="Tahoma"/>
              </a:rPr>
              <a:t>preseden</a:t>
            </a:r>
          </a:p>
          <a:p>
            <a:pPr marL="152400" indent="-140335">
              <a:lnSpc>
                <a:spcPct val="100000"/>
              </a:lnSpc>
              <a:buSzPct val="95833"/>
              <a:buFont typeface="Wingdings"/>
              <a:buChar char=""/>
              <a:tabLst>
                <a:tab pos="153035" algn="l"/>
                <a:tab pos="1146175" algn="l"/>
                <a:tab pos="2063750" algn="l"/>
                <a:tab pos="3248025" algn="l"/>
              </a:tabLst>
            </a:pPr>
            <a:r>
              <a:rPr b="0" dirty="0">
                <a:latin typeface="Tahoma"/>
                <a:cs typeface="Tahoma"/>
              </a:rPr>
              <a:t>Lebih	la</a:t>
            </a:r>
            <a:r>
              <a:rPr b="0" spc="-15" dirty="0">
                <a:latin typeface="Tahoma"/>
                <a:cs typeface="Tahoma"/>
              </a:rPr>
              <a:t>m</a:t>
            </a:r>
            <a:r>
              <a:rPr b="0" dirty="0">
                <a:latin typeface="Tahoma"/>
                <a:cs typeface="Tahoma"/>
              </a:rPr>
              <a:t>a	</a:t>
            </a:r>
            <a:r>
              <a:rPr b="0" spc="-5" dirty="0">
                <a:latin typeface="Tahoma"/>
                <a:cs typeface="Tahoma"/>
              </a:rPr>
              <a:t>ka</a:t>
            </a:r>
            <a:r>
              <a:rPr b="0" spc="-10" dirty="0">
                <a:latin typeface="Tahoma"/>
                <a:cs typeface="Tahoma"/>
              </a:rPr>
              <a:t>r</a:t>
            </a:r>
            <a:r>
              <a:rPr b="0" spc="-5" dirty="0">
                <a:latin typeface="Tahoma"/>
                <a:cs typeface="Tahoma"/>
              </a:rPr>
              <a:t>en</a:t>
            </a:r>
            <a:r>
              <a:rPr b="0" dirty="0">
                <a:latin typeface="Tahoma"/>
                <a:cs typeface="Tahoma"/>
              </a:rPr>
              <a:t>a	ada</a:t>
            </a:r>
          </a:p>
          <a:p>
            <a:pPr marL="12700">
              <a:lnSpc>
                <a:spcPct val="100000"/>
              </a:lnSpc>
            </a:pPr>
            <a:r>
              <a:rPr b="0" dirty="0">
                <a:latin typeface="Tahoma"/>
                <a:cs typeface="Tahoma"/>
              </a:rPr>
              <a:t>banding, </a:t>
            </a:r>
            <a:r>
              <a:rPr b="0" spc="-5" dirty="0">
                <a:latin typeface="Tahoma"/>
                <a:cs typeface="Tahoma"/>
              </a:rPr>
              <a:t>kasasi </a:t>
            </a:r>
            <a:r>
              <a:rPr b="0" dirty="0">
                <a:latin typeface="Tahoma"/>
                <a:cs typeface="Tahoma"/>
              </a:rPr>
              <a:t>&amp;</a:t>
            </a:r>
            <a:r>
              <a:rPr b="0" spc="-30" dirty="0">
                <a:latin typeface="Tahoma"/>
                <a:cs typeface="Tahoma"/>
              </a:rPr>
              <a:t> </a:t>
            </a:r>
            <a:r>
              <a:rPr b="0" spc="-5" dirty="0">
                <a:latin typeface="Tahoma"/>
                <a:cs typeface="Tahoma"/>
              </a:rPr>
              <a:t>PK</a:t>
            </a:r>
          </a:p>
          <a:p>
            <a:pPr marL="152400" indent="-140335">
              <a:lnSpc>
                <a:spcPct val="100000"/>
              </a:lnSpc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b="0" spc="-10" dirty="0">
                <a:latin typeface="Tahoma"/>
                <a:cs typeface="Tahoma"/>
              </a:rPr>
              <a:t>Biaya relatif </a:t>
            </a:r>
            <a:r>
              <a:rPr b="0" spc="-5" dirty="0">
                <a:latin typeface="Tahoma"/>
                <a:cs typeface="Tahoma"/>
              </a:rPr>
              <a:t>sulit</a:t>
            </a:r>
            <a:r>
              <a:rPr b="0" spc="5" dirty="0">
                <a:latin typeface="Tahoma"/>
                <a:cs typeface="Tahoma"/>
              </a:rPr>
              <a:t> </a:t>
            </a:r>
            <a:r>
              <a:rPr b="0" spc="-5" dirty="0">
                <a:latin typeface="Tahoma"/>
                <a:cs typeface="Tahoma"/>
              </a:rPr>
              <a:t>dikontrol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1532" y="292353"/>
            <a:ext cx="30416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Kelebihan</a:t>
            </a:r>
            <a:r>
              <a:rPr spc="-25" dirty="0"/>
              <a:t> </a:t>
            </a:r>
            <a:r>
              <a:rPr spc="-5" dirty="0"/>
              <a:t>Arbitrase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1023569"/>
            <a:ext cx="8486140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Prosedur tidak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berbelit</a:t>
            </a:r>
            <a:endParaRPr sz="2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Biaya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Murah</a:t>
            </a:r>
            <a:endParaRPr sz="2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Putusan tidak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dipublikasikan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kepada masyarakat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umum</a:t>
            </a:r>
            <a:endParaRPr sz="2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terhadap pembuktian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prosedur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lebih</a:t>
            </a:r>
            <a:r>
              <a:rPr sz="24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luwes</a:t>
            </a:r>
            <a:endParaRPr sz="2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dapat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memilih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hukum mana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diberlakukan</a:t>
            </a:r>
            <a:endParaRPr sz="2400"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oleh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arbitrase</a:t>
            </a:r>
            <a:endParaRPr sz="2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dapat memilih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sendiri arbiter</a:t>
            </a:r>
            <a:endParaRPr sz="2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Dapat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dipilih arbiter dari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kalangan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ahli dan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bidangnya</a:t>
            </a:r>
            <a:endParaRPr sz="2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Putusan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dapat lebih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terkait dengan situasi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kondisi</a:t>
            </a:r>
            <a:endParaRPr sz="2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Putusan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(final dan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binding)</a:t>
            </a:r>
            <a:endParaRPr sz="2400">
              <a:latin typeface="Tahoma"/>
              <a:cs typeface="Tahoma"/>
            </a:endParaRPr>
          </a:p>
          <a:p>
            <a:pPr marL="299085" marR="15367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Prosedur arbitrase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lebih mudah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dimengerti oleh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masyarakat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luas</a:t>
            </a:r>
            <a:endParaRPr sz="2400">
              <a:latin typeface="Tahoma"/>
              <a:cs typeface="Tahoma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  <a:tab pos="1937385" algn="l"/>
                <a:tab pos="4196080" algn="l"/>
                <a:tab pos="5455285" algn="l"/>
                <a:tab pos="7134859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Menutup	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emun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inan	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um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opping	(m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nc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  menghindari atau memilih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pengadilan)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435940"/>
            <a:ext cx="32327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Kelemahan</a:t>
            </a:r>
            <a:r>
              <a:rPr spc="-30" dirty="0"/>
              <a:t> </a:t>
            </a:r>
            <a:r>
              <a:rPr spc="-5" dirty="0"/>
              <a:t>Arbitrase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1168146"/>
            <a:ext cx="7982584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Hanya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tersedia untuk perusahaan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besar</a:t>
            </a:r>
            <a:endParaRPr sz="2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Kurangnya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unsur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finality</a:t>
            </a:r>
            <a:endParaRPr sz="2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  <a:tab pos="1875155" algn="l"/>
                <a:tab pos="3451225" algn="l"/>
                <a:tab pos="4370070" algn="l"/>
                <a:tab pos="6034405" algn="l"/>
                <a:tab pos="6783070" algn="l"/>
                <a:tab pos="7659370" algn="l"/>
              </a:tabLst>
            </a:pP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ng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	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ekuasa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ntuk	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giring	pa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	p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hak	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ke</a:t>
            </a:r>
            <a:endParaRPr sz="2400"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settlement</a:t>
            </a:r>
            <a:endParaRPr sz="2400">
              <a:latin typeface="Tahoma"/>
              <a:cs typeface="Tahoma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  <a:tab pos="1882775" algn="l"/>
                <a:tab pos="3464560" algn="l"/>
                <a:tab pos="4441825" algn="l"/>
                <a:tab pos="5003800" algn="l"/>
                <a:tab pos="5621655" algn="l"/>
                <a:tab pos="7470140" algn="l"/>
              </a:tabLst>
            </a:pP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ng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	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uasa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da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am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al	law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cem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nt	dan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eksekusi</a:t>
            </a:r>
            <a:endParaRPr sz="2400">
              <a:latin typeface="Tahoma"/>
              <a:cs typeface="Tahoma"/>
            </a:endParaRPr>
          </a:p>
          <a:p>
            <a:pPr marL="299085" marR="571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Kurangnya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kekuasaan untuk menghadirkan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barang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bukti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saksi</a:t>
            </a:r>
            <a:endParaRPr sz="2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Kualitas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putusan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bergantung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pada kualitas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arbiter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9079" y="2445969"/>
            <a:ext cx="7711185" cy="787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9079" y="2872689"/>
            <a:ext cx="7482585" cy="787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9079" y="3726129"/>
            <a:ext cx="1395730" cy="7877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2904" y="2561666"/>
            <a:ext cx="7162800" cy="1732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ALTERNATIF </a:t>
            </a: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PENYELESAIAN SENGKETA  (ALTERNATIVE DISPUTE</a:t>
            </a:r>
            <a:r>
              <a:rPr sz="2800" b="1" spc="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RESOLUTION)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QUIZ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9667" y="1043939"/>
            <a:ext cx="1845945" cy="52324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3815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345"/>
              </a:spcBef>
            </a:pP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RPS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 10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928" y="57911"/>
            <a:ext cx="2527300" cy="524510"/>
          </a:xfrm>
          <a:custGeom>
            <a:avLst/>
            <a:gdLst/>
            <a:ahLst/>
            <a:cxnLst/>
            <a:rect l="l" t="t" r="r" b="b"/>
            <a:pathLst>
              <a:path w="2527300" h="524510">
                <a:moveTo>
                  <a:pt x="0" y="524256"/>
                </a:moveTo>
                <a:lnTo>
                  <a:pt x="2526792" y="524256"/>
                </a:lnTo>
                <a:lnTo>
                  <a:pt x="2526792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03987" y="89738"/>
            <a:ext cx="22891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CLASS KE</a:t>
            </a:r>
            <a:r>
              <a:rPr sz="2800" spc="-65" dirty="0"/>
              <a:t> </a:t>
            </a:r>
            <a:r>
              <a:rPr sz="2800" spc="-5" dirty="0"/>
              <a:t>10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44240" y="143192"/>
            <a:ext cx="2189734" cy="681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38550" y="243585"/>
            <a:ext cx="18097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ARBITRASE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8005" indent="-273050">
              <a:lnSpc>
                <a:spcPct val="100000"/>
              </a:lnSpc>
              <a:spcBef>
                <a:spcPts val="100"/>
              </a:spcBef>
              <a:buSzPct val="95833"/>
              <a:buFont typeface="Wingdings"/>
              <a:buChar char=""/>
              <a:tabLst>
                <a:tab pos="549275" algn="l"/>
              </a:tabLst>
            </a:pPr>
            <a:r>
              <a:rPr spc="-15" dirty="0"/>
              <a:t>Penyelesaian </a:t>
            </a:r>
            <a:r>
              <a:rPr spc="-10" dirty="0"/>
              <a:t>sengketa </a:t>
            </a:r>
            <a:r>
              <a:rPr dirty="0"/>
              <a:t>diluar</a:t>
            </a:r>
            <a:r>
              <a:rPr spc="10" dirty="0"/>
              <a:t> </a:t>
            </a:r>
            <a:r>
              <a:rPr dirty="0"/>
              <a:t>pengadilan</a:t>
            </a:r>
          </a:p>
          <a:p>
            <a:pPr marL="548005" indent="-273050">
              <a:lnSpc>
                <a:spcPct val="100000"/>
              </a:lnSpc>
              <a:buSzPct val="95833"/>
              <a:buFont typeface="Wingdings"/>
              <a:buChar char=""/>
              <a:tabLst>
                <a:tab pos="549275" algn="l"/>
              </a:tabLst>
            </a:pPr>
            <a:r>
              <a:rPr spc="-15" dirty="0"/>
              <a:t>Penyelesaian </a:t>
            </a:r>
            <a:r>
              <a:rPr spc="-10" dirty="0"/>
              <a:t>sengketa </a:t>
            </a:r>
            <a:r>
              <a:rPr dirty="0"/>
              <a:t>dengan</a:t>
            </a:r>
            <a:r>
              <a:rPr spc="10" dirty="0"/>
              <a:t> </a:t>
            </a:r>
            <a:r>
              <a:rPr spc="-10" dirty="0"/>
              <a:t>wasit</a:t>
            </a:r>
          </a:p>
          <a:p>
            <a:pPr marL="548005" indent="-273050">
              <a:lnSpc>
                <a:spcPct val="100000"/>
              </a:lnSpc>
              <a:buSzPct val="95833"/>
              <a:buFont typeface="Wingdings"/>
              <a:buChar char=""/>
              <a:tabLst>
                <a:tab pos="549275" algn="l"/>
              </a:tabLst>
            </a:pPr>
            <a:r>
              <a:rPr spc="-5" dirty="0"/>
              <a:t>Putusan </a:t>
            </a:r>
            <a:r>
              <a:rPr dirty="0"/>
              <a:t>dpt memiliki </a:t>
            </a:r>
            <a:r>
              <a:rPr spc="-5" dirty="0"/>
              <a:t>titel</a:t>
            </a:r>
            <a:r>
              <a:rPr spc="-25" dirty="0"/>
              <a:t> </a:t>
            </a:r>
            <a:r>
              <a:rPr spc="-10" dirty="0"/>
              <a:t>executorial</a:t>
            </a:r>
          </a:p>
          <a:p>
            <a:pPr marL="548005" indent="-273050">
              <a:lnSpc>
                <a:spcPct val="100000"/>
              </a:lnSpc>
              <a:buSzPct val="95833"/>
              <a:buFont typeface="Wingdings"/>
              <a:buChar char=""/>
              <a:tabLst>
                <a:tab pos="549275" algn="l"/>
              </a:tabLst>
            </a:pPr>
            <a:r>
              <a:rPr spc="-5" dirty="0"/>
              <a:t>Bersifat </a:t>
            </a:r>
            <a:r>
              <a:rPr spc="-10" dirty="0"/>
              <a:t>rahasia, cepat, </a:t>
            </a:r>
            <a:r>
              <a:rPr spc="-5" dirty="0"/>
              <a:t>mudah </a:t>
            </a:r>
            <a:r>
              <a:rPr dirty="0"/>
              <a:t>dan</a:t>
            </a:r>
            <a:r>
              <a:rPr spc="10" dirty="0"/>
              <a:t> </a:t>
            </a:r>
            <a:r>
              <a:rPr spc="-10" dirty="0"/>
              <a:t>murah</a:t>
            </a:r>
          </a:p>
          <a:p>
            <a:pPr marL="428625" indent="-343535">
              <a:lnSpc>
                <a:spcPts val="2740"/>
              </a:lnSpc>
              <a:spcBef>
                <a:spcPts val="1685"/>
              </a:spcBef>
              <a:buFont typeface="Wingdings"/>
              <a:buChar char=""/>
              <a:tabLst>
                <a:tab pos="429895" algn="l"/>
              </a:tabLst>
            </a:pPr>
            <a:r>
              <a:rPr spc="-5" dirty="0"/>
              <a:t>Arbitrase </a:t>
            </a:r>
            <a:r>
              <a:rPr dirty="0"/>
              <a:t>pada </a:t>
            </a:r>
            <a:r>
              <a:rPr spc="-10" dirty="0"/>
              <a:t>hakekatnya </a:t>
            </a:r>
            <a:r>
              <a:rPr spc="-5" dirty="0"/>
              <a:t>adalah pengadilan dengan</a:t>
            </a:r>
            <a:r>
              <a:rPr spc="615" dirty="0"/>
              <a:t> </a:t>
            </a:r>
            <a:r>
              <a:rPr dirty="0"/>
              <a:t>hakim</a:t>
            </a:r>
          </a:p>
          <a:p>
            <a:pPr marL="428625">
              <a:lnSpc>
                <a:spcPts val="2740"/>
              </a:lnSpc>
            </a:pPr>
            <a:r>
              <a:rPr spc="-15" dirty="0"/>
              <a:t>yang </a:t>
            </a:r>
            <a:r>
              <a:rPr spc="-5" dirty="0"/>
              <a:t>disebut</a:t>
            </a:r>
            <a:r>
              <a:rPr spc="5" dirty="0"/>
              <a:t> </a:t>
            </a:r>
            <a:r>
              <a:rPr spc="-5" dirty="0"/>
              <a:t>arbiter</a:t>
            </a:r>
          </a:p>
          <a:p>
            <a:pPr marL="428625" indent="-343535">
              <a:lnSpc>
                <a:spcPct val="100000"/>
              </a:lnSpc>
              <a:spcBef>
                <a:spcPts val="710"/>
              </a:spcBef>
              <a:buFont typeface="Wingdings"/>
              <a:buChar char=""/>
              <a:tabLst>
                <a:tab pos="429895" algn="l"/>
              </a:tabLst>
            </a:pPr>
            <a:r>
              <a:rPr spc="-5" dirty="0"/>
              <a:t>Arbiter sepakat </a:t>
            </a:r>
            <a:r>
              <a:rPr dirty="0"/>
              <a:t>dipilih </a:t>
            </a:r>
            <a:r>
              <a:rPr spc="-5" dirty="0"/>
              <a:t>oleh </a:t>
            </a:r>
            <a:r>
              <a:rPr spc="-10" dirty="0"/>
              <a:t>para </a:t>
            </a:r>
            <a:r>
              <a:rPr dirty="0"/>
              <a:t>pihak </a:t>
            </a:r>
            <a:r>
              <a:rPr spc="-5" dirty="0"/>
              <a:t>yg</a:t>
            </a:r>
            <a:r>
              <a:rPr spc="-15" dirty="0"/>
              <a:t> </a:t>
            </a:r>
            <a:r>
              <a:rPr spc="-5" dirty="0"/>
              <a:t>bersengketa</a:t>
            </a:r>
          </a:p>
          <a:p>
            <a:pPr marL="428625" indent="-343535">
              <a:lnSpc>
                <a:spcPts val="2735"/>
              </a:lnSpc>
              <a:spcBef>
                <a:spcPts val="720"/>
              </a:spcBef>
              <a:buFont typeface="Wingdings"/>
              <a:buChar char=""/>
              <a:tabLst>
                <a:tab pos="429895" algn="l"/>
                <a:tab pos="1509395" algn="l"/>
                <a:tab pos="3181985" algn="l"/>
                <a:tab pos="4819015" algn="l"/>
                <a:tab pos="5497195" algn="l"/>
                <a:tab pos="6924040" algn="l"/>
                <a:tab pos="8117205" algn="l"/>
              </a:tabLst>
            </a:pPr>
            <a:r>
              <a:rPr dirty="0"/>
              <a:t>Arbiter	be</a:t>
            </a:r>
            <a:r>
              <a:rPr spc="-15" dirty="0"/>
              <a:t>r</a:t>
            </a:r>
            <a:r>
              <a:rPr spc="-5" dirty="0"/>
              <a:t>w</a:t>
            </a:r>
            <a:r>
              <a:rPr spc="-15" dirty="0"/>
              <a:t>e</a:t>
            </a:r>
            <a:r>
              <a:rPr dirty="0"/>
              <a:t>nang	</a:t>
            </a:r>
            <a:r>
              <a:rPr spc="-15" dirty="0"/>
              <a:t>m</a:t>
            </a:r>
            <a:r>
              <a:rPr spc="-5" dirty="0"/>
              <a:t>em</a:t>
            </a:r>
            <a:r>
              <a:rPr spc="-15" dirty="0"/>
              <a:t>e</a:t>
            </a:r>
            <a:r>
              <a:rPr spc="-5" dirty="0"/>
              <a:t>riks</a:t>
            </a:r>
            <a:r>
              <a:rPr dirty="0"/>
              <a:t>a	dan	mem</a:t>
            </a:r>
            <a:r>
              <a:rPr spc="-15" dirty="0"/>
              <a:t>ut</a:t>
            </a:r>
            <a:r>
              <a:rPr dirty="0"/>
              <a:t>us	perka</a:t>
            </a:r>
            <a:r>
              <a:rPr spc="-40" dirty="0"/>
              <a:t>r</a:t>
            </a:r>
            <a:r>
              <a:rPr dirty="0"/>
              <a:t>a	dan</a:t>
            </a:r>
          </a:p>
          <a:p>
            <a:pPr marL="428625">
              <a:lnSpc>
                <a:spcPts val="2735"/>
              </a:lnSpc>
            </a:pPr>
            <a:r>
              <a:rPr spc="-5" dirty="0"/>
              <a:t>bersifat final </a:t>
            </a:r>
            <a:r>
              <a:rPr dirty="0"/>
              <a:t>dan</a:t>
            </a:r>
            <a:r>
              <a:rPr spc="-15" dirty="0"/>
              <a:t> </a:t>
            </a:r>
            <a:r>
              <a:rPr dirty="0"/>
              <a:t>mengikat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219913"/>
            <a:ext cx="8557260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Alternatif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Penyelesaian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Sengketa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adalah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lembaga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penyelesaian  sengketa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beda pendapat melalui prosedur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disepakati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yakni penyelesaian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 luar pengadilan dengan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cara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konsultasi,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negosiasi, mediasi,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konsiliasi,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penilaian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ahli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Arbitrase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adalah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cara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penyelesaian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sengketa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perdata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luar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peradilan umum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didasarkan pada perjanjian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arbitrase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dibuat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secara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tertulis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oleh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bersengketa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Perjanjian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arbitrase adalah suatu kesepakatan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berupa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kausual  arbitrase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tercantum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suatu perjanjian tertulis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dibuat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para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sebelum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timbul sengketa,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suatu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perjanjian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arbitarse tersendiri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dibuat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pihak setelah  timbul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sengketa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460" y="39700"/>
            <a:ext cx="8785860" cy="6396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1780" marR="247015" indent="4445" algn="ctr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Arbiter adalah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seorang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atau lebih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dipilih oleh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bersengketa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ditunjuk oleh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Pengadilan Negeri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atau oleh  lembaga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arbitrase,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untuk memberikan putusan mengenai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sengketa  tertentu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diserahkan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penyelesaiannya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melalui</a:t>
            </a:r>
            <a:r>
              <a:rPr sz="2200" spc="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arbitrase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90170" marR="83185" algn="ctr">
              <a:lnSpc>
                <a:spcPct val="100000"/>
              </a:lnSpc>
            </a:pP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Sengketa 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dapat diselesaikan melalui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arbitrase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hanya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sengketa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  bidang perdagangan dan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mengenai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hak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menurut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hukum dan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peraturan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perundang-undangan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dikuasai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sepenuhnya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oleh pihak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bersengketa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Semua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pemeriksaan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sengketa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oleh arbiter atau majelis</a:t>
            </a:r>
            <a:r>
              <a:rPr sz="2200" spc="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arbitrase</a:t>
            </a:r>
            <a:endParaRPr sz="2200">
              <a:latin typeface="Tahoma"/>
              <a:cs typeface="Tahoma"/>
            </a:endParaRPr>
          </a:p>
          <a:p>
            <a:pPr marL="1905" algn="ctr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dilakukan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secara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tertutup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Times New Roman"/>
              <a:cs typeface="Times New Roman"/>
            </a:endParaRPr>
          </a:p>
          <a:p>
            <a:pPr marL="59690" marR="56515" algn="ctr">
              <a:lnSpc>
                <a:spcPct val="100000"/>
              </a:lnSpc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Putusan arbitrase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bersifat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final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mempunyai kekuatan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tetap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dan mengikat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para</a:t>
            </a:r>
            <a:r>
              <a:rPr sz="2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pihak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Times New Roman"/>
              <a:cs typeface="Times New Roman"/>
            </a:endParaRPr>
          </a:p>
          <a:p>
            <a:pPr marL="12065" marR="5080" indent="13970" algn="ctr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Dalam hal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tidak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melaksanakan putusan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arbitrase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secara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sukarela,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putusan dilaksanakan berdasarkan perintah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Ketua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Pengadilan  Negeri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atas permohonan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salah satu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200" spc="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bersengketa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92353"/>
            <a:ext cx="827087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>
              <a:lnSpc>
                <a:spcPct val="100000"/>
              </a:lnSpc>
              <a:spcBef>
                <a:spcPts val="100"/>
              </a:spcBef>
              <a:tabLst>
                <a:tab pos="962025" algn="l"/>
                <a:tab pos="2478405" algn="l"/>
                <a:tab pos="3825875" algn="l"/>
                <a:tab pos="4655185" algn="l"/>
                <a:tab pos="5901690" algn="l"/>
                <a:tab pos="674052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Suat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	per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anjian	arbit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ase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	menjadi	ba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al	d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ab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oleh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keadaan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lphaLcPeriod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Meninggalnya salah satu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 pihak</a:t>
            </a:r>
            <a:endParaRPr sz="24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buAutoNum type="alphaLcPeriod"/>
              <a:tabLst>
                <a:tab pos="469265" algn="l"/>
                <a:tab pos="46990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Bangkrutnya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salah satu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</a:t>
            </a:r>
            <a:endParaRPr sz="24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buAutoNum type="alphaLcPeriod"/>
              <a:tabLst>
                <a:tab pos="469265" algn="l"/>
                <a:tab pos="469900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Novasi</a:t>
            </a:r>
            <a:endParaRPr sz="24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buAutoNum type="alphaL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Insolvensi salah satu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 pihak</a:t>
            </a:r>
            <a:endParaRPr sz="24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Pewarisan</a:t>
            </a:r>
            <a:endParaRPr sz="24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buAutoNum type="alphaLcPeriod"/>
              <a:tabLst>
                <a:tab pos="469265" algn="l"/>
                <a:tab pos="46990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Berlakunya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syarat-syarat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hapusnya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perikatan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pokok</a:t>
            </a:r>
            <a:endParaRPr sz="2400">
              <a:latin typeface="Tahoma"/>
              <a:cs typeface="Tahoma"/>
            </a:endParaRPr>
          </a:p>
          <a:p>
            <a:pPr marL="469900" marR="5080" indent="-457200" algn="just">
              <a:lnSpc>
                <a:spcPct val="100000"/>
              </a:lnSpc>
              <a:buAutoNum type="alphaLcPeriod"/>
              <a:tabLst>
                <a:tab pos="4699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Bilamana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pelaksanaan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perjanjian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tersebut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dialihtugaskan  pada pihak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ketiga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persetujuan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Melakukan perjanjian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arbitrase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tersebut</a:t>
            </a:r>
            <a:endParaRPr sz="2400">
              <a:latin typeface="Tahoma"/>
              <a:cs typeface="Tahoma"/>
            </a:endParaRPr>
          </a:p>
          <a:p>
            <a:pPr marL="469900" indent="-457200" algn="just">
              <a:lnSpc>
                <a:spcPct val="100000"/>
              </a:lnSpc>
              <a:buAutoNum type="alphaLcPeriod"/>
              <a:tabLst>
                <a:tab pos="46990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Berakhirnya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batalnya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perjanjian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pokok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292354"/>
            <a:ext cx="8412480" cy="5726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Adanya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perjanjian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arbitrase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tertulis meniadakan hak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200" spc="6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mengajukan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penyelesaian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sengketa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atau beda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pendapat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termasuk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dalam perjanjian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ke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Pengadilan</a:t>
            </a:r>
            <a:r>
              <a:rPr sz="22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Negeri</a:t>
            </a:r>
            <a:endParaRPr sz="2200">
              <a:latin typeface="Tahoma"/>
              <a:cs typeface="Tahoma"/>
            </a:endParaRPr>
          </a:p>
          <a:p>
            <a:pPr marL="355600" marR="5715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Pengadilan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Negeri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wajib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menolak dan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tidak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akan campur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tangan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 dalam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suatu penyelesaian sengketa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telah ditetapkan  melalui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arbitrase, kecuali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dalam hal-hal tertentu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ditetapkan  dalam Undang-undang Arbitrase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200" spc="-40" dirty="0">
                <a:solidFill>
                  <a:srgbClr val="FFFFFF"/>
                </a:solidFill>
                <a:latin typeface="Tahoma"/>
                <a:cs typeface="Tahoma"/>
              </a:rPr>
              <a:t>Terhadap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putusan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arbitrase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pihak dapat mengajukan  permohonan pembatalan apabila putusan tersebut diduga  mengandung unsur-unsur sebagai berikut</a:t>
            </a:r>
            <a:r>
              <a:rPr sz="2200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2200">
              <a:latin typeface="Tahoma"/>
              <a:cs typeface="Tahoma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355600" algn="l"/>
              </a:tabLst>
            </a:pP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Surat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dokumen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diajukan dalam pemeriksaan, setelah  putusan dijatuhkan, diakui palsu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atau dinyatakan</a:t>
            </a:r>
            <a:r>
              <a:rPr sz="22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Palsu</a:t>
            </a:r>
            <a:endParaRPr sz="2200">
              <a:latin typeface="Tahoma"/>
              <a:cs typeface="Tahoma"/>
            </a:endParaRPr>
          </a:p>
          <a:p>
            <a:pPr marL="355600" indent="-342900" algn="just">
              <a:lnSpc>
                <a:spcPct val="100000"/>
              </a:lnSpc>
              <a:buAutoNum type="alphaLcPeriod"/>
              <a:tabLst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Setelah</a:t>
            </a:r>
            <a:r>
              <a:rPr sz="2200" spc="3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putusan</a:t>
            </a:r>
            <a:r>
              <a:rPr sz="2200" spc="3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diambil</a:t>
            </a:r>
            <a:r>
              <a:rPr sz="2200" spc="3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ditemukan</a:t>
            </a:r>
            <a:r>
              <a:rPr sz="2200" spc="3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dokumen</a:t>
            </a:r>
            <a:r>
              <a:rPr sz="2200" spc="3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200" spc="3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bersifat</a:t>
            </a:r>
            <a:endParaRPr sz="2200">
              <a:latin typeface="Tahoma"/>
              <a:cs typeface="Tahoma"/>
            </a:endParaRPr>
          </a:p>
          <a:p>
            <a:pPr marL="355600" algn="just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menentukan,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disembunyikan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oleh pihak</a:t>
            </a:r>
            <a:r>
              <a:rPr sz="2200" spc="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lawan</a:t>
            </a:r>
            <a:endParaRPr sz="220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buAutoNum type="alphaLcPeriod" startAt="3"/>
              <a:tabLst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Putusan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diambil dari hasil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tipu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muslihat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dilakukan oleh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salah satu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pihak dalam pemeriksaan</a:t>
            </a:r>
            <a:r>
              <a:rPr sz="2200" spc="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sengketa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292354"/>
            <a:ext cx="8413115" cy="3378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Pada umumnya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lembaga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arbitrase mempunyai kelebihan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dibandingkan dengan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lembaga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peradilan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Kelebihan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tersebut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antara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lain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2200">
              <a:latin typeface="Tahoma"/>
              <a:cs typeface="Tahoma"/>
            </a:endParaRPr>
          </a:p>
          <a:p>
            <a:pPr marL="469900" indent="-457200" algn="just">
              <a:lnSpc>
                <a:spcPct val="100000"/>
              </a:lnSpc>
              <a:buAutoNum type="alphaLcPeriod"/>
              <a:tabLst>
                <a:tab pos="46990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Dijamin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kerahasiaan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sengketa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para</a:t>
            </a:r>
            <a:r>
              <a:rPr sz="2200" spc="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pihak</a:t>
            </a:r>
            <a:endParaRPr sz="2200">
              <a:latin typeface="Tahoma"/>
              <a:cs typeface="Tahoma"/>
            </a:endParaRPr>
          </a:p>
          <a:p>
            <a:pPr marL="469900" marR="5080" indent="-457200" algn="just">
              <a:lnSpc>
                <a:spcPct val="100000"/>
              </a:lnSpc>
              <a:buAutoNum type="alphaLcPeriod"/>
              <a:tabLst>
                <a:tab pos="46990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Dapat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dihindari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kelambatan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diakibatkan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karena</a:t>
            </a:r>
            <a:r>
              <a:rPr sz="2200" spc="5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hal  prosedural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dan</a:t>
            </a:r>
            <a:r>
              <a:rPr sz="22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administratif</a:t>
            </a:r>
            <a:endParaRPr sz="2200">
              <a:latin typeface="Tahoma"/>
              <a:cs typeface="Tahoma"/>
            </a:endParaRPr>
          </a:p>
          <a:p>
            <a:pPr marL="469900" marR="5080" indent="-457200" algn="just">
              <a:lnSpc>
                <a:spcPct val="100000"/>
              </a:lnSpc>
              <a:buAutoNum type="alphaLcPeriod"/>
              <a:tabLst>
                <a:tab pos="469900" algn="l"/>
              </a:tabLst>
            </a:pPr>
            <a:r>
              <a:rPr sz="2200" spc="-25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pihak dapat memilih arbiter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menurut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keyakinannya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mempunyai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pengetahuan, pengalaman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serta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latar belakang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cukup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mengenai masalah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disengketakan, jujur dan  adil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437" y="3645484"/>
            <a:ext cx="5126990" cy="696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9265" algn="l"/>
                <a:tab pos="1365885" algn="l"/>
                <a:tab pos="2383790" algn="l"/>
                <a:tab pos="3440429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d.	</a:t>
            </a:r>
            <a:r>
              <a:rPr sz="2200" spc="-25" dirty="0">
                <a:solidFill>
                  <a:srgbClr val="FFFFFF"/>
                </a:solidFill>
                <a:latin typeface="Tahoma"/>
                <a:cs typeface="Tahoma"/>
              </a:rPr>
              <a:t>Para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pihak	dapat	menentukan</a:t>
            </a:r>
            <a:endParaRPr sz="22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  <a:tabLst>
                <a:tab pos="2664460" algn="l"/>
                <a:tab pos="449961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menyelesaikan	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masalahnya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serta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2111" y="3645484"/>
            <a:ext cx="995044" cy="696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pilihan</a:t>
            </a:r>
            <a:endParaRPr sz="2200">
              <a:latin typeface="Tahoma"/>
              <a:cs typeface="Tahoma"/>
            </a:endParaRPr>
          </a:p>
          <a:p>
            <a:pPr marL="179705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200" spc="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6447" y="3645484"/>
            <a:ext cx="864869" cy="696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hukum</a:t>
            </a:r>
            <a:endParaRPr sz="2200">
              <a:latin typeface="Tahoma"/>
              <a:cs typeface="Tahoma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dan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19973" y="3645484"/>
            <a:ext cx="894080" cy="696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untuk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empat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437" y="4316729"/>
            <a:ext cx="841248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algn="just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penyelenggaraan</a:t>
            </a:r>
            <a:r>
              <a:rPr sz="22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arbitrase</a:t>
            </a:r>
            <a:endParaRPr sz="2200">
              <a:latin typeface="Tahoma"/>
              <a:cs typeface="Tahoma"/>
            </a:endParaRPr>
          </a:p>
          <a:p>
            <a:pPr marL="469900" marR="5080" indent="-457200" algn="just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e.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Putusan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arbiter merupakan putusan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mengikat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pihak  dan dengan melalui tata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cara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(prosedur) sederhana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saja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ataupun langsung dapat dilaksanakan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219913"/>
            <a:ext cx="8559800" cy="6611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Negosiasi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(Peter 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Spiller,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Dispute resolution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New</a:t>
            </a:r>
            <a:r>
              <a:rPr sz="20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Zealand)</a:t>
            </a:r>
            <a:endParaRPr sz="20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proses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kreatif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dimana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terlibat didalam suatu isu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mendiskusikan posisi mereka,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kebutuhan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kepentingan mereka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dalam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rangka menghasilkan penyelesaian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positif,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realistic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berjangkauan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luas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299085" indent="-287020">
              <a:lnSpc>
                <a:spcPts val="228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Negosiasi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dgn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melibatkan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pihak</a:t>
            </a:r>
            <a:r>
              <a:rPr sz="20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ketiga</a:t>
            </a:r>
            <a:endParaRPr sz="2000">
              <a:latin typeface="Tahoma"/>
              <a:cs typeface="Tahoma"/>
            </a:endParaRPr>
          </a:p>
          <a:p>
            <a:pPr marL="299085" indent="-287020">
              <a:lnSpc>
                <a:spcPts val="216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Mediator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ditujuk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oleh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bersengketa</a:t>
            </a:r>
            <a:endParaRPr sz="2000">
              <a:latin typeface="Tahoma"/>
              <a:cs typeface="Tahoma"/>
            </a:endParaRPr>
          </a:p>
          <a:p>
            <a:pPr marL="299085" indent="-287020">
              <a:lnSpc>
                <a:spcPts val="216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Putusannya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berupa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nilai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atau</a:t>
            </a:r>
            <a:r>
              <a:rPr sz="20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norma</a:t>
            </a:r>
            <a:endParaRPr sz="2000">
              <a:latin typeface="Tahoma"/>
              <a:cs typeface="Tahoma"/>
            </a:endParaRPr>
          </a:p>
          <a:p>
            <a:pPr marL="299085" indent="-287020">
              <a:lnSpc>
                <a:spcPts val="228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Putusan tidak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punya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titel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executorial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Mediasi (Laurence Boulle, /mediation, principle, process, practice)  Suatu proses pembuatan keputusan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mana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para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bersengketa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dibantu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ketiga, yaitu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mediator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berusaha  meningkatkan proses pembuatan keputusan dan membantu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pihak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mencapai suatu hasil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disetujui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oleh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para</a:t>
            </a:r>
            <a:r>
              <a:rPr sz="20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pihak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Konsiliasi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(John 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Wade,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Bond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University Dispute Resolution Centre, Australia) 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Konsoliasi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adalah suatu proses dalam mana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suatu konflik,  dengan bantuan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seorang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pihak ketiga netral (konsiliator), mengidentifikasi  masalah,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menciptkan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pilihan-pilihan, mempertimbangkan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pilihan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penyelesaian)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769</Words>
  <Application>Microsoft Office PowerPoint</Application>
  <PresentationFormat>On-screen Show (4:3)</PresentationFormat>
  <Paragraphs>134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KONTRAK BISNIS  HUKUM TRANSAKSI</vt:lpstr>
      <vt:lpstr>CLASS KE 10</vt:lpstr>
      <vt:lpstr>ARBITRASE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PERBEDAAN</vt:lpstr>
      <vt:lpstr>PERBEDAAN</vt:lpstr>
      <vt:lpstr>Kelebihan Arbitrase</vt:lpstr>
      <vt:lpstr>Kelemahan Arbitrase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Ir F SH MH ME MAk</dc:creator>
  <cp:lastModifiedBy>BPISTI2008</cp:lastModifiedBy>
  <cp:revision>1</cp:revision>
  <dcterms:created xsi:type="dcterms:W3CDTF">2019-04-10T04:32:40Z</dcterms:created>
  <dcterms:modified xsi:type="dcterms:W3CDTF">2019-04-10T07:09:42Z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2019-04-10T00:00:00Z</vt:filetime>
  </property>
</Properties>
</file>