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93" r:id="rId3"/>
    <p:sldId id="494" r:id="rId4"/>
    <p:sldId id="495" r:id="rId5"/>
    <p:sldId id="496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93620" y="1915629"/>
            <a:ext cx="3918077" cy="8471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324100" y="1943163"/>
            <a:ext cx="3884422" cy="8136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089404" y="2357589"/>
            <a:ext cx="4219829" cy="8471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119883" y="2385123"/>
            <a:ext cx="4186174" cy="8136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51277" y="2060905"/>
            <a:ext cx="4441444" cy="9105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52144" y="5383783"/>
            <a:ext cx="7439710" cy="1305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0395" y="1124839"/>
            <a:ext cx="3828415" cy="3684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13197" y="1101978"/>
            <a:ext cx="3750945" cy="4050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75688" y="2301239"/>
            <a:ext cx="5611495" cy="523240"/>
          </a:xfrm>
          <a:custGeom>
            <a:avLst/>
            <a:gdLst/>
            <a:ahLst/>
            <a:cxnLst/>
            <a:rect l="l" t="t" r="r" b="b"/>
            <a:pathLst>
              <a:path w="5611495" h="523239">
                <a:moveTo>
                  <a:pt x="0" y="522731"/>
                </a:moveTo>
                <a:lnTo>
                  <a:pt x="5611368" y="522731"/>
                </a:lnTo>
                <a:lnTo>
                  <a:pt x="5611368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1484" y="305765"/>
            <a:ext cx="8127365" cy="112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6540" y="1099184"/>
            <a:ext cx="8630919" cy="3640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ontian@trisakti.ac.i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0383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KONTRAK BISNIS  </a:t>
            </a:r>
            <a:r>
              <a:rPr dirty="0"/>
              <a:t>HUKUM</a:t>
            </a:r>
            <a:r>
              <a:rPr spc="-100" dirty="0"/>
              <a:t> </a:t>
            </a:r>
            <a:r>
              <a:rPr spc="-5" dirty="0"/>
              <a:t>TRANSAKSI</a:t>
            </a:r>
          </a:p>
        </p:txBody>
      </p:sp>
      <p:sp>
        <p:nvSpPr>
          <p:cNvPr id="3" name="object 3"/>
          <p:cNvSpPr/>
          <p:nvPr/>
        </p:nvSpPr>
        <p:spPr>
          <a:xfrm>
            <a:off x="251459" y="5330950"/>
            <a:ext cx="8712835" cy="1409700"/>
          </a:xfrm>
          <a:custGeom>
            <a:avLst/>
            <a:gdLst/>
            <a:ahLst/>
            <a:cxnLst/>
            <a:rect l="l" t="t" r="r" b="b"/>
            <a:pathLst>
              <a:path w="8712835" h="1409700">
                <a:moveTo>
                  <a:pt x="0" y="1409699"/>
                </a:moveTo>
                <a:lnTo>
                  <a:pt x="8712708" y="1409699"/>
                </a:lnTo>
                <a:lnTo>
                  <a:pt x="8712708" y="0"/>
                </a:lnTo>
                <a:lnTo>
                  <a:pt x="0" y="0"/>
                </a:lnTo>
                <a:lnTo>
                  <a:pt x="0" y="140969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3820" marR="5080" algn="ctr">
              <a:lnSpc>
                <a:spcPct val="100000"/>
              </a:lnSpc>
              <a:spcBef>
                <a:spcPts val="95"/>
              </a:spcBef>
            </a:pPr>
            <a:r>
              <a:rPr spc="-130" dirty="0"/>
              <a:t>Dr. Ir. </a:t>
            </a:r>
            <a:r>
              <a:rPr spc="-5" dirty="0"/>
              <a:t>H. </a:t>
            </a:r>
            <a:r>
              <a:rPr spc="-10" dirty="0"/>
              <a:t>Fontian </a:t>
            </a:r>
            <a:r>
              <a:rPr spc="-5" dirty="0"/>
              <a:t>Munzil, </a:t>
            </a:r>
            <a:r>
              <a:rPr spc="-45" dirty="0"/>
              <a:t>S.H., </a:t>
            </a:r>
            <a:r>
              <a:rPr spc="-40" dirty="0"/>
              <a:t>M.H., </a:t>
            </a:r>
            <a:r>
              <a:rPr spc="-35" dirty="0"/>
              <a:t>M.E., </a:t>
            </a:r>
            <a:r>
              <a:rPr spc="-5" dirty="0"/>
              <a:t>M.Ak  CFrA, </a:t>
            </a:r>
            <a:r>
              <a:rPr spc="-100" dirty="0"/>
              <a:t>CFP,</a:t>
            </a:r>
            <a:r>
              <a:rPr spc="-5" dirty="0"/>
              <a:t> QWP</a:t>
            </a:r>
          </a:p>
          <a:p>
            <a:pPr marL="71755" algn="ctr">
              <a:lnSpc>
                <a:spcPct val="100000"/>
              </a:lnSpc>
            </a:pPr>
            <a:r>
              <a:rPr spc="-10" dirty="0">
                <a:hlinkClick r:id="rId2"/>
              </a:rPr>
              <a:t>Fontian@trisakti.ac.id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2282926"/>
            <a:ext cx="7033006" cy="388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7155" y="2316530"/>
            <a:ext cx="7001129" cy="3564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93305" y="2342895"/>
            <a:ext cx="6953389" cy="3082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37931" y="2426182"/>
            <a:ext cx="211708" cy="13553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66888" y="2461282"/>
            <a:ext cx="179552" cy="1018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93431" y="2486797"/>
            <a:ext cx="131724" cy="552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29956" y="2282926"/>
            <a:ext cx="540804" cy="3883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60435" y="2316530"/>
            <a:ext cx="507326" cy="35643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85581" y="2342895"/>
            <a:ext cx="460375" cy="30822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15411" y="2770606"/>
            <a:ext cx="3575177" cy="38839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44367" y="2804210"/>
            <a:ext cx="3543046" cy="35643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70529" y="2830576"/>
            <a:ext cx="3495167" cy="30822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454908" y="1217675"/>
            <a:ext cx="1845945" cy="52324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3815" rIns="0" bIns="0" rtlCol="0">
            <a:spAutoFit/>
          </a:bodyPr>
          <a:lstStyle/>
          <a:p>
            <a:pPr marL="285115">
              <a:lnSpc>
                <a:spcPct val="100000"/>
              </a:lnSpc>
              <a:spcBef>
                <a:spcPts val="345"/>
              </a:spcBef>
            </a:pPr>
            <a:r>
              <a:rPr sz="2800" b="1" spc="-10" dirty="0">
                <a:solidFill>
                  <a:srgbClr val="FFFFFF"/>
                </a:solidFill>
                <a:latin typeface="Tahoma"/>
                <a:cs typeface="Tahoma"/>
              </a:rPr>
              <a:t>RPS</a:t>
            </a:r>
            <a:r>
              <a:rPr sz="2800" b="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14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85928" y="57911"/>
            <a:ext cx="2527300" cy="524510"/>
          </a:xfrm>
          <a:custGeom>
            <a:avLst/>
            <a:gdLst/>
            <a:ahLst/>
            <a:cxnLst/>
            <a:rect l="l" t="t" r="r" b="b"/>
            <a:pathLst>
              <a:path w="2527300" h="524510">
                <a:moveTo>
                  <a:pt x="0" y="524256"/>
                </a:moveTo>
                <a:lnTo>
                  <a:pt x="2526792" y="524256"/>
                </a:lnTo>
                <a:lnTo>
                  <a:pt x="2526792" y="0"/>
                </a:lnTo>
                <a:lnTo>
                  <a:pt x="0" y="0"/>
                </a:lnTo>
                <a:lnTo>
                  <a:pt x="0" y="52425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303987" y="89738"/>
            <a:ext cx="22891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CLASS KE</a:t>
            </a:r>
            <a:r>
              <a:rPr sz="2800" spc="-65" dirty="0"/>
              <a:t> </a:t>
            </a:r>
            <a:r>
              <a:rPr sz="2800" spc="-5" dirty="0"/>
              <a:t>14</a:t>
            </a: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6002" y="148208"/>
            <a:ext cx="14928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/>
              <a:t>LITERATUR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258876" y="979424"/>
            <a:ext cx="8629015" cy="4751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469265" algn="l"/>
                <a:tab pos="469900" algn="l"/>
                <a:tab pos="968375" algn="l"/>
                <a:tab pos="1858010" algn="l"/>
                <a:tab pos="2611120" algn="l"/>
                <a:tab pos="3721100" algn="l"/>
                <a:tab pos="4867275" algn="l"/>
                <a:tab pos="5553075" algn="l"/>
                <a:tab pos="6411595" algn="l"/>
                <a:tab pos="7212965" algn="l"/>
                <a:tab pos="7894320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HR	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Dae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g	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aja,	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ont</a:t>
            </a:r>
            <a:r>
              <a:rPr sz="2000" spc="-3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act	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000" spc="-4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afting,	C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spc="-3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	A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spc="-2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spc="-40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	</a:t>
            </a:r>
            <a:r>
              <a:rPr sz="2000" spc="5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akti,	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Ed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si	</a:t>
            </a:r>
            <a:r>
              <a:rPr sz="2000" spc="-4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evi</a:t>
            </a:r>
            <a:r>
              <a:rPr sz="2000" spc="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i,  Cetakan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Kedua,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Bandung</a:t>
            </a:r>
            <a:r>
              <a:rPr sz="20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2006</a:t>
            </a:r>
            <a:endParaRPr sz="2000">
              <a:latin typeface="Tahoma"/>
              <a:cs typeface="Tahoma"/>
            </a:endParaRPr>
          </a:p>
          <a:p>
            <a:pPr marL="469900" marR="9525" indent="-457200">
              <a:lnSpc>
                <a:spcPct val="100000"/>
              </a:lnSpc>
              <a:spcBef>
                <a:spcPts val="994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HR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Daeng Naja, Hukum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Kredit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Garansi,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Cetakan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Kesatu,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Citra 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Aditya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Bakti, Bandung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2005</a:t>
            </a:r>
            <a:endParaRPr sz="20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Abdulkadi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Muhammad,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Citra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Aditya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Bakti, Cetakan </a:t>
            </a:r>
            <a:r>
              <a:rPr sz="2000" spc="-30" dirty="0">
                <a:solidFill>
                  <a:srgbClr val="FFFFFF"/>
                </a:solidFill>
                <a:latin typeface="Tahoma"/>
                <a:cs typeface="Tahoma"/>
              </a:rPr>
              <a:t>Ke </a:t>
            </a:r>
            <a:r>
              <a:rPr sz="2000" spc="-90" dirty="0">
                <a:solidFill>
                  <a:srgbClr val="FFFFFF"/>
                </a:solidFill>
                <a:latin typeface="Tahoma"/>
                <a:cs typeface="Tahoma"/>
              </a:rPr>
              <a:t>IV,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Bandung</a:t>
            </a:r>
            <a:r>
              <a:rPr sz="2000" spc="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2010</a:t>
            </a:r>
            <a:endParaRPr sz="2000">
              <a:latin typeface="Tahoma"/>
              <a:cs typeface="Tahoma"/>
            </a:endParaRPr>
          </a:p>
          <a:p>
            <a:pPr marL="469900" marR="5715" indent="-457200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469265" algn="l"/>
                <a:tab pos="469900" algn="l"/>
                <a:tab pos="1225550" algn="l"/>
                <a:tab pos="1901189" algn="l"/>
                <a:tab pos="3711575" algn="l"/>
                <a:tab pos="4658360" algn="l"/>
                <a:tab pos="5662930" algn="l"/>
                <a:tab pos="7097395" algn="l"/>
                <a:tab pos="7446009" algn="l"/>
              </a:tabLst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Sali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	H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r>
              <a:rPr sz="2000" spc="-2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000" spc="-140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,	</a:t>
            </a:r>
            <a:r>
              <a:rPr sz="2000" spc="-5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er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Huku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	</a:t>
            </a:r>
            <a:r>
              <a:rPr sz="2000" spc="-6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nt</a:t>
            </a:r>
            <a:r>
              <a:rPr sz="2000" spc="-4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ak	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nnominaat	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i	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do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si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,  Buku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Kesatu,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Sinar Grafika,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Cetakan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Kedua,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Desember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2004,</a:t>
            </a:r>
            <a:r>
              <a:rPr sz="20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Jakarta</a:t>
            </a:r>
            <a:endParaRPr sz="20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0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BN</a:t>
            </a:r>
            <a:r>
              <a:rPr sz="2000" spc="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Marbun,</a:t>
            </a:r>
            <a:r>
              <a:rPr sz="2000" spc="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Membuat</a:t>
            </a:r>
            <a:r>
              <a:rPr sz="2000" spc="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Perjanjian</a:t>
            </a:r>
            <a:r>
              <a:rPr sz="2000" spc="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40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000" spc="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Aman</a:t>
            </a:r>
            <a:r>
              <a:rPr sz="2000" spc="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Dan</a:t>
            </a:r>
            <a:r>
              <a:rPr sz="2000" spc="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Sesuai</a:t>
            </a:r>
            <a:r>
              <a:rPr sz="2000" spc="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Hukum,</a:t>
            </a:r>
            <a:r>
              <a:rPr sz="2000" spc="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Puspa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Swara,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Cetakan 1, Jakarta</a:t>
            </a:r>
            <a:r>
              <a:rPr sz="20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2009</a:t>
            </a:r>
            <a:endParaRPr sz="2000">
              <a:latin typeface="Tahoma"/>
              <a:cs typeface="Tahoma"/>
            </a:endParaRPr>
          </a:p>
          <a:p>
            <a:pPr marL="469900" marR="7620" indent="-457200">
              <a:lnSpc>
                <a:spcPct val="100000"/>
              </a:lnSpc>
              <a:spcBef>
                <a:spcPts val="994"/>
              </a:spcBef>
              <a:buAutoNum type="arabicPeriod" startAt="6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I.G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Rai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Widjaya,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Merancang Suatu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Kontrak,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Edisi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Revisi,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KBI, Jakarta,  2007</a:t>
            </a:r>
            <a:endParaRPr sz="20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AutoNum type="arabicPeriod" startAt="6"/>
              <a:tabLst>
                <a:tab pos="469265" algn="l"/>
                <a:tab pos="469900" algn="l"/>
                <a:tab pos="1446530" algn="l"/>
                <a:tab pos="2315210" algn="l"/>
                <a:tab pos="3458845" algn="l"/>
                <a:tab pos="4312285" algn="l"/>
                <a:tab pos="5091430" algn="l"/>
                <a:tab pos="5935345" algn="l"/>
                <a:tab pos="7171690" algn="l"/>
              </a:tabLst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Herl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na	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Su</a:t>
            </a:r>
            <a:r>
              <a:rPr sz="20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i	Bachtia</a:t>
            </a:r>
            <a:r>
              <a:rPr sz="2000" spc="-27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,	As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k	Le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al	K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ed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t	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Si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kasi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,	</a:t>
            </a:r>
            <a:r>
              <a:rPr sz="2000" spc="-2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j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aG</a:t>
            </a:r>
            <a:r>
              <a:rPr sz="2000" spc="-4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afi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do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Persada,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Cetakan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Pertaman,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Jakarta, Juli</a:t>
            </a:r>
            <a:r>
              <a:rPr sz="20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2000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137" y="379857"/>
            <a:ext cx="8572500" cy="6376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7620" indent="-457200" algn="just">
              <a:lnSpc>
                <a:spcPct val="100000"/>
              </a:lnSpc>
              <a:spcBef>
                <a:spcPts val="105"/>
              </a:spcBef>
              <a:buAutoNum type="arabicPeriod" startAt="8"/>
              <a:tabLst>
                <a:tab pos="469900" algn="l"/>
              </a:tabLst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Huala </a:t>
            </a:r>
            <a:r>
              <a:rPr sz="2000" spc="-30" dirty="0">
                <a:solidFill>
                  <a:srgbClr val="FFFFFF"/>
                </a:solidFill>
                <a:latin typeface="Tahoma"/>
                <a:cs typeface="Tahoma"/>
              </a:rPr>
              <a:t>Adolf,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Perdagangan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Internasional, RajaGrafindo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Persada,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Cetakan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2005-1-2,</a:t>
            </a:r>
            <a:r>
              <a:rPr sz="20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Jakarta</a:t>
            </a:r>
            <a:endParaRPr sz="2000">
              <a:latin typeface="Tahoma"/>
              <a:cs typeface="Tahoma"/>
            </a:endParaRPr>
          </a:p>
          <a:p>
            <a:pPr marL="469900" marR="6350" indent="-457200" algn="just">
              <a:lnSpc>
                <a:spcPct val="100000"/>
              </a:lnSpc>
              <a:spcBef>
                <a:spcPts val="995"/>
              </a:spcBef>
              <a:buAutoNum type="arabicPeriod" startAt="8"/>
              <a:tabLst>
                <a:tab pos="469900" algn="l"/>
              </a:tabLst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Gunarto Suhardi,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Beberapa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Elemen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Penting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Dalam Hukun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Perdagangan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internasional, Cetakan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Pertama,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Andi Ofset,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2004,</a:t>
            </a:r>
            <a:r>
              <a:rPr sz="20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Yogyakarta</a:t>
            </a:r>
            <a:endParaRPr sz="2000">
              <a:latin typeface="Tahoma"/>
              <a:cs typeface="Tahoma"/>
            </a:endParaRPr>
          </a:p>
          <a:p>
            <a:pPr marL="469900" marR="7620" indent="-457200" algn="just">
              <a:lnSpc>
                <a:spcPct val="100000"/>
              </a:lnSpc>
              <a:spcBef>
                <a:spcPts val="994"/>
              </a:spcBef>
              <a:buAutoNum type="arabicPeriod" startAt="8"/>
              <a:tabLst>
                <a:tab pos="469900" algn="l"/>
              </a:tabLst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Salim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HS,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Kontrak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– </a:t>
            </a:r>
            <a:r>
              <a:rPr sz="2000" spc="-45" dirty="0">
                <a:solidFill>
                  <a:srgbClr val="FFFFFF"/>
                </a:solidFill>
                <a:latin typeface="Tahoma"/>
                <a:cs typeface="Tahoma"/>
              </a:rPr>
              <a:t>Teori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000" spc="-40" dirty="0">
                <a:solidFill>
                  <a:srgbClr val="FFFFFF"/>
                </a:solidFill>
                <a:latin typeface="Tahoma"/>
                <a:cs typeface="Tahoma"/>
              </a:rPr>
              <a:t>Teknik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Penyusunan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Kontrak,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Jakarta: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Sinar Grafika,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2003</a:t>
            </a:r>
            <a:endParaRPr sz="2000">
              <a:latin typeface="Tahoma"/>
              <a:cs typeface="Tahoma"/>
            </a:endParaRPr>
          </a:p>
          <a:p>
            <a:pPr marL="469900" marR="5080" indent="-457200" algn="just">
              <a:lnSpc>
                <a:spcPct val="100000"/>
              </a:lnSpc>
              <a:buAutoNum type="arabicPeriod" startAt="8"/>
              <a:tabLst>
                <a:tab pos="469900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Mariam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Darus Badruzaman, Sutan 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Remy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Sjahdeini,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Heru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Soepraptomo,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Djamil,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Faturrahman, </a:t>
            </a:r>
            <a:r>
              <a:rPr sz="2000" spc="-35" dirty="0">
                <a:solidFill>
                  <a:srgbClr val="FFFFFF"/>
                </a:solidFill>
                <a:latin typeface="Tahoma"/>
                <a:cs typeface="Tahoma"/>
              </a:rPr>
              <a:t>Soenandar, Taryana,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Kompilasi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Perikata,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Rangka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Memperingati Memasuki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Masa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Purna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Bakti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Usia 70  </a:t>
            </a:r>
            <a:r>
              <a:rPr sz="2000" spc="-35" dirty="0">
                <a:solidFill>
                  <a:srgbClr val="FFFFFF"/>
                </a:solidFill>
                <a:latin typeface="Tahoma"/>
                <a:cs typeface="Tahoma"/>
              </a:rPr>
              <a:t>Tahun,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Bandung: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PT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Citra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AdityaBakti,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2001</a:t>
            </a:r>
            <a:endParaRPr sz="2000">
              <a:latin typeface="Tahoma"/>
              <a:cs typeface="Tahoma"/>
            </a:endParaRPr>
          </a:p>
          <a:p>
            <a:pPr marL="469900" marR="8890" indent="-457200" algn="just">
              <a:lnSpc>
                <a:spcPct val="100000"/>
              </a:lnSpc>
              <a:spcBef>
                <a:spcPts val="5"/>
              </a:spcBef>
              <a:buAutoNum type="arabicPeriod" startAt="8"/>
              <a:tabLst>
                <a:tab pos="469900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Moch.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Chidir Ali,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Achmad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Samsudin,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Mashudi,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Pengertian-  Pengertian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Elementer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Perjanjian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Perdata,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Bandung: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Mandar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Maju,</a:t>
            </a:r>
            <a:r>
              <a:rPr sz="20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1993.</a:t>
            </a:r>
            <a:endParaRPr sz="2000">
              <a:latin typeface="Tahoma"/>
              <a:cs typeface="Tahoma"/>
            </a:endParaRPr>
          </a:p>
          <a:p>
            <a:pPr marL="469900" marR="7620" indent="-457200" algn="just">
              <a:lnSpc>
                <a:spcPct val="100000"/>
              </a:lnSpc>
              <a:buAutoNum type="arabicPeriod" startAt="8"/>
              <a:tabLst>
                <a:tab pos="469900" algn="l"/>
              </a:tabLst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Sutan 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Remy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Sjahdeini,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Heru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Soepraptomo,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Djamil,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Faturrahman,  </a:t>
            </a:r>
            <a:r>
              <a:rPr sz="2000" spc="-30" dirty="0">
                <a:solidFill>
                  <a:srgbClr val="FFFFFF"/>
                </a:solidFill>
                <a:latin typeface="Tahoma"/>
                <a:cs typeface="Tahoma"/>
              </a:rPr>
              <a:t>Soenandar, </a:t>
            </a:r>
            <a:r>
              <a:rPr sz="2000" spc="-35" dirty="0">
                <a:solidFill>
                  <a:srgbClr val="FFFFFF"/>
                </a:solidFill>
                <a:latin typeface="Tahoma"/>
                <a:cs typeface="Tahoma"/>
              </a:rPr>
              <a:t>Taryana,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Kompilasi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Perikata,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Rangka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Memperingati Memasuki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Masa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Purna Bakti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Usia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70 </a:t>
            </a:r>
            <a:r>
              <a:rPr sz="2000" spc="-45" dirty="0">
                <a:solidFill>
                  <a:srgbClr val="FFFFFF"/>
                </a:solidFill>
                <a:latin typeface="Tahoma"/>
                <a:cs typeface="Tahoma"/>
              </a:rPr>
              <a:t>Tahun,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Bandung: PT 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Citra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AdityaBakti,</a:t>
            </a:r>
            <a:r>
              <a:rPr sz="2000" spc="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2001.</a:t>
            </a:r>
            <a:endParaRPr sz="2000">
              <a:latin typeface="Tahoma"/>
              <a:cs typeface="Tahoma"/>
            </a:endParaRPr>
          </a:p>
          <a:p>
            <a:pPr marL="469900" marR="8890" indent="-457200" algn="just">
              <a:lnSpc>
                <a:spcPct val="100000"/>
              </a:lnSpc>
              <a:spcBef>
                <a:spcPts val="5"/>
              </a:spcBef>
              <a:buAutoNum type="arabicPeriod" startAt="8"/>
              <a:tabLst>
                <a:tab pos="469900" algn="l"/>
              </a:tabLst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Moch. Chidir Ali,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Achmad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Samsudin,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Mashudi,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Pengertian-  Pengertian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Elementer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Perjanjian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Perdata,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Bandung: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Mandar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Maju,</a:t>
            </a:r>
            <a:r>
              <a:rPr sz="20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1993.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6847" y="457326"/>
            <a:ext cx="8571230" cy="5513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6985" indent="-457200" algn="just">
              <a:lnSpc>
                <a:spcPct val="100000"/>
              </a:lnSpc>
              <a:spcBef>
                <a:spcPts val="105"/>
              </a:spcBef>
              <a:buAutoNum type="arabicPeriod" startAt="15"/>
              <a:tabLst>
                <a:tab pos="469900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 </a:t>
            </a:r>
            <a:r>
              <a:rPr sz="2000" spc="-40" dirty="0">
                <a:solidFill>
                  <a:srgbClr val="FFFFFF"/>
                </a:solidFill>
                <a:latin typeface="Tahoma"/>
                <a:cs typeface="Tahoma"/>
              </a:rPr>
              <a:t>Yahya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Harahap,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000" spc="-30" dirty="0">
                <a:solidFill>
                  <a:srgbClr val="FFFFFF"/>
                </a:solidFill>
                <a:latin typeface="Tahoma"/>
                <a:cs typeface="Tahoma"/>
              </a:rPr>
              <a:t>Terbatas,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Cetakan Keempat,Jakrta:  Sinar Grafika,</a:t>
            </a:r>
            <a:r>
              <a:rPr sz="20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2013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Tahoma"/>
              <a:buAutoNum type="arabicPeriod" startAt="15"/>
            </a:pPr>
            <a:endParaRPr sz="2050">
              <a:latin typeface="Times New Roman"/>
              <a:cs typeface="Times New Roman"/>
            </a:endParaRPr>
          </a:p>
          <a:p>
            <a:pPr marL="469900" marR="8890" indent="-457200" algn="just">
              <a:lnSpc>
                <a:spcPct val="100000"/>
              </a:lnSpc>
              <a:buAutoNum type="arabicPeriod" startAt="15"/>
              <a:tabLst>
                <a:tab pos="469900" algn="l"/>
              </a:tabLst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Riduan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Syahrani, Seluk-Beluk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Asas-Asas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Perdata,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Penerbit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Alumni,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1989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Tahoma"/>
              <a:buAutoNum type="arabicPeriod" startAt="15"/>
            </a:pPr>
            <a:endParaRPr sz="205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 startAt="15"/>
              <a:tabLst>
                <a:tab pos="469900" algn="l"/>
                <a:tab pos="1344295" algn="l"/>
                <a:tab pos="3138805" algn="l"/>
                <a:tab pos="4516120" algn="l"/>
                <a:tab pos="5362575" algn="l"/>
                <a:tab pos="6341110" algn="l"/>
                <a:tab pos="7388225" algn="l"/>
              </a:tabLst>
            </a:pP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Pu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wos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tji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spc="-3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,	</a:t>
            </a:r>
            <a:r>
              <a:rPr sz="2000" spc="-6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ertia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2000" spc="-6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spc="-2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ok	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Huk</a:t>
            </a:r>
            <a:r>
              <a:rPr sz="2000" spc="-2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000" spc="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Da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ang	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do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si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,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Surat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Berharga,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Cetakan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Ketiga,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Jakarta: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Djambatan,</a:t>
            </a:r>
            <a:r>
              <a:rPr sz="20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1990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ct val="100000"/>
              </a:lnSpc>
              <a:buAutoNum type="arabicPeriod" startAt="18"/>
              <a:tabLst>
                <a:tab pos="469900" algn="l"/>
              </a:tabLst>
            </a:pP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Kartini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Muljadi dan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Gunawan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Widjaja, Seri Hukum Harta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Kekayaan: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Hak 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Istimewa,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Gadai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&amp;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Hipotek,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Penerbit,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Edisi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Pertama,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Cetakan 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Kedua,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Jakarta: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Kencana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Prenada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Media</a:t>
            </a:r>
            <a:r>
              <a:rPr sz="20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Group,2007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Tahoma"/>
              <a:buAutoNum type="arabicPeriod" startAt="18"/>
            </a:pPr>
            <a:endParaRPr sz="205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 startAt="18"/>
              <a:tabLst>
                <a:tab pos="469900" algn="l"/>
                <a:tab pos="1548765" algn="l"/>
                <a:tab pos="3634104" algn="l"/>
                <a:tab pos="4470400" algn="l"/>
                <a:tab pos="5825490" algn="l"/>
                <a:tab pos="6656070" algn="l"/>
                <a:tab pos="7762875" algn="l"/>
              </a:tabLst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Su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ekti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,	Ja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ina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j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amin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	Untuk	</a:t>
            </a:r>
            <a:r>
              <a:rPr sz="2000" spc="-5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ber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an	K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edi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t	M</a:t>
            </a:r>
            <a:r>
              <a:rPr sz="20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nurut	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uk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Indonesia, Bandung: PT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Citra Adiya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Bakti,</a:t>
            </a:r>
            <a:r>
              <a:rPr sz="20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1991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469900" marR="5715" indent="-457200" algn="just">
              <a:lnSpc>
                <a:spcPct val="100000"/>
              </a:lnSpc>
              <a:buAutoNum type="arabicPeriod" startAt="20"/>
              <a:tabLst>
                <a:tab pos="469900" algn="l"/>
              </a:tabLst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Gunawan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Widjaya,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ahmad Dani, </a:t>
            </a:r>
            <a:r>
              <a:rPr sz="2000" spc="-30" dirty="0">
                <a:solidFill>
                  <a:srgbClr val="FFFFFF"/>
                </a:solidFill>
                <a:latin typeface="Tahoma"/>
                <a:cs typeface="Tahoma"/>
              </a:rPr>
              <a:t>Transaksi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Bisnis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Internasional, Cetakan  kedua, RajaGrafindo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Persada,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September 2001,</a:t>
            </a:r>
            <a:r>
              <a:rPr sz="20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jakarta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243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KONTRAK BISNIS  HUKUM TRANSAKSI</vt:lpstr>
      <vt:lpstr>CLASS KE 14</vt:lpstr>
      <vt:lpstr>LITERATUR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Ir F SH MH ME MAk</dc:creator>
  <cp:lastModifiedBy>BPISTI2008</cp:lastModifiedBy>
  <cp:revision>2</cp:revision>
  <dcterms:created xsi:type="dcterms:W3CDTF">2019-04-10T04:32:40Z</dcterms:created>
  <dcterms:modified xsi:type="dcterms:W3CDTF">2019-04-10T07:11:54Z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2019-04-10T00:00:00Z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2019-04-10T00:00:00Z</vt:filetime>
  </property>
</Properties>
</file>