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93620" y="1915629"/>
            <a:ext cx="3918077" cy="8471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324100" y="1943163"/>
            <a:ext cx="3884422" cy="8136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89404" y="2357589"/>
            <a:ext cx="4219829" cy="8471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119883" y="2385123"/>
            <a:ext cx="4186174" cy="8136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51277" y="2060905"/>
            <a:ext cx="4441444" cy="9105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52144" y="5383783"/>
            <a:ext cx="7439710" cy="1305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0395" y="1124839"/>
            <a:ext cx="3828415" cy="3684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13197" y="1101978"/>
            <a:ext cx="3750945" cy="4050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75688" y="2301239"/>
            <a:ext cx="5611495" cy="523240"/>
          </a:xfrm>
          <a:custGeom>
            <a:avLst/>
            <a:gdLst/>
            <a:ahLst/>
            <a:cxnLst/>
            <a:rect l="l" t="t" r="r" b="b"/>
            <a:pathLst>
              <a:path w="5611495" h="523239">
                <a:moveTo>
                  <a:pt x="0" y="522731"/>
                </a:moveTo>
                <a:lnTo>
                  <a:pt x="5611368" y="522731"/>
                </a:lnTo>
                <a:lnTo>
                  <a:pt x="5611368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484" y="305765"/>
            <a:ext cx="8127365" cy="112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6540" y="1099184"/>
            <a:ext cx="8630919" cy="3640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ontian@trisakti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0383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KONTRAK BISNIS  </a:t>
            </a:r>
            <a:r>
              <a:rPr dirty="0"/>
              <a:t>HUKUM</a:t>
            </a:r>
            <a:r>
              <a:rPr spc="-100" dirty="0"/>
              <a:t> </a:t>
            </a:r>
            <a:r>
              <a:rPr spc="-5" dirty="0"/>
              <a:t>TRANSAKSI</a:t>
            </a:r>
          </a:p>
        </p:txBody>
      </p:sp>
      <p:sp>
        <p:nvSpPr>
          <p:cNvPr id="3" name="object 3"/>
          <p:cNvSpPr/>
          <p:nvPr/>
        </p:nvSpPr>
        <p:spPr>
          <a:xfrm>
            <a:off x="251459" y="5330950"/>
            <a:ext cx="8712835" cy="1409700"/>
          </a:xfrm>
          <a:custGeom>
            <a:avLst/>
            <a:gdLst/>
            <a:ahLst/>
            <a:cxnLst/>
            <a:rect l="l" t="t" r="r" b="b"/>
            <a:pathLst>
              <a:path w="8712835" h="1409700">
                <a:moveTo>
                  <a:pt x="0" y="1409699"/>
                </a:moveTo>
                <a:lnTo>
                  <a:pt x="8712708" y="1409699"/>
                </a:lnTo>
                <a:lnTo>
                  <a:pt x="8712708" y="0"/>
                </a:lnTo>
                <a:lnTo>
                  <a:pt x="0" y="0"/>
                </a:lnTo>
                <a:lnTo>
                  <a:pt x="0" y="14096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820" marR="5080" algn="ctr">
              <a:lnSpc>
                <a:spcPct val="100000"/>
              </a:lnSpc>
              <a:spcBef>
                <a:spcPts val="95"/>
              </a:spcBef>
            </a:pPr>
            <a:r>
              <a:rPr spc="-130" dirty="0"/>
              <a:t>Dr. Ir. </a:t>
            </a:r>
            <a:r>
              <a:rPr spc="-5" dirty="0"/>
              <a:t>H. </a:t>
            </a:r>
            <a:r>
              <a:rPr spc="-10" dirty="0"/>
              <a:t>Fontian </a:t>
            </a:r>
            <a:r>
              <a:rPr spc="-5" dirty="0"/>
              <a:t>Munzil, </a:t>
            </a:r>
            <a:r>
              <a:rPr spc="-45" dirty="0"/>
              <a:t>S.H., </a:t>
            </a:r>
            <a:r>
              <a:rPr spc="-40" dirty="0"/>
              <a:t>M.H., </a:t>
            </a:r>
            <a:r>
              <a:rPr spc="-35" dirty="0"/>
              <a:t>M.E., </a:t>
            </a:r>
            <a:r>
              <a:rPr spc="-5" dirty="0"/>
              <a:t>M.Ak  CFrA, </a:t>
            </a:r>
            <a:r>
              <a:rPr spc="-100" dirty="0"/>
              <a:t>CFP,</a:t>
            </a:r>
            <a:r>
              <a:rPr spc="-5" dirty="0"/>
              <a:t> QWP</a:t>
            </a:r>
          </a:p>
          <a:p>
            <a:pPr marL="71755" algn="ctr">
              <a:lnSpc>
                <a:spcPct val="100000"/>
              </a:lnSpc>
            </a:pPr>
            <a:r>
              <a:rPr spc="-10" dirty="0">
                <a:hlinkClick r:id="rId2"/>
              </a:rPr>
              <a:t>Fontian@trisakti.ac.id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9123" y="555701"/>
            <a:ext cx="8571230" cy="3684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Pengenalan dan pemahaman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akan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para</a:t>
            </a:r>
            <a:r>
              <a:rPr sz="2400" b="1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pihak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276225" indent="-264160" algn="just">
              <a:lnSpc>
                <a:spcPct val="100000"/>
              </a:lnSpc>
              <a:buFont typeface="Arial"/>
              <a:buChar char="•"/>
              <a:tabLst>
                <a:tab pos="27686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Harus mengenal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mitranya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baik.</a:t>
            </a:r>
            <a:endParaRPr sz="2400">
              <a:latin typeface="Tahoma"/>
              <a:cs typeface="Tahoma"/>
            </a:endParaRPr>
          </a:p>
          <a:p>
            <a:pPr marL="276225" marR="6350" indent="-264160" algn="just">
              <a:lnSpc>
                <a:spcPct val="100000"/>
              </a:lnSpc>
              <a:buFont typeface="Arial"/>
              <a:buChar char="•"/>
              <a:tabLst>
                <a:tab pos="27686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Pengenalan mitra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baik,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akan mengetahui  identifikasi 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mitra’,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sehingga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dapat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diketahui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apa usaha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dimilikinya, seberapa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canggih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kemampuan profesionalnya,  berapa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besar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pangsa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pasar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 dikuasainya,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pengalamannya.</a:t>
            </a:r>
            <a:endParaRPr sz="2400">
              <a:latin typeface="Tahoma"/>
              <a:cs typeface="Tahoma"/>
            </a:endParaRPr>
          </a:p>
          <a:p>
            <a:pPr marL="276225" marR="5080" indent="-26416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7686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Dengan mengetahui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secara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baik,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barulah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dapat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bekerjasama.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1484" y="360934"/>
            <a:ext cx="8128000" cy="5830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Pengenalan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pemahaman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akan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objek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 transaksi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1335405" algn="l"/>
                <a:tab pos="2039620" algn="l"/>
                <a:tab pos="2899410" algn="l"/>
                <a:tab pos="3757295" algn="l"/>
                <a:tab pos="4926965" algn="l"/>
                <a:tab pos="711708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Bisnis	apa	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	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akan	dijalani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bersama-sama	dengan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mitra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?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Prosedur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kerja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apa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harus dilalui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?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Bagaimana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cara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kerja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unsur-unsurnya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?</a:t>
            </a:r>
            <a:endParaRPr sz="2400">
              <a:latin typeface="Tahoma"/>
              <a:cs typeface="Tahoma"/>
            </a:endParaRPr>
          </a:p>
          <a:p>
            <a:pPr marL="355600" marR="762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  <a:tab pos="2053589" algn="l"/>
                <a:tab pos="3275965" algn="l"/>
                <a:tab pos="4079240" algn="l"/>
                <a:tab pos="5214620" algn="l"/>
                <a:tab pos="7221855" algn="l"/>
              </a:tabLst>
            </a:pP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aga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iab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li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y	atau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ngkat	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em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ngki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sukses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dari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bisnis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ini ?</a:t>
            </a:r>
            <a:endParaRPr sz="24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25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Penyusunan garis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besar</a:t>
            </a:r>
            <a:r>
              <a:rPr sz="24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transaksi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Skema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transaksi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 transparan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konklusif</a:t>
            </a:r>
            <a:endParaRPr sz="2400">
              <a:latin typeface="Tahoma"/>
              <a:cs typeface="Tahoma"/>
            </a:endParaRPr>
          </a:p>
          <a:p>
            <a:pPr marL="12700" marR="114300" algn="just">
              <a:lnSpc>
                <a:spcPct val="100000"/>
              </a:lnSpc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Proyek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merupakan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setimbun tindakan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langkah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harus dilaksanakan itu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dirumuskan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kontrak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sebagai  deretan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dari aneka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hak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kewajiban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timbal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balik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sifatnya.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355" y="355853"/>
            <a:ext cx="836803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 marR="7620" indent="-186055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98755" algn="l"/>
              </a:tabLst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Perlu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diketahui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mana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“hulu”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“hilir”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nya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dari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transaksi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akan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dilaksanakan.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8120" marR="5080" indent="-186055" algn="just">
              <a:lnSpc>
                <a:spcPct val="100000"/>
              </a:lnSpc>
              <a:buFont typeface="Arial"/>
              <a:buChar char="•"/>
              <a:tabLst>
                <a:tab pos="19875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Menghindari petualang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transaksi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bisnis, sebuah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pertanyaan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muncul “Do we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have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case,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or not ?”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(Apakah  kita memang menghadapi kasus,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sebenarnya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tidak  terdapat kasus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 ?).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8922" y="433196"/>
            <a:ext cx="857694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Perumusan pokok-pokok</a:t>
            </a:r>
            <a:r>
              <a:rPr sz="2400" b="1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kontrak</a:t>
            </a:r>
            <a:endParaRPr sz="24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tabLst>
                <a:tab pos="1875155" algn="l"/>
                <a:tab pos="3152140" algn="l"/>
                <a:tab pos="4068445" algn="l"/>
                <a:tab pos="5800090" algn="l"/>
                <a:tab pos="6967855" algn="l"/>
                <a:tab pos="8065134" algn="l"/>
              </a:tabLst>
            </a:pPr>
            <a:r>
              <a:rPr sz="2400" spc="-6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-10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-po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ok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tersebu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	harus	di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um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ska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d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cerma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	dan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akurat, karena. Hal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dikarenakan: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8922" y="1514373"/>
            <a:ext cx="1416050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b="1" i="1" spc="-65" dirty="0">
                <a:solidFill>
                  <a:srgbClr val="FFFFFF"/>
                </a:solidFill>
                <a:latin typeface="Tahoma"/>
                <a:cs typeface="Tahoma"/>
              </a:rPr>
              <a:t>Pertama,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91689" y="1530858"/>
            <a:ext cx="68059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67180" algn="l"/>
                <a:tab pos="2981325" algn="l"/>
                <a:tab pos="5063490" algn="l"/>
                <a:tab pos="644906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ru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usan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	p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-10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po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ok	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ont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	itu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8922" y="1896617"/>
            <a:ext cx="857885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menentukan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keruntutan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(kesinambungan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logis) dari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ketentuan-  ketentuan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pelaksanaan dari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suatu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kontrak.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9700"/>
              </a:lnSpc>
            </a:pPr>
            <a:r>
              <a:rPr sz="2500" b="1" i="1" spc="-65" dirty="0">
                <a:solidFill>
                  <a:srgbClr val="FFFFFF"/>
                </a:solidFill>
                <a:latin typeface="Tahoma"/>
                <a:cs typeface="Tahoma"/>
              </a:rPr>
              <a:t>Kedua,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keruntutan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itu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menentukan, apakah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hubungan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timbal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balik dari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berbagai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hak 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kewajiban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berlaku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bagi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ditetapkan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secara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adil dan masuk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akal.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Keruntutan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ini perlu diperhatikan, karena kadang-kadang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dapat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terjadi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bahwa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suatu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memang hendak mempecundangi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lain jauh hari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sebelum mereka benar-benar saling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mengikatkan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diri.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90900" y="582168"/>
            <a:ext cx="2668905" cy="58420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0005" rIns="0" bIns="0" rtlCol="0">
            <a:spAutoFit/>
          </a:bodyPr>
          <a:lstStyle/>
          <a:p>
            <a:pPr marL="373380">
              <a:lnSpc>
                <a:spcPct val="100000"/>
              </a:lnSpc>
              <a:spcBef>
                <a:spcPts val="315"/>
              </a:spcBef>
              <a:tabLst>
                <a:tab pos="2038350" algn="l"/>
              </a:tabLst>
            </a:pP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RPS ke	3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5928" y="57911"/>
            <a:ext cx="2527300" cy="524510"/>
          </a:xfrm>
          <a:custGeom>
            <a:avLst/>
            <a:gdLst/>
            <a:ahLst/>
            <a:cxnLst/>
            <a:rect l="l" t="t" r="r" b="b"/>
            <a:pathLst>
              <a:path w="2527300" h="524510">
                <a:moveTo>
                  <a:pt x="0" y="524256"/>
                </a:moveTo>
                <a:lnTo>
                  <a:pt x="2526792" y="524256"/>
                </a:lnTo>
                <a:lnTo>
                  <a:pt x="2526792" y="0"/>
                </a:lnTo>
                <a:lnTo>
                  <a:pt x="0" y="0"/>
                </a:lnTo>
                <a:lnTo>
                  <a:pt x="0" y="52425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6763" y="89738"/>
            <a:ext cx="20624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CLASS KE</a:t>
            </a:r>
            <a:r>
              <a:rPr sz="2800" spc="-70" dirty="0"/>
              <a:t> </a:t>
            </a:r>
            <a:r>
              <a:rPr sz="2800" spc="-5" dirty="0"/>
              <a:t>3</a:t>
            </a:r>
            <a:endParaRPr sz="2800"/>
          </a:p>
        </p:txBody>
      </p:sp>
      <p:sp>
        <p:nvSpPr>
          <p:cNvPr id="5" name="object 5"/>
          <p:cNvSpPr txBox="1"/>
          <p:nvPr/>
        </p:nvSpPr>
        <p:spPr>
          <a:xfrm>
            <a:off x="1339596" y="1999488"/>
            <a:ext cx="6464935" cy="107759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4450" rIns="0" bIns="0" rtlCol="0">
            <a:spAutoFit/>
          </a:bodyPr>
          <a:lstStyle/>
          <a:p>
            <a:pPr marL="2416810" marR="442595" indent="-1969770">
              <a:lnSpc>
                <a:spcPct val="100000"/>
              </a:lnSpc>
              <a:spcBef>
                <a:spcPts val="350"/>
              </a:spcBef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Kapita Selekta Penyusunan  Kontrak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3072" y="746886"/>
            <a:ext cx="8007984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975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Beberapa Tahapan Penyusunan 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Kontrak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Tahap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Kesepakatan Awal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Pihak</a:t>
            </a:r>
            <a:r>
              <a:rPr sz="2400" spc="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(MOU?)</a:t>
            </a:r>
            <a:endParaRPr sz="2400">
              <a:latin typeface="Tahoma"/>
              <a:cs typeface="Tahoma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Tahap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Pembuatan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Penelaahan Kontrak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Bisnis</a:t>
            </a:r>
            <a:endParaRPr sz="2400">
              <a:latin typeface="Tahoma"/>
              <a:cs typeface="Tahoma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Tahap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Negosiasi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Rancangan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Kontrak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Bisnis</a:t>
            </a:r>
            <a:endParaRPr sz="2400">
              <a:latin typeface="Tahoma"/>
              <a:cs typeface="Tahoma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Tahap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Penandatanganan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Kontrak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Bisnis</a:t>
            </a:r>
            <a:endParaRPr sz="2400">
              <a:latin typeface="Tahoma"/>
              <a:cs typeface="Tahoma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Tahap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Pelaksanaan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Kontrak</a:t>
            </a:r>
            <a:r>
              <a:rPr sz="2400" spc="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Bisnis</a:t>
            </a:r>
            <a:endParaRPr sz="2400">
              <a:latin typeface="Tahoma"/>
              <a:cs typeface="Tahoma"/>
            </a:endParaRPr>
          </a:p>
          <a:p>
            <a:pPr marL="469900" indent="-457834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Tahap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Sengketa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Kontrak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Bisnis (litigasi atau non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litigasi)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8579" y="418338"/>
            <a:ext cx="8287384" cy="581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Unsur-unsur Perjanjian</a:t>
            </a:r>
            <a:r>
              <a:rPr sz="2400" b="1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(Kontrak)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433070" indent="-344170">
              <a:lnSpc>
                <a:spcPct val="100000"/>
              </a:lnSpc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Pihak-pihak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kompeten;</a:t>
            </a:r>
            <a:endParaRPr sz="2400">
              <a:latin typeface="Tahoma"/>
              <a:cs typeface="Tahoma"/>
            </a:endParaRPr>
          </a:p>
          <a:p>
            <a:pPr marL="433070" indent="-344170">
              <a:lnSpc>
                <a:spcPct val="100000"/>
              </a:lnSpc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Pokok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disetujui;</a:t>
            </a:r>
            <a:endParaRPr sz="2400">
              <a:latin typeface="Tahoma"/>
              <a:cs typeface="Tahoma"/>
            </a:endParaRPr>
          </a:p>
          <a:p>
            <a:pPr marL="433070" indent="-344170">
              <a:lnSpc>
                <a:spcPct val="100000"/>
              </a:lnSpc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Pertimbangan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hukum;</a:t>
            </a:r>
            <a:endParaRPr sz="2400">
              <a:latin typeface="Tahoma"/>
              <a:cs typeface="Tahoma"/>
            </a:endParaRPr>
          </a:p>
          <a:p>
            <a:pPr marL="433070" indent="-344170">
              <a:lnSpc>
                <a:spcPct val="100000"/>
              </a:lnSpc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Perjanjian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timbal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balik;</a:t>
            </a:r>
            <a:endParaRPr sz="2400">
              <a:latin typeface="Tahoma"/>
              <a:cs typeface="Tahoma"/>
            </a:endParaRPr>
          </a:p>
          <a:p>
            <a:pPr marL="433070" indent="-34417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Hak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kewajiban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timbal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balik</a:t>
            </a:r>
            <a:endParaRPr sz="2400">
              <a:latin typeface="Tahoma"/>
              <a:cs typeface="Tahoma"/>
            </a:endParaRPr>
          </a:p>
          <a:p>
            <a:pPr marL="634365">
              <a:lnSpc>
                <a:spcPct val="100000"/>
              </a:lnSpc>
              <a:spcBef>
                <a:spcPts val="2385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Sistem Hukum Perjanjian Dalam KUH</a:t>
            </a:r>
            <a:r>
              <a:rPr sz="2400" b="1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Perdata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Sistem terbuka,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artinya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memberikan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kebebasan kepada para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(dalam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hal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menentukan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isi,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bentuk, serta macam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perjanjian)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untuk mengadakan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perjanjian akan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tetapi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isinya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selain tidak bertentangan dengan perundang-undangan,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kesusilaan,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ketertiban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umum, juga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harus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memenuhi 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syarat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sahnya</a:t>
            </a:r>
            <a:r>
              <a:rPr sz="2400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perjanjian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096" y="464565"/>
            <a:ext cx="743013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Asas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Hukum Dalam Hukum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Perjanjian</a:t>
            </a:r>
            <a:r>
              <a:rPr sz="2400" b="1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(Kontrak)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1886" y="1130630"/>
            <a:ext cx="396112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  <a:tab pos="2738120" algn="l"/>
                <a:tab pos="318452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nsen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itas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”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	mana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56505" y="1130630"/>
            <a:ext cx="33185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persetujuan-persetujuan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59293" y="1130630"/>
            <a:ext cx="79121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dapat</a:t>
            </a:r>
            <a:endParaRPr sz="2400">
              <a:latin typeface="Arial"/>
              <a:cs typeface="Arial"/>
            </a:endParaRPr>
          </a:p>
          <a:p>
            <a:pPr marL="16764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para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5091" y="1496948"/>
            <a:ext cx="72739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051560" algn="l"/>
                <a:tab pos="2193290" algn="l"/>
                <a:tab pos="4066540" algn="l"/>
                <a:tab pos="559879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ter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jadi	ka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ers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suaian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hendak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(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onsensus)  pihak;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1886" y="2228164"/>
            <a:ext cx="8437245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623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“Kekuatan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mengikat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persetujuan” menegaskan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bahwa para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pihak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harus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memenuhi apa yang telah merupakan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ikatan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mereka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satu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sama lain dalam persetujuan yang</a:t>
            </a:r>
            <a:r>
              <a:rPr sz="2400" spc="5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mereka  adakan;</a:t>
            </a:r>
            <a:endParaRPr sz="2400">
              <a:latin typeface="Arial"/>
              <a:cs typeface="Arial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"/>
              </a:spcBef>
              <a:buChar char="•"/>
              <a:tabLst>
                <a:tab pos="356235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Asas kebebasan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berkontrak: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mana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para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pihak  diperkenankan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membuat suatu persetujuan sesuai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dengan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pilihan bebas</a:t>
            </a:r>
            <a:r>
              <a:rPr sz="24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masing-masing.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6031" y="334797"/>
            <a:ext cx="7807325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Asas </a:t>
            </a:r>
            <a:r>
              <a:rPr spc="-5" dirty="0"/>
              <a:t>Kebebasan Berkontrak </a:t>
            </a:r>
            <a:r>
              <a:rPr spc="-65" dirty="0"/>
              <a:t>(</a:t>
            </a:r>
            <a:r>
              <a:rPr sz="2500" i="1" spc="-65" dirty="0">
                <a:latin typeface="Tahoma"/>
                <a:cs typeface="Tahoma"/>
              </a:rPr>
              <a:t>Freedom </a:t>
            </a:r>
            <a:r>
              <a:rPr sz="2500" i="1" spc="-55" dirty="0">
                <a:latin typeface="Tahoma"/>
                <a:cs typeface="Tahoma"/>
              </a:rPr>
              <a:t>of</a:t>
            </a:r>
            <a:r>
              <a:rPr sz="2500" i="1" spc="30" dirty="0">
                <a:latin typeface="Tahoma"/>
                <a:cs typeface="Tahoma"/>
              </a:rPr>
              <a:t> </a:t>
            </a:r>
            <a:r>
              <a:rPr sz="2500" i="1" spc="-55" dirty="0">
                <a:latin typeface="Tahoma"/>
                <a:cs typeface="Tahoma"/>
              </a:rPr>
              <a:t>Contract</a:t>
            </a:r>
            <a:r>
              <a:rPr spc="-55" dirty="0"/>
              <a:t>)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7431" y="1082497"/>
            <a:ext cx="8267065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Kebebasan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untuk membuat perjanjian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meliputi:</a:t>
            </a:r>
            <a:endParaRPr sz="24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  <a:tab pos="1963420" algn="l"/>
                <a:tab pos="2877820" algn="l"/>
                <a:tab pos="4700905" algn="l"/>
                <a:tab pos="6144260" algn="l"/>
                <a:tab pos="7060565" algn="l"/>
              </a:tabLst>
            </a:pPr>
            <a:r>
              <a:rPr sz="2400" spc="-7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ebebasa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	menentukan	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ehen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nt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	m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nu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  atau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tidak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menutup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perjanjian.</a:t>
            </a:r>
            <a:endParaRPr sz="2400">
              <a:latin typeface="Tahoma"/>
              <a:cs typeface="Tahoma"/>
            </a:endParaRPr>
          </a:p>
          <a:p>
            <a:pPr marL="355600" marR="6985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  <a:tab pos="2065655" algn="l"/>
                <a:tab pos="3082290" algn="l"/>
                <a:tab pos="4387215" algn="l"/>
                <a:tab pos="5636895" algn="l"/>
                <a:tab pos="6610984" algn="l"/>
                <a:tab pos="7611109" algn="l"/>
              </a:tabLst>
            </a:pPr>
            <a:r>
              <a:rPr sz="2400" spc="-7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ebebasa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untuk	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emili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	d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gan	pi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	m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na	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ditutup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suatu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perjanjian;</a:t>
            </a:r>
            <a:endParaRPr sz="24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Kebebasan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untuk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menetapkan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isi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perjanjian;</a:t>
            </a:r>
            <a:endParaRPr sz="24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Kebebasan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untuk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menetapkan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bentuk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perjanjian;</a:t>
            </a:r>
            <a:endParaRPr sz="24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Kebebasan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untuk menetapkan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cara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penutupan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perjanjian.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Asas ini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tercantum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 dalam pasal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1338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KUHPerdata.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155" y="344170"/>
            <a:ext cx="8080375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Asas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Konsensualitas</a:t>
            </a:r>
            <a:r>
              <a:rPr sz="2400" b="1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(Consensus)</a:t>
            </a:r>
            <a:endParaRPr sz="2400">
              <a:latin typeface="Tahoma"/>
              <a:cs typeface="Tahoma"/>
            </a:endParaRPr>
          </a:p>
          <a:p>
            <a:pPr marL="354965" marR="508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Kesepakatan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membuat perjanjian,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ditandai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apa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dikehendaki pihak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satu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juga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dikehendaki oleh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lainnya</a:t>
            </a:r>
            <a:endParaRPr sz="2400">
              <a:latin typeface="Tahoma"/>
              <a:cs typeface="Tahoma"/>
            </a:endParaRPr>
          </a:p>
          <a:p>
            <a:pPr marL="35560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Asas ini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tercantum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 dalam pasal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1320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KUHperdata.</a:t>
            </a:r>
            <a:endParaRPr sz="2400">
              <a:latin typeface="Tahoma"/>
              <a:cs typeface="Tahoma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Konsensus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tidak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 bila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terdapat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3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(tiga)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hal (pasal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1321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KUHPerdata)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yaitu:</a:t>
            </a:r>
            <a:endParaRPr sz="2400">
              <a:latin typeface="Tahoma"/>
              <a:cs typeface="Tahoma"/>
            </a:endParaRPr>
          </a:p>
          <a:p>
            <a:pPr marL="812800" lvl="1" indent="-344170">
              <a:lnSpc>
                <a:spcPct val="100000"/>
              </a:lnSpc>
              <a:buFont typeface="Wingdings"/>
              <a:buChar char=""/>
              <a:tabLst>
                <a:tab pos="813435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Paksaan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(dwang)</a:t>
            </a:r>
            <a:endParaRPr sz="2400">
              <a:latin typeface="Tahoma"/>
              <a:cs typeface="Tahoma"/>
            </a:endParaRPr>
          </a:p>
          <a:p>
            <a:pPr marL="812800" lvl="1" indent="-344170">
              <a:lnSpc>
                <a:spcPct val="100000"/>
              </a:lnSpc>
              <a:buFont typeface="Wingdings"/>
              <a:buChar char=""/>
              <a:tabLst>
                <a:tab pos="81343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Kekhilafan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(dwaling)</a:t>
            </a:r>
            <a:endParaRPr sz="2400">
              <a:latin typeface="Tahoma"/>
              <a:cs typeface="Tahoma"/>
            </a:endParaRPr>
          </a:p>
          <a:p>
            <a:pPr marL="812800" lvl="1" indent="-344170">
              <a:lnSpc>
                <a:spcPct val="100000"/>
              </a:lnSpc>
              <a:buFont typeface="Wingdings"/>
              <a:buChar char=""/>
              <a:tabLst>
                <a:tab pos="813435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Penipuan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(bedrog)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395" y="344551"/>
            <a:ext cx="8082280" cy="5505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52040" marR="1014094" indent="-133540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Asas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Mengikat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sebagai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Undang-undang  (pacta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sunt</a:t>
            </a:r>
            <a:r>
              <a:rPr sz="24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servanda)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Perjanjian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dibuat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secara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 mengikat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kedua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belah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seperti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mengikatnya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sebuah undang-undang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(pasal  1338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KUHPerdata)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Asas Itikad Baik (Good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Faith)</a:t>
            </a:r>
            <a:endParaRPr sz="2400">
              <a:latin typeface="Tahoma"/>
              <a:cs typeface="Tahoma"/>
            </a:endParaRPr>
          </a:p>
          <a:p>
            <a:pPr marL="12700" marR="5715" algn="just">
              <a:lnSpc>
                <a:spcPct val="100000"/>
              </a:lnSpc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Black’s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Law Dictionary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memberikan pengertian itikad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baik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yaitu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“in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or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with good faith;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honestly, 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openly,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and  sincerely; without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deceit or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fraud. 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Truly;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actually;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without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simulation or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pretense”.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4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Pasal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1338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ayat</a:t>
            </a:r>
            <a:r>
              <a:rPr sz="2400" spc="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3KUHPerdata</a:t>
            </a:r>
            <a:endParaRPr sz="24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Perjanjian-perjanjian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harus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dilaksanakan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itikad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baik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3551" y="325882"/>
            <a:ext cx="49891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PENYUSUNAN KONTRAK</a:t>
            </a:r>
            <a:r>
              <a:rPr spc="-40" dirty="0"/>
              <a:t> </a:t>
            </a:r>
            <a:r>
              <a:rPr spc="-5" dirty="0"/>
              <a:t>BISNIS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8520" y="1131823"/>
            <a:ext cx="8298815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Pemahaman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akan latar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belakang</a:t>
            </a:r>
            <a:r>
              <a:rPr sz="2400" b="1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transaksi</a:t>
            </a:r>
            <a:endParaRPr sz="240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Latar belakang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merupakan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keinginan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dari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 untuk mengadakan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transaksi 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dirumuskan dalam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bentuk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kontrak</a:t>
            </a:r>
            <a:endParaRPr sz="240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Menetapkan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judul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titel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dari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suatu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kontrak yang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mencerminkan esensi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ketentuan-ketentuan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dari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kontrak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bersangkutan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Wawasan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bidang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transaksi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akan</a:t>
            </a:r>
            <a:r>
              <a:rPr sz="2400" spc="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dirumuskan;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Pengetahuan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kemampuan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berpikir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secara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yuridis.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25136" y="4790313"/>
            <a:ext cx="19475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0">
              <a:lnSpc>
                <a:spcPct val="100000"/>
              </a:lnSpc>
              <a:spcBef>
                <a:spcPts val="100"/>
              </a:spcBef>
              <a:tabLst>
                <a:tab pos="102298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pengetahuan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besa</a:t>
            </a:r>
            <a:r>
              <a:rPr sz="2400" spc="-32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,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ena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71309" y="4790313"/>
            <a:ext cx="208533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">
              <a:lnSpc>
                <a:spcPct val="100000"/>
              </a:lnSpc>
              <a:spcBef>
                <a:spcPts val="100"/>
              </a:spcBef>
              <a:tabLst>
                <a:tab pos="838835" algn="l"/>
                <a:tab pos="1428115" algn="l"/>
              </a:tabLst>
            </a:pP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	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san  t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	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8520" y="4790313"/>
            <a:ext cx="38671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Kurangnya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kemampuan,  berakibat kerugian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dituju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menjadi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bias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626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KONTRAK BISNIS  HUKUM TRANSAKSI</vt:lpstr>
      <vt:lpstr>CLASS KE 3</vt:lpstr>
      <vt:lpstr>PowerPoint Presentation</vt:lpstr>
      <vt:lpstr>PowerPoint Presentation</vt:lpstr>
      <vt:lpstr>PowerPoint Presentation</vt:lpstr>
      <vt:lpstr>Asas Kebebasan Berkontrak (Freedom of Contract)</vt:lpstr>
      <vt:lpstr>PowerPoint Presentation</vt:lpstr>
      <vt:lpstr>PowerPoint Presentation</vt:lpstr>
      <vt:lpstr>PENYUSUNAN KONTRAK BISNIS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Ir F SH MH ME MAk</dc:creator>
  <cp:lastModifiedBy>BPISTI2008</cp:lastModifiedBy>
  <cp:revision>1</cp:revision>
  <dcterms:created xsi:type="dcterms:W3CDTF">2019-04-10T04:32:40Z</dcterms:created>
  <dcterms:modified xsi:type="dcterms:W3CDTF">2019-04-10T04:48:37Z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2019-04-10T00:00:00Z</vt:filetime>
  </property>
</Properties>
</file>