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9" Type="http://schemas.openxmlformats.org/officeDocument/2006/relationships/image" Target="../media/image48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42" Type="http://schemas.openxmlformats.org/officeDocument/2006/relationships/image" Target="../media/image51.png"/><Relationship Id="rId47" Type="http://schemas.openxmlformats.org/officeDocument/2006/relationships/image" Target="../media/image56.png"/><Relationship Id="rId50" Type="http://schemas.openxmlformats.org/officeDocument/2006/relationships/image" Target="../media/image59.png"/><Relationship Id="rId55" Type="http://schemas.openxmlformats.org/officeDocument/2006/relationships/image" Target="../media/image64.png"/><Relationship Id="rId63" Type="http://schemas.openxmlformats.org/officeDocument/2006/relationships/image" Target="../media/image72.png"/><Relationship Id="rId68" Type="http://schemas.openxmlformats.org/officeDocument/2006/relationships/image" Target="../media/image77.png"/><Relationship Id="rId76" Type="http://schemas.openxmlformats.org/officeDocument/2006/relationships/image" Target="../media/image85.png"/><Relationship Id="rId7" Type="http://schemas.openxmlformats.org/officeDocument/2006/relationships/image" Target="../media/image16.png"/><Relationship Id="rId71" Type="http://schemas.openxmlformats.org/officeDocument/2006/relationships/image" Target="../media/image80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9" Type="http://schemas.openxmlformats.org/officeDocument/2006/relationships/image" Target="../media/image38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37" Type="http://schemas.openxmlformats.org/officeDocument/2006/relationships/image" Target="../media/image46.png"/><Relationship Id="rId40" Type="http://schemas.openxmlformats.org/officeDocument/2006/relationships/image" Target="../media/image49.png"/><Relationship Id="rId45" Type="http://schemas.openxmlformats.org/officeDocument/2006/relationships/image" Target="../media/image54.png"/><Relationship Id="rId53" Type="http://schemas.openxmlformats.org/officeDocument/2006/relationships/image" Target="../media/image62.png"/><Relationship Id="rId58" Type="http://schemas.openxmlformats.org/officeDocument/2006/relationships/image" Target="../media/image67.png"/><Relationship Id="rId66" Type="http://schemas.openxmlformats.org/officeDocument/2006/relationships/image" Target="../media/image75.png"/><Relationship Id="rId74" Type="http://schemas.openxmlformats.org/officeDocument/2006/relationships/image" Target="../media/image83.png"/><Relationship Id="rId79" Type="http://schemas.openxmlformats.org/officeDocument/2006/relationships/image" Target="../media/image88.png"/><Relationship Id="rId5" Type="http://schemas.openxmlformats.org/officeDocument/2006/relationships/image" Target="../media/image14.png"/><Relationship Id="rId61" Type="http://schemas.openxmlformats.org/officeDocument/2006/relationships/image" Target="../media/image70.png"/><Relationship Id="rId82" Type="http://schemas.openxmlformats.org/officeDocument/2006/relationships/image" Target="../media/image91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4" Type="http://schemas.openxmlformats.org/officeDocument/2006/relationships/image" Target="../media/image53.png"/><Relationship Id="rId52" Type="http://schemas.openxmlformats.org/officeDocument/2006/relationships/image" Target="../media/image61.png"/><Relationship Id="rId60" Type="http://schemas.openxmlformats.org/officeDocument/2006/relationships/image" Target="../media/image69.png"/><Relationship Id="rId65" Type="http://schemas.openxmlformats.org/officeDocument/2006/relationships/image" Target="../media/image74.png"/><Relationship Id="rId73" Type="http://schemas.openxmlformats.org/officeDocument/2006/relationships/image" Target="../media/image82.png"/><Relationship Id="rId78" Type="http://schemas.openxmlformats.org/officeDocument/2006/relationships/image" Target="../media/image87.png"/><Relationship Id="rId81" Type="http://schemas.openxmlformats.org/officeDocument/2006/relationships/image" Target="../media/image9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Relationship Id="rId43" Type="http://schemas.openxmlformats.org/officeDocument/2006/relationships/image" Target="../media/image52.png"/><Relationship Id="rId48" Type="http://schemas.openxmlformats.org/officeDocument/2006/relationships/image" Target="../media/image57.png"/><Relationship Id="rId56" Type="http://schemas.openxmlformats.org/officeDocument/2006/relationships/image" Target="../media/image65.png"/><Relationship Id="rId64" Type="http://schemas.openxmlformats.org/officeDocument/2006/relationships/image" Target="../media/image73.png"/><Relationship Id="rId69" Type="http://schemas.openxmlformats.org/officeDocument/2006/relationships/image" Target="../media/image78.png"/><Relationship Id="rId77" Type="http://schemas.openxmlformats.org/officeDocument/2006/relationships/image" Target="../media/image86.png"/><Relationship Id="rId8" Type="http://schemas.openxmlformats.org/officeDocument/2006/relationships/image" Target="../media/image17.png"/><Relationship Id="rId51" Type="http://schemas.openxmlformats.org/officeDocument/2006/relationships/image" Target="../media/image60.png"/><Relationship Id="rId72" Type="http://schemas.openxmlformats.org/officeDocument/2006/relationships/image" Target="../media/image81.png"/><Relationship Id="rId80" Type="http://schemas.openxmlformats.org/officeDocument/2006/relationships/image" Target="../media/image89.png"/><Relationship Id="rId3" Type="http://schemas.openxmlformats.org/officeDocument/2006/relationships/image" Target="../media/image12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38" Type="http://schemas.openxmlformats.org/officeDocument/2006/relationships/image" Target="../media/image47.png"/><Relationship Id="rId46" Type="http://schemas.openxmlformats.org/officeDocument/2006/relationships/image" Target="../media/image55.png"/><Relationship Id="rId59" Type="http://schemas.openxmlformats.org/officeDocument/2006/relationships/image" Target="../media/image68.png"/><Relationship Id="rId67" Type="http://schemas.openxmlformats.org/officeDocument/2006/relationships/image" Target="../media/image76.png"/><Relationship Id="rId20" Type="http://schemas.openxmlformats.org/officeDocument/2006/relationships/image" Target="../media/image29.png"/><Relationship Id="rId41" Type="http://schemas.openxmlformats.org/officeDocument/2006/relationships/image" Target="../media/image50.png"/><Relationship Id="rId54" Type="http://schemas.openxmlformats.org/officeDocument/2006/relationships/image" Target="../media/image63.png"/><Relationship Id="rId62" Type="http://schemas.openxmlformats.org/officeDocument/2006/relationships/image" Target="../media/image71.png"/><Relationship Id="rId70" Type="http://schemas.openxmlformats.org/officeDocument/2006/relationships/image" Target="../media/image79.png"/><Relationship Id="rId75" Type="http://schemas.openxmlformats.org/officeDocument/2006/relationships/image" Target="../media/image84.png"/><Relationship Id="rId83" Type="http://schemas.openxmlformats.org/officeDocument/2006/relationships/image" Target="../media/image9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36" Type="http://schemas.openxmlformats.org/officeDocument/2006/relationships/image" Target="../media/image45.png"/><Relationship Id="rId49" Type="http://schemas.openxmlformats.org/officeDocument/2006/relationships/image" Target="../media/image58.png"/><Relationship Id="rId57" Type="http://schemas.openxmlformats.org/officeDocument/2006/relationships/image" Target="../media/image6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9447" y="6130239"/>
            <a:ext cx="22415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389" y="598423"/>
            <a:ext cx="837882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Setiap perseroan melakukan 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bidang perekonomian (industri,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dagang,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jasa)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bertujuan mendapat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keuntungan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&amp;/laba.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artinya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menjalankan perusahaan.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Supaya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kegiatan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 harus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mendapat ijin usaha dari pihak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berwenang 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didaftarkan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daftar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 menurut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berlaku.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46150"/>
            <a:ext cx="8303895" cy="54400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0" marR="5715" indent="-343535" algn="just">
              <a:lnSpc>
                <a:spcPct val="99300"/>
              </a:lnSpc>
              <a:spcBef>
                <a:spcPts val="120"/>
              </a:spcBef>
              <a:buFont typeface="Tahoma"/>
              <a:buChar char="•"/>
              <a:tabLst>
                <a:tab pos="356235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Modal Dasar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setiap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 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mempunyai modal  dasar/modal statuter/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authorized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capital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seluruhnya  terbagi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dlm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saham.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 dasar merupakan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harta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terpisah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harta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pribadi pendiri,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 perseroan, pemegang saham.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Menurut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Pasal 32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UUPT,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modal dasar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sekurang-  kurangnya Rp 50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juta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Tahoma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10795" indent="-343535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Paling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sedikit 25%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modal dasar 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ditempatkan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disetor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penuh.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ahoma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Font typeface="Tahoma"/>
              <a:buChar char="•"/>
              <a:tabLst>
                <a:tab pos="356235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Memenuhi persyaratan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etiap 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memenuhi persyaratan UU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 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peraturan  pelaksanaannya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2710" y="361010"/>
            <a:ext cx="4337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EBEBEB"/>
                </a:solidFill>
              </a:rPr>
              <a:t>UNSUR-UNSUR</a:t>
            </a:r>
            <a:r>
              <a:rPr spc="-65" dirty="0">
                <a:solidFill>
                  <a:srgbClr val="EBEBEB"/>
                </a:solidFill>
              </a:rPr>
              <a:t> </a:t>
            </a:r>
            <a:r>
              <a:rPr spc="-5" dirty="0">
                <a:solidFill>
                  <a:srgbClr val="EBEBEB"/>
                </a:solidFill>
              </a:rPr>
              <a:t>PERSEROAN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9447" y="6130239"/>
            <a:ext cx="22415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540" y="565150"/>
            <a:ext cx="825119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5588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070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mandiri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suatu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entitas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berdiri sendiri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terpisah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sahamnya.  Pemegang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perseroan terbatas tidak  bertanggung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jawab secara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pribadi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semua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kewajiban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perusahaan.</a:t>
            </a:r>
            <a:endParaRPr sz="2400">
              <a:latin typeface="Tahoma"/>
              <a:cs typeface="Tahoma"/>
            </a:endParaRPr>
          </a:p>
          <a:p>
            <a:pPr marL="406400" marR="58419" indent="-343535" algn="just">
              <a:lnSpc>
                <a:spcPct val="100000"/>
              </a:lnSpc>
              <a:buChar char="•"/>
              <a:tabLst>
                <a:tab pos="407034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bertanggung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jawab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tindakan</a:t>
            </a:r>
            <a:r>
              <a:rPr sz="2400" baseline="24305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sebesar kontribusi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sahamnya.</a:t>
            </a:r>
            <a:endParaRPr sz="2400">
              <a:latin typeface="Tahoma"/>
              <a:cs typeface="Tahoma"/>
            </a:endParaRPr>
          </a:p>
          <a:p>
            <a:pPr marL="406400" marR="55880" indent="-343535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40703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Pengesahan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melalui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Keputusan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menteri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diajukan melalui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Jasa teknologi informasi system  administrasi badan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setelah didahului pengajuan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nama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diwakilkan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Notaris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bersurat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kuasa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28507" y="6343599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6979" y="241808"/>
            <a:ext cx="3127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</a:t>
            </a:r>
            <a:r>
              <a:rPr spc="-60" dirty="0"/>
              <a:t> </a:t>
            </a:r>
            <a:r>
              <a:rPr spc="-10" dirty="0"/>
              <a:t>PERSEROAN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4875" y="881888"/>
            <a:ext cx="843280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marR="5080" indent="-35242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6512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Ketentuan Pasal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1 (butir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2) 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UUPT,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 perseroan adalah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RUPS,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Direksi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Komisaris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64490" marR="8255" indent="-352425" algn="just">
              <a:lnSpc>
                <a:spcPct val="100000"/>
              </a:lnSpc>
              <a:buFont typeface="Wingdings"/>
              <a:buChar char=""/>
              <a:tabLst>
                <a:tab pos="365125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RUPS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 perseroan yg memegang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kekuasaan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tertinggi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memegang segala  kewenangan yg tidak diserahkan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Direksi/komisaris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64490" marR="5080" indent="-352425" algn="just">
              <a:lnSpc>
                <a:spcPct val="100000"/>
              </a:lnSpc>
              <a:buFont typeface="Wingdings"/>
              <a:buChar char=""/>
              <a:tabLst>
                <a:tab pos="365125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Direksi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organ 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bertanggung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jawab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penuh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atas pengurusan perseroan untuk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kepentingan</a:t>
            </a:r>
            <a:r>
              <a:rPr sz="2400" spc="6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 tujuan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serta mewakili perseroan,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didalam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maupun diluar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pengadilan sesuai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Anggaran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Dasar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364490" marR="5080" indent="-352425" algn="just">
              <a:lnSpc>
                <a:spcPct val="100000"/>
              </a:lnSpc>
              <a:buFont typeface="Wingdings"/>
              <a:buChar char=""/>
              <a:tabLst>
                <a:tab pos="365125" algn="l"/>
              </a:tabLst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Komisaris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organ 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bertugas melakukan  pengawasan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umum &amp;/ khusus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</a:t>
            </a:r>
            <a:r>
              <a:rPr sz="2400" spc="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membe</a:t>
            </a:r>
            <a:r>
              <a:rPr sz="1400" b="1" spc="-13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rikan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919" y="6369202"/>
            <a:ext cx="72656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nasihat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direksi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menjalankan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6109" y="274777"/>
            <a:ext cx="42881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2690" algn="l"/>
                <a:tab pos="3288029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287" y="274777"/>
            <a:ext cx="18129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perseroan,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6679" y="274777"/>
            <a:ext cx="12738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9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  <a:p>
            <a:pPr marL="78105">
              <a:lnSpc>
                <a:spcPct val="100000"/>
              </a:lnSpc>
              <a:spcBef>
                <a:spcPts val="5"/>
              </a:spcBef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adalah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5382" y="641096"/>
            <a:ext cx="478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1735" algn="l"/>
                <a:tab pos="2443480" algn="l"/>
                <a:tab pos="3261995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badan	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hukum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merupakan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187" y="1006855"/>
            <a:ext cx="2882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897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perseku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4234" y="1006855"/>
            <a:ext cx="4824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7640" algn="l"/>
                <a:tab pos="337947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didirikan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	perjanjian,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287" y="1372311"/>
            <a:ext cx="8309609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modal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dasar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seluruhnya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terbagi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memenuhi  persyaratan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ditetapkan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undang-undang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ini  serta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peraturan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pelaksanaannya.</a:t>
            </a:r>
            <a:endParaRPr sz="240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Perseroan yang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modal dan jumlah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sahamnya 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telah memenuhi kriteria sebagai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Publik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sesuai  dengan ketentuan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perundang-undangan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bidang pasar modal,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wajib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mengubah</a:t>
            </a:r>
            <a:r>
              <a:rPr sz="24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anggaran</a:t>
            </a:r>
            <a:endParaRPr sz="240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Wingdings"/>
              <a:buChar char=""/>
              <a:tabLst>
                <a:tab pos="453390" algn="l"/>
              </a:tabLst>
            </a:pPr>
            <a:r>
              <a:rPr dirty="0"/>
              <a:t>	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Direksi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sebagaimana dimaksud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(1) 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wajib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mengajukan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pernyataan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pendaftaran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sesuai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 peraturan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perundang-undangan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bidang pasar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modal.</a:t>
            </a:r>
            <a:endParaRPr sz="24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 dasar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terdiri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seluruh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nilai nominal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518921"/>
            <a:ext cx="810260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 dasar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Perseroan terdiri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atas seluruh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nilai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nominal  saham.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 dasar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paling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sedikit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Rp50.000.000</a:t>
            </a:r>
            <a:endParaRPr sz="2400">
              <a:latin typeface="Tahoma"/>
              <a:cs typeface="Tahoma"/>
            </a:endParaRPr>
          </a:p>
          <a:p>
            <a:pPr marL="355600" marR="2730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Paling sedikit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25% dari modal dasar 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ditempatkan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disetor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penuh.</a:t>
            </a:r>
            <a:endParaRPr sz="2400">
              <a:latin typeface="Tahoma"/>
              <a:cs typeface="Tahoma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Penyetoran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atas modal saham dapat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dilakukan dalam 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uang dan/atau dalam bentuk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lainnya.</a:t>
            </a:r>
            <a:endParaRPr sz="240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  <a:tab pos="3406775" algn="l"/>
                <a:tab pos="5313680" algn="l"/>
                <a:tab pos="7419975" algn="l"/>
              </a:tabLst>
            </a:pP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Dalam hal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penyetoran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modal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dilakukan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penilaian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setoran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modal saham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ditentukan  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nil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ditetapkan sesuai dengan harga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oleh ahli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terafiliasi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Perseroan.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750" y="404876"/>
            <a:ext cx="826770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35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membeli kembali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telah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dikeluarkan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ketentuan:</a:t>
            </a:r>
            <a:endParaRPr sz="2400">
              <a:latin typeface="Tahoma"/>
              <a:cs typeface="Tahoma"/>
            </a:endParaRPr>
          </a:p>
          <a:p>
            <a:pPr marL="354965" marR="889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pembelian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kembali saham 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tersebut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tidak menyebabkan 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kekayaan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bersih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menjadi lebih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kecil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 jumlah modal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ditempatkan ditambah cadangan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wajib 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telah</a:t>
            </a:r>
            <a:r>
              <a:rPr sz="2400" spc="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disisihkan</a:t>
            </a:r>
            <a:endParaRPr sz="24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jumlah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nilai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nominal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seluruh 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dibeli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kembali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gadai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jaminan fidusia atas  saham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dipegang oleh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sendiri dan/atau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sahamnya secara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langsung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atau tidak 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langsung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dimiliki oleh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Perseroan,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melebihi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10% dari  jumlah modal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ditempatkan dalam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kecuali  diatur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lain dalam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perundang-undangan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bidang pasar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modal.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297" y="478282"/>
            <a:ext cx="851725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dikeluarkan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 nama</a:t>
            </a:r>
            <a:r>
              <a:rPr sz="24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pemiliknya.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Nilai 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dicantumkan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mata uang</a:t>
            </a:r>
            <a:r>
              <a:rPr sz="2400" spc="-2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rupiah.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tanpa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nilai nominal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</a:t>
            </a:r>
            <a:r>
              <a:rPr sz="2400" spc="-2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dikeluarkan.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memberikan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pemiliknya</a:t>
            </a:r>
            <a:r>
              <a:rPr sz="24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untuk:</a:t>
            </a:r>
            <a:endParaRPr sz="2400">
              <a:latin typeface="Tahoma"/>
              <a:cs typeface="Tahoma"/>
            </a:endParaRPr>
          </a:p>
          <a:p>
            <a:pPr marL="927100" lvl="1" indent="-457834">
              <a:lnSpc>
                <a:spcPct val="100000"/>
              </a:lnSpc>
              <a:buAutoNum type="alphaLcPeriod"/>
              <a:tabLst>
                <a:tab pos="926465" algn="l"/>
                <a:tab pos="9277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Menghadiri dan mengeluarkan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RUPS</a:t>
            </a:r>
            <a:endParaRPr sz="2400">
              <a:latin typeface="Tahoma"/>
              <a:cs typeface="Tahoma"/>
            </a:endParaRPr>
          </a:p>
          <a:p>
            <a:pPr marL="927100" marR="5715" lvl="1" indent="-45783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926465" algn="l"/>
                <a:tab pos="9277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pembayaran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dividen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kekayaan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  likuidasi</a:t>
            </a:r>
            <a:endParaRPr sz="2400">
              <a:latin typeface="Tahoma"/>
              <a:cs typeface="Tahoma"/>
            </a:endParaRPr>
          </a:p>
          <a:p>
            <a:pPr marL="927100" marR="5080" lvl="1" indent="-457834">
              <a:lnSpc>
                <a:spcPct val="100000"/>
              </a:lnSpc>
              <a:buAutoNum type="alphaLcPeriod"/>
              <a:tabLst>
                <a:tab pos="926465" algn="l"/>
                <a:tab pos="927735" algn="l"/>
                <a:tab pos="2790825" algn="l"/>
                <a:tab pos="3443604" algn="l"/>
                <a:tab pos="4554220" algn="l"/>
                <a:tab pos="637921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Menjalankan	hak	lai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be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dasarkan	un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undang  ini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9435"/>
            <a:ext cx="27444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Penggabungan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  <a:tabLst>
                <a:tab pos="2085339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rs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oan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5515" y="459435"/>
            <a:ext cx="24599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7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2400">
              <a:latin typeface="Tahoma"/>
              <a:cs typeface="Tahoma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menggabungkan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8785" y="459435"/>
            <a:ext cx="23202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enga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iba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endParaRPr sz="24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</a:t>
            </a:r>
            <a:r>
              <a:rPr sz="2400" spc="2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meleburkan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191514"/>
            <a:ext cx="807275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berakhir karena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hukum.</a:t>
            </a:r>
            <a:endParaRPr sz="2400">
              <a:latin typeface="Tahoma"/>
              <a:cs typeface="Tahom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Berakhirnya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terjadi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tanpa dilakukan</a:t>
            </a:r>
            <a:r>
              <a:rPr sz="24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likuidasi</a:t>
            </a:r>
            <a:endParaRPr sz="24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</a:pP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terlebih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dahulu.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Aktiva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pasiva Perseroan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menggabungkan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atau  meleburkan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diri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beralih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 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Penggabungan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Peleburan</a:t>
            </a:r>
            <a:endParaRPr sz="2400">
              <a:latin typeface="Tahoma"/>
              <a:cs typeface="Tahoma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Perseroan yang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menggabungkan atau  meleburkan diri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menjadi pemegang  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Penggabungan</a:t>
            </a:r>
            <a:r>
              <a:rPr sz="2400" spc="5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Peleburan</a:t>
            </a:r>
            <a:endParaRPr sz="2400">
              <a:latin typeface="Tahoma"/>
              <a:cs typeface="Tahoma"/>
            </a:endParaRPr>
          </a:p>
          <a:p>
            <a:pPr marL="355600" marR="5715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menggabungkan atau meleburkan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diri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berakhir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karena 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terhitung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sejak tanggal  Penggabungan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Peleburan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mulai</a:t>
            </a:r>
            <a:r>
              <a:rPr sz="24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berlaku.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76242" y="353695"/>
            <a:ext cx="1327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dilakukan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39053" y="353695"/>
            <a:ext cx="2479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8489" algn="l"/>
              </a:tabLst>
            </a:pP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ng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3695"/>
            <a:ext cx="26079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am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ih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  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ng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am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il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0378" y="719150"/>
            <a:ext cx="92201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2796" y="719150"/>
            <a:ext cx="6813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4169" y="719150"/>
            <a:ext cx="700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el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4209" y="719150"/>
            <a:ext cx="16014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dikeluarkan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085469"/>
            <a:ext cx="8087359" cy="258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430" algn="just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dan/atau akan dikeluarkan oleh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melalui 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Direksi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langsung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pemegang</a:t>
            </a:r>
            <a:r>
              <a:rPr sz="24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saham.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Pengambilalihan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dapat dilakukan oleh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badan 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orang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perseorangan.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99400"/>
              </a:lnSpc>
              <a:spcBef>
                <a:spcPts val="2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Pengambilalihan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sebagaimana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pengambilalihan  saham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mengakibatkan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beralihnya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pengendalian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8711" y="1239011"/>
            <a:ext cx="3846829" cy="18167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727710" marR="721360" indent="3175" algn="ctr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RPS ke 5 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Jual Beli</a:t>
            </a:r>
            <a:r>
              <a:rPr sz="28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Aset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QUIZ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3911" y="4757928"/>
            <a:ext cx="4711065" cy="52451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330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Perjanjian Jual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Beli</a:t>
            </a:r>
            <a:r>
              <a:rPr sz="28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Aset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6763" y="89738"/>
            <a:ext cx="2062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70" dirty="0"/>
              <a:t> </a:t>
            </a:r>
            <a:r>
              <a:rPr sz="2800" spc="-5" dirty="0"/>
              <a:t>5</a:t>
            </a:r>
            <a:endParaRPr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750" y="339344"/>
            <a:ext cx="83127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2332355" algn="l"/>
                <a:tab pos="2946400" algn="l"/>
                <a:tab pos="3745229" algn="l"/>
                <a:tab pos="3862704" algn="l"/>
                <a:tab pos="5397500" algn="l"/>
                <a:tab pos="68713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huku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	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Pengambilalihan,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Pemisahan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wajib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memperhatikan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4170" y="1436878"/>
            <a:ext cx="5891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885" algn="l"/>
                <a:tab pos="2950845" algn="l"/>
                <a:tab pos="460375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pemegang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saham	minoritas,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karyawan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58" y="1070559"/>
            <a:ext cx="19062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kepentingan:</a:t>
            </a:r>
            <a:endParaRPr sz="2400">
              <a:latin typeface="Tahoma"/>
              <a:cs typeface="Tahoma"/>
            </a:endParaRPr>
          </a:p>
          <a:p>
            <a:pPr marL="469900" marR="10160" indent="-457200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a.	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ers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158" y="2168397"/>
            <a:ext cx="80930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lphaLcPeriod" startAt="2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Kreditor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mitra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endParaRPr sz="24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buAutoNum type="alphaLcPeriod" startAt="2"/>
              <a:tabLst>
                <a:tab pos="469265" algn="l"/>
                <a:tab pos="469900" algn="l"/>
                <a:tab pos="2211705" algn="l"/>
                <a:tab pos="2938780" algn="l"/>
                <a:tab pos="4638675" algn="l"/>
                <a:tab pos="5592445" algn="l"/>
                <a:tab pos="663511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Masyarakat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persaingan	sehat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melakukan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usaha</a:t>
            </a: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329" y="374141"/>
            <a:ext cx="8366759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Pemisahan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dilakukan dengan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cara:</a:t>
            </a:r>
            <a:endParaRPr sz="2400">
              <a:latin typeface="Tahoma"/>
              <a:cs typeface="Tahoma"/>
            </a:endParaRPr>
          </a:p>
          <a:p>
            <a:pPr marL="927100" lvl="1" indent="-687705" algn="just">
              <a:lnSpc>
                <a:spcPct val="100000"/>
              </a:lnSpc>
              <a:buAutoNum type="alphaLcPeriod"/>
              <a:tabLst>
                <a:tab pos="9277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Pemisahan</a:t>
            </a:r>
            <a:r>
              <a:rPr sz="2400" spc="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murni</a:t>
            </a:r>
            <a:endParaRPr sz="2400">
              <a:latin typeface="Tahoma"/>
              <a:cs typeface="Tahoma"/>
            </a:endParaRPr>
          </a:p>
          <a:p>
            <a:pPr marL="927100" lvl="1" indent="-687705" algn="just">
              <a:lnSpc>
                <a:spcPct val="100000"/>
              </a:lnSpc>
              <a:buAutoNum type="alphaLcPeriod"/>
              <a:tabLst>
                <a:tab pos="927735" algn="l"/>
              </a:tabLst>
            </a:pP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Pemi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sahan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tidak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murni.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Pemisahan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murni mengakibatkan seluruh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aktiva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pasiva  Perseroan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beralih karena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kepada 2 Perseroan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7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atau lebih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peralihan dan 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7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melakukan pemisahan usaha tersebut 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berakhir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karena 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hukum.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Pemisahan tidak 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murni 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mengakibatkan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sebagian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aktiva 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pasiva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beralih karena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kepada 1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atau lebih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menerima peralihan,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Pemisahan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 tetap</a:t>
            </a:r>
            <a:r>
              <a:rPr sz="24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ada.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750" y="259841"/>
            <a:ext cx="821372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35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Penggabungan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perbuatan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dilakukan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satu perseroan,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lebih 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menggabungkan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telah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 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selanjutnya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menggabungkan diri menjadi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bubar.</a:t>
            </a:r>
            <a:endParaRPr sz="24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Peleburan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perbuatan 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dilakukan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dua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atau lebih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meleburkan diri dengan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membentuk satu 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baru 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masing-masing  perseroan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meleburkan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 menjadi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bubar.</a:t>
            </a:r>
            <a:endParaRPr sz="2400">
              <a:latin typeface="Tahoma"/>
              <a:cs typeface="Tahoma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Pengambilalihan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perbuatan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dilakukan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badan 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orang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perseorangan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untuk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mengambilalih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seluruh ataupun sebagian besar  saham perseroan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mengakibatkan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beralihnya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pengendalian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perseroan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329" y="287273"/>
            <a:ext cx="837882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Penggabungan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peleburan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dilakukan tanpa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likuidasi  sebagaimana dimaksud dalam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Pasal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2 mengakibatkan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Pemegang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perseroan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menggabungkan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meleburkan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menjadi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pemegang saham  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penggabungan 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peleburan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Aktiva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pasiva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menggabungkan diri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meleburkan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beralih karena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menerima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penggabungan 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hasil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peleburan.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034" y="151587"/>
            <a:ext cx="833691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2684145" algn="l"/>
                <a:tab pos="4347210" algn="l"/>
                <a:tab pos="5086350" algn="l"/>
                <a:tab pos="7519034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enggabu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gan,	pel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dan	pe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gam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ilali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h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dilakukan 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memperhatikan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  <a:p>
            <a:pPr marL="812800" marR="5080" lvl="1" indent="-342900">
              <a:lnSpc>
                <a:spcPct val="100000"/>
              </a:lnSpc>
              <a:buAutoNum type="alphaLcPeriod"/>
              <a:tabLst>
                <a:tab pos="812800" algn="l"/>
                <a:tab pos="2678430" algn="l"/>
                <a:tab pos="4305935" algn="l"/>
                <a:tab pos="5914390" algn="l"/>
                <a:tab pos="6993255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epentinga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perse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pem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minorita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  dan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karyawan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bersangkuatn;</a:t>
            </a:r>
            <a:endParaRPr sz="2400">
              <a:latin typeface="Tahoma"/>
              <a:cs typeface="Tahoma"/>
            </a:endParaRPr>
          </a:p>
          <a:p>
            <a:pPr marL="812800" marR="6350" lvl="1" indent="-342900">
              <a:lnSpc>
                <a:spcPct val="100000"/>
              </a:lnSpc>
              <a:buAutoNum type="alphaLcPeriod"/>
              <a:tabLst>
                <a:tab pos="812800" algn="l"/>
                <a:tab pos="2640330" algn="l"/>
                <a:tab pos="4335145" algn="l"/>
                <a:tab pos="4991735" algn="l"/>
                <a:tab pos="6623050" algn="l"/>
                <a:tab pos="7508875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epentinga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mas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akat	dan	p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rsain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seha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melakukan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usaha.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034" y="2347086"/>
            <a:ext cx="74047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2722245" algn="l"/>
                <a:tab pos="4423410" algn="l"/>
                <a:tab pos="520065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Penggabungan,	peleburan,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pengambilalihan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934" y="2347086"/>
            <a:ext cx="79946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15834">
              <a:lnSpc>
                <a:spcPct val="100000"/>
              </a:lnSpc>
              <a:spcBef>
                <a:spcPts val="100"/>
              </a:spcBef>
              <a:tabLst>
                <a:tab pos="1928495" algn="l"/>
                <a:tab pos="2728595" algn="l"/>
                <a:tab pos="4460240" algn="l"/>
                <a:tab pos="5661025" algn="l"/>
                <a:tab pos="7217409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ngi	hak	pemega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oritas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ntuk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034" y="3078860"/>
            <a:ext cx="833564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menjual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sahamnya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harga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wajar.</a:t>
            </a:r>
            <a:endParaRPr sz="24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setuju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keputusan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Rapat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Umum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Pemegang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mengenai penggabungan,  peleburan,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pengambilalihan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hanya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dapat  menggunakan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haknya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agar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dimilikinya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dibeli  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harga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wajar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49668" y="4837176"/>
            <a:ext cx="1267968" cy="1284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00671" y="6152388"/>
            <a:ext cx="1965960" cy="585470"/>
          </a:xfrm>
          <a:custGeom>
            <a:avLst/>
            <a:gdLst/>
            <a:ahLst/>
            <a:cxnLst/>
            <a:rect l="l" t="t" r="r" b="b"/>
            <a:pathLst>
              <a:path w="1965959" h="585470">
                <a:moveTo>
                  <a:pt x="0" y="585216"/>
                </a:moveTo>
                <a:lnTo>
                  <a:pt x="1965960" y="585216"/>
                </a:lnTo>
                <a:lnTo>
                  <a:pt x="1965960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49516" y="6187541"/>
            <a:ext cx="16713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 marR="5080" indent="-15875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jual beli  aset dan</a:t>
            </a:r>
            <a:r>
              <a:rPr sz="16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bisnis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8923" y="259118"/>
            <a:ext cx="2243074" cy="934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87879" y="294068"/>
            <a:ext cx="2209546" cy="9004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60291" y="259118"/>
            <a:ext cx="3399790" cy="9340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9247" y="294068"/>
            <a:ext cx="3366388" cy="9004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45817" y="426465"/>
            <a:ext cx="46602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BENTUK</a:t>
            </a:r>
            <a:r>
              <a:rPr sz="3200" spc="20" dirty="0"/>
              <a:t> </a:t>
            </a:r>
            <a:r>
              <a:rPr sz="3200" spc="-5" dirty="0"/>
              <a:t>PERUSAHAAN</a:t>
            </a:r>
            <a:endParaRPr sz="3200"/>
          </a:p>
        </p:txBody>
      </p:sp>
      <p:sp>
        <p:nvSpPr>
          <p:cNvPr id="7" name="object 7"/>
          <p:cNvSpPr/>
          <p:nvPr/>
        </p:nvSpPr>
        <p:spPr>
          <a:xfrm>
            <a:off x="1995677" y="1718310"/>
            <a:ext cx="1981200" cy="340360"/>
          </a:xfrm>
          <a:custGeom>
            <a:avLst/>
            <a:gdLst/>
            <a:ahLst/>
            <a:cxnLst/>
            <a:rect l="l" t="t" r="r" b="b"/>
            <a:pathLst>
              <a:path w="1981200" h="340360">
                <a:moveTo>
                  <a:pt x="0" y="339851"/>
                </a:moveTo>
                <a:lnTo>
                  <a:pt x="1981200" y="339851"/>
                </a:lnTo>
                <a:lnTo>
                  <a:pt x="19812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5677" y="1718310"/>
            <a:ext cx="1981200" cy="340360"/>
          </a:xfrm>
          <a:custGeom>
            <a:avLst/>
            <a:gdLst/>
            <a:ahLst/>
            <a:cxnLst/>
            <a:rect l="l" t="t" r="r" b="b"/>
            <a:pathLst>
              <a:path w="1981200" h="340360">
                <a:moveTo>
                  <a:pt x="0" y="339851"/>
                </a:moveTo>
                <a:lnTo>
                  <a:pt x="1981200" y="339851"/>
                </a:lnTo>
                <a:lnTo>
                  <a:pt x="19812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95677" y="1746630"/>
            <a:ext cx="1981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PERSEORANGAN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95677" y="4156709"/>
            <a:ext cx="1828800" cy="340360"/>
          </a:xfrm>
          <a:custGeom>
            <a:avLst/>
            <a:gdLst/>
            <a:ahLst/>
            <a:cxnLst/>
            <a:rect l="l" t="t" r="r" b="b"/>
            <a:pathLst>
              <a:path w="1828800" h="340360">
                <a:moveTo>
                  <a:pt x="0" y="339851"/>
                </a:moveTo>
                <a:lnTo>
                  <a:pt x="1828800" y="339851"/>
                </a:lnTo>
                <a:lnTo>
                  <a:pt x="18288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95677" y="4156709"/>
            <a:ext cx="1828800" cy="340360"/>
          </a:xfrm>
          <a:custGeom>
            <a:avLst/>
            <a:gdLst/>
            <a:ahLst/>
            <a:cxnLst/>
            <a:rect l="l" t="t" r="r" b="b"/>
            <a:pathLst>
              <a:path w="1828800" h="340360">
                <a:moveTo>
                  <a:pt x="0" y="339851"/>
                </a:moveTo>
                <a:lnTo>
                  <a:pt x="1828800" y="339851"/>
                </a:lnTo>
                <a:lnTo>
                  <a:pt x="18288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95677" y="4185665"/>
            <a:ext cx="18288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PERSEKUTUAN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4077" y="2785110"/>
            <a:ext cx="1676400" cy="584200"/>
          </a:xfrm>
          <a:custGeom>
            <a:avLst/>
            <a:gdLst/>
            <a:ahLst/>
            <a:cxnLst/>
            <a:rect l="l" t="t" r="r" b="b"/>
            <a:pathLst>
              <a:path w="1676400" h="584200">
                <a:moveTo>
                  <a:pt x="0" y="583691"/>
                </a:moveTo>
                <a:lnTo>
                  <a:pt x="1676400" y="583691"/>
                </a:lnTo>
                <a:lnTo>
                  <a:pt x="16764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4077" y="2785110"/>
            <a:ext cx="1676400" cy="584200"/>
          </a:xfrm>
          <a:custGeom>
            <a:avLst/>
            <a:gdLst/>
            <a:ahLst/>
            <a:cxnLst/>
            <a:rect l="l" t="t" r="r" b="b"/>
            <a:pathLst>
              <a:path w="1676400" h="584200">
                <a:moveTo>
                  <a:pt x="0" y="583691"/>
                </a:moveTo>
                <a:lnTo>
                  <a:pt x="1676400" y="583691"/>
                </a:lnTo>
                <a:lnTo>
                  <a:pt x="16764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4077" y="2813685"/>
            <a:ext cx="1676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marR="121285" indent="31686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BENTUK  PERUS</a:t>
            </a:r>
            <a:r>
              <a:rPr sz="1600" b="1" spc="-50" dirty="0">
                <a:latin typeface="Arial"/>
                <a:cs typeface="Arial"/>
              </a:rPr>
              <a:t>A</a:t>
            </a:r>
            <a:r>
              <a:rPr sz="1600" b="1" dirty="0">
                <a:latin typeface="Arial"/>
                <a:cs typeface="Arial"/>
              </a:rPr>
              <a:t>H</a:t>
            </a:r>
            <a:r>
              <a:rPr sz="1600" b="1" spc="-45" dirty="0">
                <a:latin typeface="Arial"/>
                <a:cs typeface="Arial"/>
              </a:rPr>
              <a:t>A</a:t>
            </a:r>
            <a:r>
              <a:rPr sz="1600" b="1" spc="-2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39761" y="2388870"/>
            <a:ext cx="1828800" cy="584200"/>
          </a:xfrm>
          <a:custGeom>
            <a:avLst/>
            <a:gdLst/>
            <a:ahLst/>
            <a:cxnLst/>
            <a:rect l="l" t="t" r="r" b="b"/>
            <a:pathLst>
              <a:path w="1828800" h="584200">
                <a:moveTo>
                  <a:pt x="0" y="583691"/>
                </a:moveTo>
                <a:lnTo>
                  <a:pt x="1828800" y="583691"/>
                </a:lnTo>
                <a:lnTo>
                  <a:pt x="18288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39761" y="2388870"/>
            <a:ext cx="1828800" cy="584200"/>
          </a:xfrm>
          <a:custGeom>
            <a:avLst/>
            <a:gdLst/>
            <a:ahLst/>
            <a:cxnLst/>
            <a:rect l="l" t="t" r="r" b="b"/>
            <a:pathLst>
              <a:path w="1828800" h="584200">
                <a:moveTo>
                  <a:pt x="0" y="583691"/>
                </a:moveTo>
                <a:lnTo>
                  <a:pt x="1828800" y="583691"/>
                </a:lnTo>
                <a:lnTo>
                  <a:pt x="18288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72857" y="2416251"/>
            <a:ext cx="15633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PERSEKUTUAN</a:t>
            </a:r>
            <a:endParaRPr sz="16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1600" b="1" spc="-45" dirty="0">
                <a:latin typeface="Arial"/>
                <a:cs typeface="Arial"/>
              </a:rPr>
              <a:t>PERDATA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90600" y="3470147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190500" y="0"/>
                </a:moveTo>
                <a:lnTo>
                  <a:pt x="0" y="0"/>
                </a:lnTo>
                <a:lnTo>
                  <a:pt x="0" y="638175"/>
                </a:lnTo>
                <a:lnTo>
                  <a:pt x="3614" y="687445"/>
                </a:lnTo>
                <a:lnTo>
                  <a:pt x="14115" y="734469"/>
                </a:lnTo>
                <a:lnTo>
                  <a:pt x="30985" y="778731"/>
                </a:lnTo>
                <a:lnTo>
                  <a:pt x="53710" y="819715"/>
                </a:lnTo>
                <a:lnTo>
                  <a:pt x="81773" y="856906"/>
                </a:lnTo>
                <a:lnTo>
                  <a:pt x="114658" y="889789"/>
                </a:lnTo>
                <a:lnTo>
                  <a:pt x="151851" y="917849"/>
                </a:lnTo>
                <a:lnTo>
                  <a:pt x="192835" y="940570"/>
                </a:lnTo>
                <a:lnTo>
                  <a:pt x="237094" y="957437"/>
                </a:lnTo>
                <a:lnTo>
                  <a:pt x="284112" y="967936"/>
                </a:lnTo>
                <a:lnTo>
                  <a:pt x="333375" y="971550"/>
                </a:lnTo>
                <a:lnTo>
                  <a:pt x="571500" y="971550"/>
                </a:lnTo>
                <a:lnTo>
                  <a:pt x="571500" y="1066800"/>
                </a:lnTo>
                <a:lnTo>
                  <a:pt x="762000" y="876300"/>
                </a:lnTo>
                <a:lnTo>
                  <a:pt x="666750" y="781050"/>
                </a:lnTo>
                <a:lnTo>
                  <a:pt x="333375" y="781050"/>
                </a:lnTo>
                <a:lnTo>
                  <a:pt x="288216" y="773762"/>
                </a:lnTo>
                <a:lnTo>
                  <a:pt x="248995" y="753471"/>
                </a:lnTo>
                <a:lnTo>
                  <a:pt x="218067" y="722537"/>
                </a:lnTo>
                <a:lnTo>
                  <a:pt x="197784" y="683318"/>
                </a:lnTo>
                <a:lnTo>
                  <a:pt x="190500" y="638175"/>
                </a:lnTo>
                <a:lnTo>
                  <a:pt x="190500" y="0"/>
                </a:lnTo>
                <a:close/>
              </a:path>
              <a:path w="762000" h="1066800">
                <a:moveTo>
                  <a:pt x="571500" y="685800"/>
                </a:moveTo>
                <a:lnTo>
                  <a:pt x="571500" y="781050"/>
                </a:lnTo>
                <a:lnTo>
                  <a:pt x="666750" y="781050"/>
                </a:lnTo>
                <a:lnTo>
                  <a:pt x="5715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0600" y="3470147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0" y="0"/>
                </a:moveTo>
                <a:lnTo>
                  <a:pt x="0" y="638175"/>
                </a:lnTo>
                <a:lnTo>
                  <a:pt x="3614" y="687445"/>
                </a:lnTo>
                <a:lnTo>
                  <a:pt x="14115" y="734469"/>
                </a:lnTo>
                <a:lnTo>
                  <a:pt x="30985" y="778731"/>
                </a:lnTo>
                <a:lnTo>
                  <a:pt x="53710" y="819715"/>
                </a:lnTo>
                <a:lnTo>
                  <a:pt x="81773" y="856906"/>
                </a:lnTo>
                <a:lnTo>
                  <a:pt x="114658" y="889789"/>
                </a:lnTo>
                <a:lnTo>
                  <a:pt x="151851" y="917849"/>
                </a:lnTo>
                <a:lnTo>
                  <a:pt x="192835" y="940570"/>
                </a:lnTo>
                <a:lnTo>
                  <a:pt x="237094" y="957437"/>
                </a:lnTo>
                <a:lnTo>
                  <a:pt x="284112" y="967936"/>
                </a:lnTo>
                <a:lnTo>
                  <a:pt x="333375" y="971550"/>
                </a:lnTo>
                <a:lnTo>
                  <a:pt x="571500" y="971550"/>
                </a:lnTo>
                <a:lnTo>
                  <a:pt x="571500" y="1066800"/>
                </a:lnTo>
                <a:lnTo>
                  <a:pt x="762000" y="876300"/>
                </a:lnTo>
                <a:lnTo>
                  <a:pt x="571500" y="685800"/>
                </a:lnTo>
                <a:lnTo>
                  <a:pt x="571500" y="781050"/>
                </a:lnTo>
                <a:lnTo>
                  <a:pt x="333375" y="781050"/>
                </a:lnTo>
                <a:lnTo>
                  <a:pt x="288216" y="773762"/>
                </a:lnTo>
                <a:lnTo>
                  <a:pt x="248995" y="753471"/>
                </a:lnTo>
                <a:lnTo>
                  <a:pt x="218067" y="722537"/>
                </a:lnTo>
                <a:lnTo>
                  <a:pt x="197784" y="683318"/>
                </a:lnTo>
                <a:lnTo>
                  <a:pt x="190500" y="638175"/>
                </a:lnTo>
                <a:lnTo>
                  <a:pt x="19050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82639" y="2667761"/>
            <a:ext cx="781050" cy="628650"/>
          </a:xfrm>
          <a:custGeom>
            <a:avLst/>
            <a:gdLst/>
            <a:ahLst/>
            <a:cxnLst/>
            <a:rect l="l" t="t" r="r" b="b"/>
            <a:pathLst>
              <a:path w="781050" h="628650">
                <a:moveTo>
                  <a:pt x="679733" y="56541"/>
                </a:moveTo>
                <a:lnTo>
                  <a:pt x="6984" y="594740"/>
                </a:lnTo>
                <a:lnTo>
                  <a:pt x="2170" y="600553"/>
                </a:lnTo>
                <a:lnTo>
                  <a:pt x="0" y="607520"/>
                </a:lnTo>
                <a:lnTo>
                  <a:pt x="591" y="614797"/>
                </a:lnTo>
                <a:lnTo>
                  <a:pt x="4063" y="621538"/>
                </a:lnTo>
                <a:lnTo>
                  <a:pt x="9876" y="626352"/>
                </a:lnTo>
                <a:lnTo>
                  <a:pt x="16843" y="628522"/>
                </a:lnTo>
                <a:lnTo>
                  <a:pt x="24120" y="627931"/>
                </a:lnTo>
                <a:lnTo>
                  <a:pt x="30860" y="624459"/>
                </a:lnTo>
                <a:lnTo>
                  <a:pt x="703549" y="86332"/>
                </a:lnTo>
                <a:lnTo>
                  <a:pt x="679733" y="56541"/>
                </a:lnTo>
                <a:close/>
              </a:path>
              <a:path w="781050" h="628650">
                <a:moveTo>
                  <a:pt x="762188" y="40576"/>
                </a:moveTo>
                <a:lnTo>
                  <a:pt x="708644" y="40576"/>
                </a:lnTo>
                <a:lnTo>
                  <a:pt x="715603" y="42755"/>
                </a:lnTo>
                <a:lnTo>
                  <a:pt x="721359" y="47625"/>
                </a:lnTo>
                <a:lnTo>
                  <a:pt x="724850" y="54365"/>
                </a:lnTo>
                <a:lnTo>
                  <a:pt x="725471" y="61642"/>
                </a:lnTo>
                <a:lnTo>
                  <a:pt x="723306" y="68609"/>
                </a:lnTo>
                <a:lnTo>
                  <a:pt x="718438" y="74422"/>
                </a:lnTo>
                <a:lnTo>
                  <a:pt x="703549" y="86332"/>
                </a:lnTo>
                <a:lnTo>
                  <a:pt x="727328" y="116077"/>
                </a:lnTo>
                <a:lnTo>
                  <a:pt x="762188" y="40576"/>
                </a:lnTo>
                <a:close/>
              </a:path>
              <a:path w="781050" h="628650">
                <a:moveTo>
                  <a:pt x="708644" y="40576"/>
                </a:moveTo>
                <a:lnTo>
                  <a:pt x="701375" y="41159"/>
                </a:lnTo>
                <a:lnTo>
                  <a:pt x="694689" y="44576"/>
                </a:lnTo>
                <a:lnTo>
                  <a:pt x="679733" y="56541"/>
                </a:lnTo>
                <a:lnTo>
                  <a:pt x="703549" y="86332"/>
                </a:lnTo>
                <a:lnTo>
                  <a:pt x="718438" y="74422"/>
                </a:lnTo>
                <a:lnTo>
                  <a:pt x="723306" y="68609"/>
                </a:lnTo>
                <a:lnTo>
                  <a:pt x="725471" y="61642"/>
                </a:lnTo>
                <a:lnTo>
                  <a:pt x="724850" y="54365"/>
                </a:lnTo>
                <a:lnTo>
                  <a:pt x="721359" y="47625"/>
                </a:lnTo>
                <a:lnTo>
                  <a:pt x="715603" y="42755"/>
                </a:lnTo>
                <a:lnTo>
                  <a:pt x="708644" y="40576"/>
                </a:lnTo>
                <a:close/>
              </a:path>
              <a:path w="781050" h="628650">
                <a:moveTo>
                  <a:pt x="780922" y="0"/>
                </a:moveTo>
                <a:lnTo>
                  <a:pt x="655954" y="26797"/>
                </a:lnTo>
                <a:lnTo>
                  <a:pt x="679733" y="56541"/>
                </a:lnTo>
                <a:lnTo>
                  <a:pt x="694689" y="44576"/>
                </a:lnTo>
                <a:lnTo>
                  <a:pt x="701375" y="41159"/>
                </a:lnTo>
                <a:lnTo>
                  <a:pt x="708644" y="40576"/>
                </a:lnTo>
                <a:lnTo>
                  <a:pt x="762188" y="40576"/>
                </a:lnTo>
                <a:lnTo>
                  <a:pt x="7809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82639" y="3309365"/>
            <a:ext cx="704850" cy="139700"/>
          </a:xfrm>
          <a:custGeom>
            <a:avLst/>
            <a:gdLst/>
            <a:ahLst/>
            <a:cxnLst/>
            <a:rect l="l" t="t" r="r" b="b"/>
            <a:pathLst>
              <a:path w="704850" h="139700">
                <a:moveTo>
                  <a:pt x="589028" y="37915"/>
                </a:moveTo>
                <a:lnTo>
                  <a:pt x="16763" y="101473"/>
                </a:lnTo>
                <a:lnTo>
                  <a:pt x="0" y="122555"/>
                </a:lnTo>
                <a:lnTo>
                  <a:pt x="2293" y="129728"/>
                </a:lnTo>
                <a:lnTo>
                  <a:pt x="7016" y="135270"/>
                </a:lnTo>
                <a:lnTo>
                  <a:pt x="13501" y="138646"/>
                </a:lnTo>
                <a:lnTo>
                  <a:pt x="21082" y="139319"/>
                </a:lnTo>
                <a:lnTo>
                  <a:pt x="593215" y="75762"/>
                </a:lnTo>
                <a:lnTo>
                  <a:pt x="589028" y="37915"/>
                </a:lnTo>
                <a:close/>
              </a:path>
              <a:path w="704850" h="139700">
                <a:moveTo>
                  <a:pt x="681985" y="35813"/>
                </a:moveTo>
                <a:lnTo>
                  <a:pt x="607949" y="35813"/>
                </a:lnTo>
                <a:lnTo>
                  <a:pt x="615475" y="36486"/>
                </a:lnTo>
                <a:lnTo>
                  <a:pt x="621966" y="39862"/>
                </a:lnTo>
                <a:lnTo>
                  <a:pt x="626719" y="45404"/>
                </a:lnTo>
                <a:lnTo>
                  <a:pt x="629031" y="52578"/>
                </a:lnTo>
                <a:lnTo>
                  <a:pt x="628338" y="60158"/>
                </a:lnTo>
                <a:lnTo>
                  <a:pt x="624919" y="66643"/>
                </a:lnTo>
                <a:lnTo>
                  <a:pt x="619333" y="71366"/>
                </a:lnTo>
                <a:lnTo>
                  <a:pt x="612139" y="73660"/>
                </a:lnTo>
                <a:lnTo>
                  <a:pt x="593215" y="75762"/>
                </a:lnTo>
                <a:lnTo>
                  <a:pt x="597408" y="113664"/>
                </a:lnTo>
                <a:lnTo>
                  <a:pt x="704722" y="44196"/>
                </a:lnTo>
                <a:lnTo>
                  <a:pt x="681985" y="35813"/>
                </a:lnTo>
                <a:close/>
              </a:path>
              <a:path w="704850" h="139700">
                <a:moveTo>
                  <a:pt x="607949" y="35813"/>
                </a:moveTo>
                <a:lnTo>
                  <a:pt x="589028" y="37915"/>
                </a:lnTo>
                <a:lnTo>
                  <a:pt x="593215" y="75762"/>
                </a:lnTo>
                <a:lnTo>
                  <a:pt x="612139" y="73660"/>
                </a:lnTo>
                <a:lnTo>
                  <a:pt x="619333" y="71366"/>
                </a:lnTo>
                <a:lnTo>
                  <a:pt x="624919" y="66643"/>
                </a:lnTo>
                <a:lnTo>
                  <a:pt x="628338" y="60158"/>
                </a:lnTo>
                <a:lnTo>
                  <a:pt x="629031" y="52578"/>
                </a:lnTo>
                <a:lnTo>
                  <a:pt x="626719" y="45404"/>
                </a:lnTo>
                <a:lnTo>
                  <a:pt x="621966" y="39862"/>
                </a:lnTo>
                <a:lnTo>
                  <a:pt x="615475" y="36486"/>
                </a:lnTo>
                <a:lnTo>
                  <a:pt x="607949" y="35813"/>
                </a:lnTo>
                <a:close/>
              </a:path>
              <a:path w="704850" h="139700">
                <a:moveTo>
                  <a:pt x="584835" y="0"/>
                </a:moveTo>
                <a:lnTo>
                  <a:pt x="589028" y="37915"/>
                </a:lnTo>
                <a:lnTo>
                  <a:pt x="607949" y="35813"/>
                </a:lnTo>
                <a:lnTo>
                  <a:pt x="681985" y="35813"/>
                </a:lnTo>
                <a:lnTo>
                  <a:pt x="584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6200" y="4460747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190500" y="0"/>
                </a:moveTo>
                <a:lnTo>
                  <a:pt x="0" y="0"/>
                </a:lnTo>
                <a:lnTo>
                  <a:pt x="0" y="638175"/>
                </a:lnTo>
                <a:lnTo>
                  <a:pt x="3613" y="687445"/>
                </a:lnTo>
                <a:lnTo>
                  <a:pt x="14112" y="734469"/>
                </a:lnTo>
                <a:lnTo>
                  <a:pt x="30979" y="778731"/>
                </a:lnTo>
                <a:lnTo>
                  <a:pt x="53700" y="819715"/>
                </a:lnTo>
                <a:lnTo>
                  <a:pt x="81760" y="856906"/>
                </a:lnTo>
                <a:lnTo>
                  <a:pt x="114643" y="889789"/>
                </a:lnTo>
                <a:lnTo>
                  <a:pt x="151834" y="917849"/>
                </a:lnTo>
                <a:lnTo>
                  <a:pt x="192818" y="940570"/>
                </a:lnTo>
                <a:lnTo>
                  <a:pt x="237080" y="957437"/>
                </a:lnTo>
                <a:lnTo>
                  <a:pt x="284104" y="967936"/>
                </a:lnTo>
                <a:lnTo>
                  <a:pt x="333375" y="971549"/>
                </a:lnTo>
                <a:lnTo>
                  <a:pt x="571500" y="971549"/>
                </a:lnTo>
                <a:lnTo>
                  <a:pt x="571500" y="1066799"/>
                </a:lnTo>
                <a:lnTo>
                  <a:pt x="762000" y="876299"/>
                </a:lnTo>
                <a:lnTo>
                  <a:pt x="666750" y="781049"/>
                </a:lnTo>
                <a:lnTo>
                  <a:pt x="333375" y="781049"/>
                </a:lnTo>
                <a:lnTo>
                  <a:pt x="288231" y="773762"/>
                </a:lnTo>
                <a:lnTo>
                  <a:pt x="249012" y="753471"/>
                </a:lnTo>
                <a:lnTo>
                  <a:pt x="218078" y="722537"/>
                </a:lnTo>
                <a:lnTo>
                  <a:pt x="197787" y="683318"/>
                </a:lnTo>
                <a:lnTo>
                  <a:pt x="190500" y="638175"/>
                </a:lnTo>
                <a:lnTo>
                  <a:pt x="190500" y="0"/>
                </a:lnTo>
                <a:close/>
              </a:path>
              <a:path w="762000" h="1066800">
                <a:moveTo>
                  <a:pt x="571500" y="685800"/>
                </a:moveTo>
                <a:lnTo>
                  <a:pt x="571500" y="781049"/>
                </a:lnTo>
                <a:lnTo>
                  <a:pt x="666750" y="781049"/>
                </a:lnTo>
                <a:lnTo>
                  <a:pt x="57150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6200" y="4460747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0" y="0"/>
                </a:moveTo>
                <a:lnTo>
                  <a:pt x="0" y="638175"/>
                </a:lnTo>
                <a:lnTo>
                  <a:pt x="3613" y="687445"/>
                </a:lnTo>
                <a:lnTo>
                  <a:pt x="14112" y="734469"/>
                </a:lnTo>
                <a:lnTo>
                  <a:pt x="30979" y="778731"/>
                </a:lnTo>
                <a:lnTo>
                  <a:pt x="53700" y="819715"/>
                </a:lnTo>
                <a:lnTo>
                  <a:pt x="81760" y="856906"/>
                </a:lnTo>
                <a:lnTo>
                  <a:pt x="114643" y="889789"/>
                </a:lnTo>
                <a:lnTo>
                  <a:pt x="151834" y="917849"/>
                </a:lnTo>
                <a:lnTo>
                  <a:pt x="192818" y="940570"/>
                </a:lnTo>
                <a:lnTo>
                  <a:pt x="237080" y="957437"/>
                </a:lnTo>
                <a:lnTo>
                  <a:pt x="284104" y="967936"/>
                </a:lnTo>
                <a:lnTo>
                  <a:pt x="333375" y="971549"/>
                </a:lnTo>
                <a:lnTo>
                  <a:pt x="571500" y="971549"/>
                </a:lnTo>
                <a:lnTo>
                  <a:pt x="571500" y="1066799"/>
                </a:lnTo>
                <a:lnTo>
                  <a:pt x="762000" y="876299"/>
                </a:lnTo>
                <a:lnTo>
                  <a:pt x="571500" y="685800"/>
                </a:lnTo>
                <a:lnTo>
                  <a:pt x="571500" y="781049"/>
                </a:lnTo>
                <a:lnTo>
                  <a:pt x="333375" y="781049"/>
                </a:lnTo>
                <a:lnTo>
                  <a:pt x="288231" y="773762"/>
                </a:lnTo>
                <a:lnTo>
                  <a:pt x="249012" y="753471"/>
                </a:lnTo>
                <a:lnTo>
                  <a:pt x="218078" y="722537"/>
                </a:lnTo>
                <a:lnTo>
                  <a:pt x="197787" y="683318"/>
                </a:lnTo>
                <a:lnTo>
                  <a:pt x="190500" y="638175"/>
                </a:lnTo>
                <a:lnTo>
                  <a:pt x="190500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0600" y="1641348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571500" y="0"/>
                </a:moveTo>
                <a:lnTo>
                  <a:pt x="571500" y="95250"/>
                </a:lnTo>
                <a:lnTo>
                  <a:pt x="333375" y="95250"/>
                </a:lnTo>
                <a:lnTo>
                  <a:pt x="284112" y="98863"/>
                </a:lnTo>
                <a:lnTo>
                  <a:pt x="237094" y="109362"/>
                </a:lnTo>
                <a:lnTo>
                  <a:pt x="192835" y="126229"/>
                </a:lnTo>
                <a:lnTo>
                  <a:pt x="151851" y="148950"/>
                </a:lnTo>
                <a:lnTo>
                  <a:pt x="114658" y="177010"/>
                </a:lnTo>
                <a:lnTo>
                  <a:pt x="81773" y="209893"/>
                </a:lnTo>
                <a:lnTo>
                  <a:pt x="53710" y="247084"/>
                </a:lnTo>
                <a:lnTo>
                  <a:pt x="30985" y="288068"/>
                </a:lnTo>
                <a:lnTo>
                  <a:pt x="14115" y="332330"/>
                </a:lnTo>
                <a:lnTo>
                  <a:pt x="3614" y="379354"/>
                </a:lnTo>
                <a:lnTo>
                  <a:pt x="0" y="428625"/>
                </a:lnTo>
                <a:lnTo>
                  <a:pt x="0" y="1066800"/>
                </a:lnTo>
                <a:lnTo>
                  <a:pt x="190500" y="1066800"/>
                </a:lnTo>
                <a:lnTo>
                  <a:pt x="190500" y="428625"/>
                </a:lnTo>
                <a:lnTo>
                  <a:pt x="197784" y="383481"/>
                </a:lnTo>
                <a:lnTo>
                  <a:pt x="218067" y="344262"/>
                </a:lnTo>
                <a:lnTo>
                  <a:pt x="248995" y="313328"/>
                </a:lnTo>
                <a:lnTo>
                  <a:pt x="288216" y="293037"/>
                </a:lnTo>
                <a:lnTo>
                  <a:pt x="333375" y="285750"/>
                </a:lnTo>
                <a:lnTo>
                  <a:pt x="666750" y="285750"/>
                </a:lnTo>
                <a:lnTo>
                  <a:pt x="762000" y="190500"/>
                </a:lnTo>
                <a:lnTo>
                  <a:pt x="571500" y="0"/>
                </a:lnTo>
                <a:close/>
              </a:path>
              <a:path w="762000" h="1066800">
                <a:moveTo>
                  <a:pt x="666750" y="285750"/>
                </a:moveTo>
                <a:lnTo>
                  <a:pt x="571500" y="285750"/>
                </a:lnTo>
                <a:lnTo>
                  <a:pt x="571500" y="381000"/>
                </a:lnTo>
                <a:lnTo>
                  <a:pt x="666750" y="285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0600" y="1641348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0" y="1066800"/>
                </a:moveTo>
                <a:lnTo>
                  <a:pt x="0" y="428625"/>
                </a:lnTo>
                <a:lnTo>
                  <a:pt x="3614" y="379354"/>
                </a:lnTo>
                <a:lnTo>
                  <a:pt x="14115" y="332330"/>
                </a:lnTo>
                <a:lnTo>
                  <a:pt x="30985" y="288068"/>
                </a:lnTo>
                <a:lnTo>
                  <a:pt x="53710" y="247084"/>
                </a:lnTo>
                <a:lnTo>
                  <a:pt x="81773" y="209893"/>
                </a:lnTo>
                <a:lnTo>
                  <a:pt x="114658" y="177010"/>
                </a:lnTo>
                <a:lnTo>
                  <a:pt x="151851" y="148950"/>
                </a:lnTo>
                <a:lnTo>
                  <a:pt x="192835" y="126229"/>
                </a:lnTo>
                <a:lnTo>
                  <a:pt x="237094" y="109362"/>
                </a:lnTo>
                <a:lnTo>
                  <a:pt x="284112" y="98863"/>
                </a:lnTo>
                <a:lnTo>
                  <a:pt x="333375" y="95250"/>
                </a:lnTo>
                <a:lnTo>
                  <a:pt x="571500" y="95250"/>
                </a:lnTo>
                <a:lnTo>
                  <a:pt x="571500" y="0"/>
                </a:lnTo>
                <a:lnTo>
                  <a:pt x="762000" y="190500"/>
                </a:lnTo>
                <a:lnTo>
                  <a:pt x="571500" y="381000"/>
                </a:lnTo>
                <a:lnTo>
                  <a:pt x="571500" y="285750"/>
                </a:lnTo>
                <a:lnTo>
                  <a:pt x="333375" y="285750"/>
                </a:lnTo>
                <a:lnTo>
                  <a:pt x="288216" y="293037"/>
                </a:lnTo>
                <a:lnTo>
                  <a:pt x="248995" y="313328"/>
                </a:lnTo>
                <a:lnTo>
                  <a:pt x="218067" y="344262"/>
                </a:lnTo>
                <a:lnTo>
                  <a:pt x="197784" y="383481"/>
                </a:lnTo>
                <a:lnTo>
                  <a:pt x="190500" y="428625"/>
                </a:lnTo>
                <a:lnTo>
                  <a:pt x="190500" y="1066800"/>
                </a:lnTo>
                <a:lnTo>
                  <a:pt x="0" y="106680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6200" y="3241548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571500" y="0"/>
                </a:moveTo>
                <a:lnTo>
                  <a:pt x="571500" y="95250"/>
                </a:lnTo>
                <a:lnTo>
                  <a:pt x="333375" y="95250"/>
                </a:lnTo>
                <a:lnTo>
                  <a:pt x="284104" y="98863"/>
                </a:lnTo>
                <a:lnTo>
                  <a:pt x="237080" y="109362"/>
                </a:lnTo>
                <a:lnTo>
                  <a:pt x="192818" y="126229"/>
                </a:lnTo>
                <a:lnTo>
                  <a:pt x="151834" y="148950"/>
                </a:lnTo>
                <a:lnTo>
                  <a:pt x="114643" y="177010"/>
                </a:lnTo>
                <a:lnTo>
                  <a:pt x="81760" y="209893"/>
                </a:lnTo>
                <a:lnTo>
                  <a:pt x="53700" y="247084"/>
                </a:lnTo>
                <a:lnTo>
                  <a:pt x="30979" y="288068"/>
                </a:lnTo>
                <a:lnTo>
                  <a:pt x="14112" y="332330"/>
                </a:lnTo>
                <a:lnTo>
                  <a:pt x="3613" y="379354"/>
                </a:lnTo>
                <a:lnTo>
                  <a:pt x="0" y="428625"/>
                </a:lnTo>
                <a:lnTo>
                  <a:pt x="0" y="1066800"/>
                </a:lnTo>
                <a:lnTo>
                  <a:pt x="190500" y="1066800"/>
                </a:lnTo>
                <a:lnTo>
                  <a:pt x="190500" y="428625"/>
                </a:lnTo>
                <a:lnTo>
                  <a:pt x="197787" y="383481"/>
                </a:lnTo>
                <a:lnTo>
                  <a:pt x="218078" y="344262"/>
                </a:lnTo>
                <a:lnTo>
                  <a:pt x="249012" y="313328"/>
                </a:lnTo>
                <a:lnTo>
                  <a:pt x="288231" y="293037"/>
                </a:lnTo>
                <a:lnTo>
                  <a:pt x="333375" y="285750"/>
                </a:lnTo>
                <a:lnTo>
                  <a:pt x="666750" y="285750"/>
                </a:lnTo>
                <a:lnTo>
                  <a:pt x="762000" y="190500"/>
                </a:lnTo>
                <a:lnTo>
                  <a:pt x="571500" y="0"/>
                </a:lnTo>
                <a:close/>
              </a:path>
              <a:path w="762000" h="1066800">
                <a:moveTo>
                  <a:pt x="666750" y="285750"/>
                </a:moveTo>
                <a:lnTo>
                  <a:pt x="571500" y="285750"/>
                </a:lnTo>
                <a:lnTo>
                  <a:pt x="571500" y="381000"/>
                </a:lnTo>
                <a:lnTo>
                  <a:pt x="666750" y="285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6200" y="3241548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0" y="1066800"/>
                </a:moveTo>
                <a:lnTo>
                  <a:pt x="0" y="428625"/>
                </a:lnTo>
                <a:lnTo>
                  <a:pt x="3613" y="379354"/>
                </a:lnTo>
                <a:lnTo>
                  <a:pt x="14112" y="332330"/>
                </a:lnTo>
                <a:lnTo>
                  <a:pt x="30979" y="288068"/>
                </a:lnTo>
                <a:lnTo>
                  <a:pt x="53700" y="247084"/>
                </a:lnTo>
                <a:lnTo>
                  <a:pt x="81760" y="209893"/>
                </a:lnTo>
                <a:lnTo>
                  <a:pt x="114643" y="177010"/>
                </a:lnTo>
                <a:lnTo>
                  <a:pt x="151834" y="148950"/>
                </a:lnTo>
                <a:lnTo>
                  <a:pt x="192818" y="126229"/>
                </a:lnTo>
                <a:lnTo>
                  <a:pt x="237080" y="109362"/>
                </a:lnTo>
                <a:lnTo>
                  <a:pt x="284104" y="98863"/>
                </a:lnTo>
                <a:lnTo>
                  <a:pt x="333375" y="95250"/>
                </a:lnTo>
                <a:lnTo>
                  <a:pt x="571500" y="95250"/>
                </a:lnTo>
                <a:lnTo>
                  <a:pt x="571500" y="0"/>
                </a:lnTo>
                <a:lnTo>
                  <a:pt x="762000" y="190500"/>
                </a:lnTo>
                <a:lnTo>
                  <a:pt x="571500" y="381000"/>
                </a:lnTo>
                <a:lnTo>
                  <a:pt x="571500" y="285750"/>
                </a:lnTo>
                <a:lnTo>
                  <a:pt x="333375" y="285750"/>
                </a:lnTo>
                <a:lnTo>
                  <a:pt x="288231" y="293037"/>
                </a:lnTo>
                <a:lnTo>
                  <a:pt x="249012" y="313328"/>
                </a:lnTo>
                <a:lnTo>
                  <a:pt x="218078" y="344262"/>
                </a:lnTo>
                <a:lnTo>
                  <a:pt x="197787" y="383481"/>
                </a:lnTo>
                <a:lnTo>
                  <a:pt x="190500" y="428625"/>
                </a:lnTo>
                <a:lnTo>
                  <a:pt x="190500" y="1066800"/>
                </a:lnTo>
                <a:lnTo>
                  <a:pt x="0" y="106680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1361" y="3057905"/>
            <a:ext cx="1447800" cy="830580"/>
          </a:xfrm>
          <a:custGeom>
            <a:avLst/>
            <a:gdLst/>
            <a:ahLst/>
            <a:cxnLst/>
            <a:rect l="l" t="t" r="r" b="b"/>
            <a:pathLst>
              <a:path w="1447800" h="830579">
                <a:moveTo>
                  <a:pt x="0" y="830580"/>
                </a:moveTo>
                <a:lnTo>
                  <a:pt x="1447800" y="830580"/>
                </a:lnTo>
                <a:lnTo>
                  <a:pt x="144780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01361" y="3057905"/>
            <a:ext cx="1447800" cy="830580"/>
          </a:xfrm>
          <a:custGeom>
            <a:avLst/>
            <a:gdLst/>
            <a:ahLst/>
            <a:cxnLst/>
            <a:rect l="l" t="t" r="r" b="b"/>
            <a:pathLst>
              <a:path w="1447800" h="830579">
                <a:moveTo>
                  <a:pt x="0" y="830580"/>
                </a:moveTo>
                <a:lnTo>
                  <a:pt x="1447800" y="830580"/>
                </a:lnTo>
                <a:lnTo>
                  <a:pt x="1447800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01361" y="3086861"/>
            <a:ext cx="14478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7955" marR="140970" indent="-1270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Arial"/>
                <a:cs typeface="Arial"/>
              </a:rPr>
              <a:t>TIDAK  </a:t>
            </a:r>
            <a:r>
              <a:rPr sz="1600" b="1" spc="-5" dirty="0">
                <a:latin typeface="Arial"/>
                <a:cs typeface="Arial"/>
              </a:rPr>
              <a:t>BERB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dirty="0">
                <a:latin typeface="Arial"/>
                <a:cs typeface="Arial"/>
              </a:rPr>
              <a:t>D</a:t>
            </a:r>
            <a:r>
              <a:rPr sz="1600" b="1" spc="-4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N  </a:t>
            </a:r>
            <a:r>
              <a:rPr sz="1600" b="1" spc="-10" dirty="0">
                <a:latin typeface="Arial"/>
                <a:cs typeface="Arial"/>
              </a:rPr>
              <a:t>HUKUM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01361" y="5055870"/>
            <a:ext cx="1447800" cy="584200"/>
          </a:xfrm>
          <a:custGeom>
            <a:avLst/>
            <a:gdLst/>
            <a:ahLst/>
            <a:cxnLst/>
            <a:rect l="l" t="t" r="r" b="b"/>
            <a:pathLst>
              <a:path w="1447800" h="584200">
                <a:moveTo>
                  <a:pt x="0" y="583691"/>
                </a:moveTo>
                <a:lnTo>
                  <a:pt x="1447800" y="583691"/>
                </a:lnTo>
                <a:lnTo>
                  <a:pt x="14478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01361" y="5055870"/>
            <a:ext cx="1447800" cy="584200"/>
          </a:xfrm>
          <a:custGeom>
            <a:avLst/>
            <a:gdLst/>
            <a:ahLst/>
            <a:cxnLst/>
            <a:rect l="l" t="t" r="r" b="b"/>
            <a:pathLst>
              <a:path w="1447800" h="584200">
                <a:moveTo>
                  <a:pt x="0" y="583691"/>
                </a:moveTo>
                <a:lnTo>
                  <a:pt x="1447800" y="583691"/>
                </a:lnTo>
                <a:lnTo>
                  <a:pt x="1447800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01361" y="5084445"/>
            <a:ext cx="14478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6710" marR="140970" indent="-19812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BERB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dirty="0">
                <a:latin typeface="Arial"/>
                <a:cs typeface="Arial"/>
              </a:rPr>
              <a:t>D</a:t>
            </a:r>
            <a:r>
              <a:rPr sz="1600" b="1" spc="-4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N  </a:t>
            </a:r>
            <a:r>
              <a:rPr sz="1600" b="1" spc="-10" dirty="0">
                <a:latin typeface="Arial"/>
                <a:cs typeface="Arial"/>
              </a:rPr>
              <a:t>HUKUM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163561" y="3166110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63561" y="3166110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163561" y="3194685"/>
            <a:ext cx="13716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FIRMA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163561" y="3699509"/>
            <a:ext cx="1295400" cy="340360"/>
          </a:xfrm>
          <a:custGeom>
            <a:avLst/>
            <a:gdLst/>
            <a:ahLst/>
            <a:cxnLst/>
            <a:rect l="l" t="t" r="r" b="b"/>
            <a:pathLst>
              <a:path w="1295400" h="340360">
                <a:moveTo>
                  <a:pt x="0" y="339851"/>
                </a:moveTo>
                <a:lnTo>
                  <a:pt x="1295400" y="339851"/>
                </a:lnTo>
                <a:lnTo>
                  <a:pt x="12954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63561" y="3699509"/>
            <a:ext cx="1295400" cy="340360"/>
          </a:xfrm>
          <a:custGeom>
            <a:avLst/>
            <a:gdLst/>
            <a:ahLst/>
            <a:cxnLst/>
            <a:rect l="l" t="t" r="r" b="b"/>
            <a:pathLst>
              <a:path w="1295400" h="340360">
                <a:moveTo>
                  <a:pt x="0" y="339851"/>
                </a:moveTo>
                <a:lnTo>
                  <a:pt x="1295400" y="339851"/>
                </a:lnTo>
                <a:lnTo>
                  <a:pt x="12954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163561" y="3728465"/>
            <a:ext cx="12954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CV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34961" y="5029961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34961" y="5029961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934961" y="5058917"/>
            <a:ext cx="13716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Arial"/>
                <a:cs typeface="Arial"/>
              </a:rPr>
              <a:t>KOPERASI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82555" y="3563155"/>
            <a:ext cx="704850" cy="266065"/>
          </a:xfrm>
          <a:custGeom>
            <a:avLst/>
            <a:gdLst/>
            <a:ahLst/>
            <a:cxnLst/>
            <a:rect l="l" t="t" r="r" b="b"/>
            <a:pathLst>
              <a:path w="704850" h="266064">
                <a:moveTo>
                  <a:pt x="590328" y="229511"/>
                </a:moveTo>
                <a:lnTo>
                  <a:pt x="578314" y="265640"/>
                </a:lnTo>
                <a:lnTo>
                  <a:pt x="704806" y="247606"/>
                </a:lnTo>
                <a:lnTo>
                  <a:pt x="693660" y="236460"/>
                </a:lnTo>
                <a:lnTo>
                  <a:pt x="615951" y="236460"/>
                </a:lnTo>
                <a:lnTo>
                  <a:pt x="608413" y="235541"/>
                </a:lnTo>
                <a:lnTo>
                  <a:pt x="590328" y="229511"/>
                </a:lnTo>
                <a:close/>
              </a:path>
              <a:path w="704850" h="266064">
                <a:moveTo>
                  <a:pt x="602330" y="193423"/>
                </a:moveTo>
                <a:lnTo>
                  <a:pt x="590328" y="229511"/>
                </a:lnTo>
                <a:lnTo>
                  <a:pt x="608413" y="235541"/>
                </a:lnTo>
                <a:lnTo>
                  <a:pt x="615951" y="236460"/>
                </a:lnTo>
                <a:lnTo>
                  <a:pt x="623002" y="234509"/>
                </a:lnTo>
                <a:lnTo>
                  <a:pt x="628790" y="230058"/>
                </a:lnTo>
                <a:lnTo>
                  <a:pt x="632543" y="223476"/>
                </a:lnTo>
                <a:lnTo>
                  <a:pt x="633444" y="216011"/>
                </a:lnTo>
                <a:lnTo>
                  <a:pt x="631463" y="208998"/>
                </a:lnTo>
                <a:lnTo>
                  <a:pt x="627006" y="203223"/>
                </a:lnTo>
                <a:lnTo>
                  <a:pt x="620478" y="199473"/>
                </a:lnTo>
                <a:lnTo>
                  <a:pt x="602330" y="193423"/>
                </a:lnTo>
                <a:close/>
              </a:path>
              <a:path w="704850" h="266064">
                <a:moveTo>
                  <a:pt x="614382" y="157182"/>
                </a:moveTo>
                <a:lnTo>
                  <a:pt x="602330" y="193423"/>
                </a:lnTo>
                <a:lnTo>
                  <a:pt x="620478" y="199473"/>
                </a:lnTo>
                <a:lnTo>
                  <a:pt x="627006" y="203223"/>
                </a:lnTo>
                <a:lnTo>
                  <a:pt x="631463" y="208998"/>
                </a:lnTo>
                <a:lnTo>
                  <a:pt x="633444" y="216011"/>
                </a:lnTo>
                <a:lnTo>
                  <a:pt x="632543" y="223476"/>
                </a:lnTo>
                <a:lnTo>
                  <a:pt x="628790" y="230058"/>
                </a:lnTo>
                <a:lnTo>
                  <a:pt x="623002" y="234509"/>
                </a:lnTo>
                <a:lnTo>
                  <a:pt x="615951" y="236460"/>
                </a:lnTo>
                <a:lnTo>
                  <a:pt x="693660" y="236460"/>
                </a:lnTo>
                <a:lnTo>
                  <a:pt x="614382" y="157182"/>
                </a:lnTo>
                <a:close/>
              </a:path>
              <a:path w="704850" h="266064">
                <a:moveTo>
                  <a:pt x="17510" y="0"/>
                </a:moveTo>
                <a:lnTo>
                  <a:pt x="10497" y="1956"/>
                </a:lnTo>
                <a:lnTo>
                  <a:pt x="4722" y="6437"/>
                </a:lnTo>
                <a:lnTo>
                  <a:pt x="972" y="13037"/>
                </a:lnTo>
                <a:lnTo>
                  <a:pt x="0" y="20502"/>
                </a:lnTo>
                <a:lnTo>
                  <a:pt x="1956" y="27515"/>
                </a:lnTo>
                <a:lnTo>
                  <a:pt x="6437" y="33289"/>
                </a:lnTo>
                <a:lnTo>
                  <a:pt x="13037" y="37040"/>
                </a:lnTo>
                <a:lnTo>
                  <a:pt x="590328" y="229511"/>
                </a:lnTo>
                <a:lnTo>
                  <a:pt x="602330" y="193423"/>
                </a:lnTo>
                <a:lnTo>
                  <a:pt x="24975" y="972"/>
                </a:lnTo>
                <a:lnTo>
                  <a:pt x="175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934961" y="4309109"/>
            <a:ext cx="1905000" cy="584200"/>
          </a:xfrm>
          <a:custGeom>
            <a:avLst/>
            <a:gdLst/>
            <a:ahLst/>
            <a:cxnLst/>
            <a:rect l="l" t="t" r="r" b="b"/>
            <a:pathLst>
              <a:path w="1905000" h="584200">
                <a:moveTo>
                  <a:pt x="0" y="583692"/>
                </a:moveTo>
                <a:lnTo>
                  <a:pt x="1905000" y="583692"/>
                </a:lnTo>
                <a:lnTo>
                  <a:pt x="1905000" y="0"/>
                </a:lnTo>
                <a:lnTo>
                  <a:pt x="0" y="0"/>
                </a:lnTo>
                <a:lnTo>
                  <a:pt x="0" y="58369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934961" y="4309109"/>
            <a:ext cx="1905000" cy="584200"/>
          </a:xfrm>
          <a:custGeom>
            <a:avLst/>
            <a:gdLst/>
            <a:ahLst/>
            <a:cxnLst/>
            <a:rect l="l" t="t" r="r" b="b"/>
            <a:pathLst>
              <a:path w="1905000" h="584200">
                <a:moveTo>
                  <a:pt x="0" y="583692"/>
                </a:moveTo>
                <a:lnTo>
                  <a:pt x="1905000" y="583692"/>
                </a:lnTo>
                <a:lnTo>
                  <a:pt x="1905000" y="0"/>
                </a:lnTo>
                <a:lnTo>
                  <a:pt x="0" y="0"/>
                </a:lnTo>
                <a:lnTo>
                  <a:pt x="0" y="58369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934961" y="4338065"/>
            <a:ext cx="19050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734" marR="305435" indent="-1066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PERSER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N  </a:t>
            </a:r>
            <a:r>
              <a:rPr sz="1600" b="1" spc="-45" dirty="0">
                <a:latin typeface="Arial"/>
                <a:cs typeface="Arial"/>
              </a:rPr>
              <a:t>TERBATAS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011161" y="5604509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11161" y="5604509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37732" y="4690109"/>
            <a:ext cx="621030" cy="472440"/>
          </a:xfrm>
          <a:custGeom>
            <a:avLst/>
            <a:gdLst/>
            <a:ahLst/>
            <a:cxnLst/>
            <a:rect l="l" t="t" r="r" b="b"/>
            <a:pathLst>
              <a:path w="621029" h="472439">
                <a:moveTo>
                  <a:pt x="518159" y="53339"/>
                </a:moveTo>
                <a:lnTo>
                  <a:pt x="0" y="441959"/>
                </a:lnTo>
                <a:lnTo>
                  <a:pt x="22859" y="472439"/>
                </a:lnTo>
                <a:lnTo>
                  <a:pt x="541019" y="83820"/>
                </a:lnTo>
                <a:lnTo>
                  <a:pt x="518159" y="53339"/>
                </a:lnTo>
                <a:close/>
              </a:path>
              <a:path w="621029" h="472439">
                <a:moveTo>
                  <a:pt x="600074" y="41909"/>
                </a:moveTo>
                <a:lnTo>
                  <a:pt x="533399" y="41909"/>
                </a:lnTo>
                <a:lnTo>
                  <a:pt x="556260" y="72389"/>
                </a:lnTo>
                <a:lnTo>
                  <a:pt x="541019" y="83820"/>
                </a:lnTo>
                <a:lnTo>
                  <a:pt x="563879" y="114300"/>
                </a:lnTo>
                <a:lnTo>
                  <a:pt x="600074" y="41909"/>
                </a:lnTo>
                <a:close/>
              </a:path>
              <a:path w="621029" h="472439">
                <a:moveTo>
                  <a:pt x="533399" y="41909"/>
                </a:moveTo>
                <a:lnTo>
                  <a:pt x="518159" y="53339"/>
                </a:lnTo>
                <a:lnTo>
                  <a:pt x="541019" y="83820"/>
                </a:lnTo>
                <a:lnTo>
                  <a:pt x="556260" y="72389"/>
                </a:lnTo>
                <a:lnTo>
                  <a:pt x="533399" y="41909"/>
                </a:lnTo>
                <a:close/>
              </a:path>
              <a:path w="621029" h="472439">
                <a:moveTo>
                  <a:pt x="621029" y="0"/>
                </a:moveTo>
                <a:lnTo>
                  <a:pt x="495299" y="22859"/>
                </a:lnTo>
                <a:lnTo>
                  <a:pt x="518159" y="53339"/>
                </a:lnTo>
                <a:lnTo>
                  <a:pt x="533399" y="41909"/>
                </a:lnTo>
                <a:lnTo>
                  <a:pt x="600074" y="41909"/>
                </a:lnTo>
                <a:lnTo>
                  <a:pt x="621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49161" y="5090159"/>
            <a:ext cx="609600" cy="114300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495299" y="0"/>
                </a:moveTo>
                <a:lnTo>
                  <a:pt x="495299" y="114300"/>
                </a:lnTo>
                <a:lnTo>
                  <a:pt x="571499" y="76200"/>
                </a:lnTo>
                <a:lnTo>
                  <a:pt x="514349" y="76200"/>
                </a:lnTo>
                <a:lnTo>
                  <a:pt x="514349" y="38100"/>
                </a:lnTo>
                <a:lnTo>
                  <a:pt x="571499" y="38100"/>
                </a:lnTo>
                <a:lnTo>
                  <a:pt x="495299" y="0"/>
                </a:lnTo>
                <a:close/>
              </a:path>
              <a:path w="609600" h="114300">
                <a:moveTo>
                  <a:pt x="495299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495299" y="76200"/>
                </a:lnTo>
                <a:lnTo>
                  <a:pt x="495299" y="38100"/>
                </a:lnTo>
                <a:close/>
              </a:path>
              <a:path w="609600" h="114300">
                <a:moveTo>
                  <a:pt x="571499" y="38100"/>
                </a:moveTo>
                <a:lnTo>
                  <a:pt x="514349" y="38100"/>
                </a:lnTo>
                <a:lnTo>
                  <a:pt x="514349" y="76200"/>
                </a:lnTo>
                <a:lnTo>
                  <a:pt x="571499" y="76200"/>
                </a:lnTo>
                <a:lnTo>
                  <a:pt x="609599" y="57150"/>
                </a:lnTo>
                <a:lnTo>
                  <a:pt x="571499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36589" y="5132959"/>
            <a:ext cx="622300" cy="548005"/>
          </a:xfrm>
          <a:custGeom>
            <a:avLst/>
            <a:gdLst/>
            <a:ahLst/>
            <a:cxnLst/>
            <a:rect l="l" t="t" r="r" b="b"/>
            <a:pathLst>
              <a:path w="622300" h="548004">
                <a:moveTo>
                  <a:pt x="523609" y="486798"/>
                </a:moveTo>
                <a:lnTo>
                  <a:pt x="498475" y="515493"/>
                </a:lnTo>
                <a:lnTo>
                  <a:pt x="622172" y="547751"/>
                </a:lnTo>
                <a:lnTo>
                  <a:pt x="602371" y="499364"/>
                </a:lnTo>
                <a:lnTo>
                  <a:pt x="537971" y="499364"/>
                </a:lnTo>
                <a:lnTo>
                  <a:pt x="523609" y="486798"/>
                </a:lnTo>
                <a:close/>
              </a:path>
              <a:path w="622300" h="548004">
                <a:moveTo>
                  <a:pt x="548686" y="458168"/>
                </a:moveTo>
                <a:lnTo>
                  <a:pt x="523609" y="486798"/>
                </a:lnTo>
                <a:lnTo>
                  <a:pt x="537971" y="499364"/>
                </a:lnTo>
                <a:lnTo>
                  <a:pt x="562990" y="470687"/>
                </a:lnTo>
                <a:lnTo>
                  <a:pt x="548686" y="458168"/>
                </a:lnTo>
                <a:close/>
              </a:path>
              <a:path w="622300" h="548004">
                <a:moveTo>
                  <a:pt x="573786" y="429514"/>
                </a:moveTo>
                <a:lnTo>
                  <a:pt x="548686" y="458168"/>
                </a:lnTo>
                <a:lnTo>
                  <a:pt x="562990" y="470687"/>
                </a:lnTo>
                <a:lnTo>
                  <a:pt x="537971" y="499364"/>
                </a:lnTo>
                <a:lnTo>
                  <a:pt x="602371" y="499364"/>
                </a:lnTo>
                <a:lnTo>
                  <a:pt x="573786" y="429514"/>
                </a:lnTo>
                <a:close/>
              </a:path>
              <a:path w="622300" h="548004">
                <a:moveTo>
                  <a:pt x="25146" y="0"/>
                </a:moveTo>
                <a:lnTo>
                  <a:pt x="0" y="28702"/>
                </a:lnTo>
                <a:lnTo>
                  <a:pt x="523609" y="486798"/>
                </a:lnTo>
                <a:lnTo>
                  <a:pt x="548686" y="458168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11161" y="6061709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11161" y="6061709"/>
            <a:ext cx="1371600" cy="340360"/>
          </a:xfrm>
          <a:custGeom>
            <a:avLst/>
            <a:gdLst/>
            <a:ahLst/>
            <a:cxnLst/>
            <a:rect l="l" t="t" r="r" b="b"/>
            <a:pathLst>
              <a:path w="1371600" h="340360">
                <a:moveTo>
                  <a:pt x="0" y="339851"/>
                </a:moveTo>
                <a:lnTo>
                  <a:pt x="1371600" y="339851"/>
                </a:lnTo>
                <a:lnTo>
                  <a:pt x="1371600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011161" y="5633720"/>
            <a:ext cx="13716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95"/>
              </a:spcBef>
            </a:pPr>
            <a:r>
              <a:rPr sz="1600" b="1" spc="-80" dirty="0">
                <a:latin typeface="Arial"/>
                <a:cs typeface="Arial"/>
              </a:rPr>
              <a:t>YAYASAN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DAPEN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232652" y="5137784"/>
            <a:ext cx="626110" cy="1066165"/>
          </a:xfrm>
          <a:custGeom>
            <a:avLst/>
            <a:gdLst/>
            <a:ahLst/>
            <a:cxnLst/>
            <a:rect l="l" t="t" r="r" b="b"/>
            <a:pathLst>
              <a:path w="626109" h="1066164">
                <a:moveTo>
                  <a:pt x="552453" y="976187"/>
                </a:moveTo>
                <a:lnTo>
                  <a:pt x="519429" y="995235"/>
                </a:lnTo>
                <a:lnTo>
                  <a:pt x="626109" y="1065657"/>
                </a:lnTo>
                <a:lnTo>
                  <a:pt x="621750" y="992682"/>
                </a:lnTo>
                <a:lnTo>
                  <a:pt x="561975" y="992682"/>
                </a:lnTo>
                <a:lnTo>
                  <a:pt x="552453" y="976187"/>
                </a:lnTo>
                <a:close/>
              </a:path>
              <a:path w="626109" h="1066164">
                <a:moveTo>
                  <a:pt x="585470" y="957143"/>
                </a:moveTo>
                <a:lnTo>
                  <a:pt x="552453" y="976187"/>
                </a:lnTo>
                <a:lnTo>
                  <a:pt x="561975" y="992682"/>
                </a:lnTo>
                <a:lnTo>
                  <a:pt x="594995" y="973645"/>
                </a:lnTo>
                <a:lnTo>
                  <a:pt x="585470" y="957143"/>
                </a:lnTo>
                <a:close/>
              </a:path>
              <a:path w="626109" h="1066164">
                <a:moveTo>
                  <a:pt x="618490" y="938098"/>
                </a:moveTo>
                <a:lnTo>
                  <a:pt x="585470" y="957143"/>
                </a:lnTo>
                <a:lnTo>
                  <a:pt x="594995" y="973645"/>
                </a:lnTo>
                <a:lnTo>
                  <a:pt x="561975" y="992682"/>
                </a:lnTo>
                <a:lnTo>
                  <a:pt x="621750" y="992682"/>
                </a:lnTo>
                <a:lnTo>
                  <a:pt x="618490" y="938098"/>
                </a:lnTo>
                <a:close/>
              </a:path>
              <a:path w="626109" h="1066164">
                <a:moveTo>
                  <a:pt x="33020" y="0"/>
                </a:moveTo>
                <a:lnTo>
                  <a:pt x="0" y="19050"/>
                </a:lnTo>
                <a:lnTo>
                  <a:pt x="552453" y="976187"/>
                </a:lnTo>
                <a:lnTo>
                  <a:pt x="585470" y="957143"/>
                </a:lnTo>
                <a:lnTo>
                  <a:pt x="33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19048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9447" y="6236919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44545" y="717550"/>
            <a:ext cx="3682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BEBEB"/>
                </a:solidFill>
              </a:rPr>
              <a:t>SYARAT BADAN</a:t>
            </a:r>
            <a:r>
              <a:rPr spc="-105" dirty="0">
                <a:solidFill>
                  <a:srgbClr val="EBEBEB"/>
                </a:solidFill>
              </a:rPr>
              <a:t> </a:t>
            </a:r>
            <a:r>
              <a:rPr spc="-5" dirty="0">
                <a:solidFill>
                  <a:srgbClr val="EBEBEB"/>
                </a:solidFill>
              </a:rPr>
              <a:t>HUKUM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177099"/>
            <a:ext cx="7256780" cy="302641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8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Mempunyai kekayaan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terpisah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tujuan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tertentu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kepentingan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tertentu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organisasi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teratur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859914" marR="5080" indent="-1847850">
              <a:lnSpc>
                <a:spcPct val="100000"/>
              </a:lnSpc>
              <a:tabLst>
                <a:tab pos="703770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Con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oh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3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asi,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ensiu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&amp; 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Yayasan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19048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9447" y="6236919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99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4444" y="2903220"/>
            <a:ext cx="243636" cy="277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7304" y="2927629"/>
            <a:ext cx="205536" cy="237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7281" y="2947289"/>
            <a:ext cx="169951" cy="20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8848" y="2942869"/>
            <a:ext cx="719137" cy="2374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231" y="2967227"/>
            <a:ext cx="678014" cy="197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2802" y="2987167"/>
            <a:ext cx="644004" cy="1629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9616" y="2942869"/>
            <a:ext cx="787704" cy="2406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0" y="2967202"/>
            <a:ext cx="746582" cy="20106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43558" y="2987167"/>
            <a:ext cx="712597" cy="1663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62200" y="2939745"/>
            <a:ext cx="344284" cy="2436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5060" y="2964230"/>
            <a:ext cx="304533" cy="20403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5252" y="2984245"/>
            <a:ext cx="269494" cy="16903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90444" y="2939745"/>
            <a:ext cx="1193114" cy="2436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4827" y="2964230"/>
            <a:ext cx="1153490" cy="2040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34385" y="2984245"/>
            <a:ext cx="1118235" cy="1692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53840" y="2939745"/>
            <a:ext cx="1135202" cy="2436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78223" y="2964230"/>
            <a:ext cx="1094028" cy="20403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97782" y="2984245"/>
            <a:ext cx="1059688" cy="16903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57800" y="2939745"/>
            <a:ext cx="583514" cy="24363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80659" y="2964230"/>
            <a:ext cx="543915" cy="20403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00853" y="2984245"/>
            <a:ext cx="509016" cy="16878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16167" y="2898648"/>
            <a:ext cx="261937" cy="28638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39028" y="2923044"/>
            <a:ext cx="222338" cy="24662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58840" y="2943098"/>
            <a:ext cx="187579" cy="2112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3828" y="2942869"/>
            <a:ext cx="827316" cy="23746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68211" y="2967227"/>
            <a:ext cx="786193" cy="19786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7770" y="2987167"/>
            <a:ext cx="752221" cy="16294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46035" y="2939745"/>
            <a:ext cx="344284" cy="2436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68895" y="2964230"/>
            <a:ext cx="304533" cy="20403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89089" y="2984245"/>
            <a:ext cx="269493" cy="16903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74280" y="2942869"/>
            <a:ext cx="1187005" cy="23746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98664" y="2967227"/>
            <a:ext cx="1145870" cy="19786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618221" y="2987167"/>
            <a:ext cx="1111630" cy="16294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1208" y="3275025"/>
            <a:ext cx="493560" cy="24363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5591" y="3299510"/>
            <a:ext cx="452437" cy="20403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5162" y="3319526"/>
            <a:ext cx="418249" cy="16903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80516" y="3278149"/>
            <a:ext cx="981290" cy="24063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3375" y="3302482"/>
            <a:ext cx="943190" cy="20106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3264" y="3322446"/>
            <a:ext cx="907846" cy="16636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96439" y="3220211"/>
            <a:ext cx="173621" cy="21170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19300" y="3244545"/>
            <a:ext cx="134061" cy="17213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39111" y="3263772"/>
            <a:ext cx="99313" cy="13779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82951" y="3275025"/>
            <a:ext cx="845616" cy="24363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07335" y="3299510"/>
            <a:ext cx="804481" cy="20403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6513" y="3319526"/>
            <a:ext cx="770382" cy="16929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69920" y="3233927"/>
            <a:ext cx="261937" cy="28638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92779" y="3258324"/>
            <a:ext cx="222338" cy="24662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12592" y="3278378"/>
            <a:ext cx="187579" cy="21120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61003" y="3275025"/>
            <a:ext cx="685571" cy="24363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85388" y="3299510"/>
            <a:ext cx="644448" cy="20403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04946" y="3319398"/>
            <a:ext cx="609980" cy="16916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95571" y="3275025"/>
            <a:ext cx="1453641" cy="24363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18432" y="3299510"/>
            <a:ext cx="1414144" cy="20403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38371" y="3319145"/>
            <a:ext cx="1379219" cy="169671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98235" y="3275025"/>
            <a:ext cx="1595373" cy="24363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721096" y="3299510"/>
            <a:ext cx="1557274" cy="20403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41034" y="3319526"/>
            <a:ext cx="1521840" cy="169290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41107" y="3275025"/>
            <a:ext cx="344284" cy="2436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63968" y="3299510"/>
            <a:ext cx="304533" cy="20403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84160" y="3319526"/>
            <a:ext cx="269494" cy="169037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741919" y="3278149"/>
            <a:ext cx="1023937" cy="24063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766304" y="3302482"/>
            <a:ext cx="982802" cy="201066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85861" y="3322446"/>
            <a:ext cx="948436" cy="16636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5968" y="3610305"/>
            <a:ext cx="597204" cy="243636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0351" y="3634790"/>
            <a:ext cx="557593" cy="204038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9630" y="3654805"/>
            <a:ext cx="523049" cy="169291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30808" y="3610305"/>
            <a:ext cx="848702" cy="243636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55191" y="3634790"/>
            <a:ext cx="807516" cy="204038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74762" y="3654425"/>
            <a:ext cx="773290" cy="169672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04060" y="3610305"/>
            <a:ext cx="702360" cy="243636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028444" y="3634790"/>
            <a:ext cx="662749" cy="204038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47494" y="3654805"/>
            <a:ext cx="628395" cy="168782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31007" y="3610305"/>
            <a:ext cx="1282954" cy="243636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55392" y="3634790"/>
            <a:ext cx="1243393" cy="204038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74950" y="3654805"/>
            <a:ext cx="1208532" cy="16903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38600" y="3613429"/>
            <a:ext cx="1846833" cy="237464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62984" y="3637788"/>
            <a:ext cx="1807210" cy="197866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82541" y="3657727"/>
            <a:ext cx="1772412" cy="162941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908547" y="3613429"/>
            <a:ext cx="741972" cy="237464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32932" y="3637788"/>
            <a:ext cx="700849" cy="197866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52490" y="3657727"/>
            <a:ext cx="666877" cy="162941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691883" y="3613429"/>
            <a:ext cx="1228140" cy="237464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716268" y="3637788"/>
            <a:ext cx="1187005" cy="197866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735826" y="3657727"/>
            <a:ext cx="1152778" cy="162941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88223" y="3738308"/>
            <a:ext cx="106616" cy="112458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11083" y="3762787"/>
            <a:ext cx="67151" cy="72866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30895" y="3781856"/>
            <a:ext cx="32546" cy="38811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93649" y="361467"/>
            <a:ext cx="8302625" cy="2315845"/>
          </a:xfrm>
          <a:prstGeom prst="rect">
            <a:avLst/>
          </a:prstGeom>
        </p:spPr>
        <p:txBody>
          <a:bodyPr vert="horz" wrap="square" lIns="0" tIns="116840" rIns="0" bIns="0" rtlCol="0">
            <a:spAutoFit/>
          </a:bodyPr>
          <a:lstStyle/>
          <a:p>
            <a:pPr marL="265430" algn="ctr">
              <a:lnSpc>
                <a:spcPct val="100000"/>
              </a:lnSpc>
              <a:spcBef>
                <a:spcPts val="920"/>
              </a:spcBef>
            </a:pPr>
            <a:r>
              <a:rPr sz="2200" b="1" spc="-5" dirty="0">
                <a:solidFill>
                  <a:srgbClr val="EBEBEB"/>
                </a:solidFill>
                <a:latin typeface="Tahoma"/>
                <a:cs typeface="Tahoma"/>
              </a:rPr>
              <a:t>BENTUK</a:t>
            </a:r>
            <a:r>
              <a:rPr sz="2200" b="1" spc="10" dirty="0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EBEBEB"/>
                </a:solidFill>
                <a:latin typeface="Tahoma"/>
                <a:cs typeface="Tahoma"/>
              </a:rPr>
              <a:t>USAHA</a:t>
            </a:r>
            <a:endParaRPr sz="22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815"/>
              </a:spcBef>
              <a:buChar char="•"/>
              <a:tabLst>
                <a:tab pos="355600" algn="l"/>
              </a:tabLst>
            </a:pPr>
            <a:r>
              <a:rPr sz="2200" spc="-7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dimaksud dengan bentuk usaha adalah organisasi usaha/  badan usaha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menjadi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wadah penggerak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setiap jenis usaha,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disebut bentuk hukum</a:t>
            </a:r>
            <a:r>
              <a:rPr sz="2200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perusahaan.</a:t>
            </a:r>
            <a:endParaRPr sz="2200">
              <a:latin typeface="Tahoma"/>
              <a:cs typeface="Tahoma"/>
            </a:endParaRPr>
          </a:p>
          <a:p>
            <a:pPr marL="354965" marR="5715" indent="-342900" algn="just">
              <a:lnSpc>
                <a:spcPts val="2640"/>
              </a:lnSpc>
              <a:spcBef>
                <a:spcPts val="620"/>
              </a:spcBef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bahasa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Inggris bentuk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usaha/bentuk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hukum perusahaan  disebut </a:t>
            </a:r>
            <a:r>
              <a:rPr sz="2300" i="1" spc="-70" dirty="0">
                <a:solidFill>
                  <a:srgbClr val="FFFFFF"/>
                </a:solidFill>
                <a:latin typeface="Tahoma"/>
                <a:cs typeface="Tahoma"/>
              </a:rPr>
              <a:t>company</a:t>
            </a:r>
            <a:r>
              <a:rPr sz="2300" i="1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2300" i="1" spc="-45" dirty="0">
                <a:solidFill>
                  <a:srgbClr val="FFFFFF"/>
                </a:solidFill>
                <a:latin typeface="Tahoma"/>
                <a:cs typeface="Tahoma"/>
              </a:rPr>
              <a:t>enterprise.</a:t>
            </a:r>
            <a:endParaRPr sz="2300">
              <a:latin typeface="Tahoma"/>
              <a:cs typeface="Tahom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79144" y="4253890"/>
            <a:ext cx="6526530" cy="17145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099820">
              <a:lnSpc>
                <a:spcPct val="100000"/>
              </a:lnSpc>
              <a:spcBef>
                <a:spcPts val="940"/>
              </a:spcBef>
            </a:pPr>
            <a:r>
              <a:rPr sz="2200" b="1" spc="-5" dirty="0">
                <a:solidFill>
                  <a:srgbClr val="EBEBEB"/>
                </a:solidFill>
                <a:latin typeface="Tahoma"/>
                <a:cs typeface="Tahoma"/>
              </a:rPr>
              <a:t>BENTUK-BENTUK </a:t>
            </a:r>
            <a:r>
              <a:rPr sz="2200" b="1" spc="-10" dirty="0">
                <a:solidFill>
                  <a:srgbClr val="EBEBEB"/>
                </a:solidFill>
                <a:latin typeface="Tahoma"/>
                <a:cs typeface="Tahoma"/>
              </a:rPr>
              <a:t>ORGANISASI</a:t>
            </a:r>
            <a:r>
              <a:rPr sz="2200" b="1" spc="45" dirty="0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EBEBEB"/>
                </a:solidFill>
                <a:latin typeface="Tahoma"/>
                <a:cs typeface="Tahoma"/>
              </a:rPr>
              <a:t>USAHA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3 bentuk organisasi usaha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yaitu</a:t>
            </a:r>
            <a:endParaRPr sz="2200">
              <a:latin typeface="Tahoma"/>
              <a:cs typeface="Tahoma"/>
            </a:endParaRPr>
          </a:p>
          <a:p>
            <a:pPr marL="413384" indent="-287020">
              <a:lnSpc>
                <a:spcPct val="100000"/>
              </a:lnSpc>
              <a:spcBef>
                <a:spcPts val="530"/>
              </a:spcBef>
              <a:buChar char="–"/>
              <a:tabLst>
                <a:tab pos="413384" algn="l"/>
                <a:tab pos="414020" algn="l"/>
              </a:tabLst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Perusahaan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Perseorangan</a:t>
            </a:r>
            <a:endParaRPr sz="2200">
              <a:latin typeface="Tahoma"/>
              <a:cs typeface="Tahoma"/>
            </a:endParaRPr>
          </a:p>
          <a:p>
            <a:pPr marL="413384" indent="-287020">
              <a:lnSpc>
                <a:spcPct val="100000"/>
              </a:lnSpc>
              <a:spcBef>
                <a:spcPts val="530"/>
              </a:spcBef>
              <a:buChar char="–"/>
              <a:tabLst>
                <a:tab pos="413384" algn="l"/>
                <a:tab pos="41402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Badan Usaha Bukan Badan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93444" y="6010452"/>
            <a:ext cx="37395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–	Badan Usaha Badan</a:t>
            </a:r>
            <a:r>
              <a:rPr sz="2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9447" y="6130239"/>
            <a:ext cx="22415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45485" y="575564"/>
            <a:ext cx="41103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BEBEB"/>
                </a:solidFill>
                <a:latin typeface="Century Gothic"/>
                <a:cs typeface="Century Gothic"/>
              </a:rPr>
              <a:t>UNSUR-UNSUR</a:t>
            </a:r>
            <a:r>
              <a:rPr spc="-65" dirty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spc="-5" dirty="0">
                <a:solidFill>
                  <a:srgbClr val="EBEBEB"/>
                </a:solidFill>
                <a:latin typeface="Century Gothic"/>
                <a:cs typeface="Century Gothic"/>
              </a:rPr>
              <a:t>PERUSAHAAN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8340" y="1250645"/>
            <a:ext cx="7846059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Terus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menerus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dijalankan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secara berkesinambungan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tetap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(jangka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waktu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lama)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 suatu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mata  pencaharian,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insidental, bukan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pekerjaan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sambilan.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2714066"/>
            <a:ext cx="3206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69900" algn="l"/>
                <a:tab pos="470534" algn="l"/>
                <a:tab pos="172275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	kedudukan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8851" y="2714066"/>
            <a:ext cx="42646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6535" algn="l"/>
                <a:tab pos="2713355" algn="l"/>
                <a:tab pos="3910329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	badan	usaha	i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3080384"/>
            <a:ext cx="784479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mempunyai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tertentu,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seperti Perusahaan  Dagang (PD), Firma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(Fa),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Persekutuan Komanditer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(CV),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Perseroan Terbatas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(PT),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 Umum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(Perum),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 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(Persero) /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Koperasi.</a:t>
            </a:r>
            <a:endParaRPr sz="2400">
              <a:latin typeface="Tahoma"/>
              <a:cs typeface="Tahoma"/>
            </a:endParaRPr>
          </a:p>
          <a:p>
            <a:pPr marL="469900" marR="5080" indent="-457834" algn="just">
              <a:lnSpc>
                <a:spcPct val="100000"/>
              </a:lnSpc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Terang –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terangan mengadakan hubungan hukum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dgn pihak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</a:t>
            </a:r>
            <a:endParaRPr sz="2400">
              <a:latin typeface="Tahoma"/>
              <a:cs typeface="Tahoma"/>
            </a:endParaRPr>
          </a:p>
          <a:p>
            <a:pPr marL="469900" indent="-457834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Adanya perhitungan laba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rugi.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458" y="1244600"/>
            <a:ext cx="8312784" cy="26962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985" indent="-343535">
              <a:lnSpc>
                <a:spcPts val="2590"/>
              </a:lnSpc>
              <a:spcBef>
                <a:spcPts val="425"/>
              </a:spcBef>
              <a:buFont typeface="Wingdings"/>
              <a:buChar char=""/>
              <a:tabLst>
                <a:tab pos="356235" algn="l"/>
                <a:tab pos="2105660" algn="l"/>
                <a:tab pos="2941955" algn="l"/>
                <a:tab pos="4271010" algn="l"/>
                <a:tab pos="4961890" algn="l"/>
                <a:tab pos="6446520" algn="l"/>
                <a:tab pos="7443470" algn="l"/>
              </a:tabLst>
            </a:pP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erusahaa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	did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rika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dan	modal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ha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dim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lik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oleh satu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orang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pengusaha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ts val="2415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sangat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sederhana</a:t>
            </a:r>
            <a:endParaRPr sz="2400">
              <a:latin typeface="Tahoma"/>
              <a:cs typeface="Tahoma"/>
            </a:endParaRPr>
          </a:p>
          <a:p>
            <a:pPr marL="355600" marR="5715" indent="-343535">
              <a:lnSpc>
                <a:spcPts val="2590"/>
              </a:lnSpc>
              <a:spcBef>
                <a:spcPts val="185"/>
              </a:spcBef>
              <a:buFont typeface="Wingdings"/>
              <a:buChar char=""/>
              <a:tabLst>
                <a:tab pos="356235" algn="l"/>
                <a:tab pos="1498600" algn="l"/>
                <a:tab pos="2400935" algn="l"/>
                <a:tab pos="4347210" algn="l"/>
                <a:tab pos="765365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	ada	penga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pe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undan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dangan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mengaturnya.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ts val="241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Risiko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pertanggungjawab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satu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tangan.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ts val="2595"/>
              </a:lnSpc>
              <a:buFont typeface="Wingdings"/>
              <a:buChar char=""/>
              <a:tabLst>
                <a:tab pos="356235" algn="l"/>
                <a:tab pos="1385570" algn="l"/>
                <a:tab pos="2755900" algn="l"/>
                <a:tab pos="4283710" algn="l"/>
                <a:tab pos="5548630" algn="l"/>
                <a:tab pos="6946265" algn="l"/>
              </a:tabLst>
            </a:pPr>
            <a:r>
              <a:rPr sz="2400" spc="-16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	be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bersa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ada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ai	pemb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pengusaha.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8389" y="386588"/>
            <a:ext cx="4412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PERUSAHAAN</a:t>
            </a:r>
            <a:r>
              <a:rPr spc="-50" dirty="0"/>
              <a:t> </a:t>
            </a:r>
            <a:r>
              <a:rPr spc="-5" dirty="0"/>
              <a:t>PERORANGAN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88542" y="313182"/>
            <a:ext cx="73564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5275" marR="5080" indent="-2823210">
              <a:lnSpc>
                <a:spcPct val="100000"/>
              </a:lnSpc>
              <a:spcBef>
                <a:spcPts val="100"/>
              </a:spcBef>
              <a:tabLst>
                <a:tab pos="3813175" algn="l"/>
                <a:tab pos="5455920" algn="l"/>
              </a:tabLst>
            </a:pPr>
            <a:r>
              <a:rPr dirty="0"/>
              <a:t>UU NO. 40</a:t>
            </a:r>
            <a:r>
              <a:rPr spc="-15" dirty="0"/>
              <a:t> </a:t>
            </a:r>
            <a:r>
              <a:rPr spc="-5" dirty="0"/>
              <a:t>TAHU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20</a:t>
            </a:r>
            <a:r>
              <a:rPr spc="-15" dirty="0"/>
              <a:t>0</a:t>
            </a:r>
            <a:r>
              <a:rPr dirty="0"/>
              <a:t>7	</a:t>
            </a:r>
            <a:r>
              <a:rPr spc="-5" dirty="0"/>
              <a:t>TE</a:t>
            </a:r>
            <a:r>
              <a:rPr spc="-10" dirty="0"/>
              <a:t>N</a:t>
            </a:r>
            <a:r>
              <a:rPr spc="-5" dirty="0"/>
              <a:t>TAN</a:t>
            </a:r>
            <a:r>
              <a:rPr dirty="0"/>
              <a:t>G	</a:t>
            </a:r>
            <a:r>
              <a:rPr spc="-5" dirty="0"/>
              <a:t>PE</a:t>
            </a:r>
            <a:r>
              <a:rPr spc="-10" dirty="0"/>
              <a:t>R</a:t>
            </a:r>
            <a:r>
              <a:rPr spc="-5" dirty="0"/>
              <a:t>SEROAN  TERBATAS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6444" y="1174750"/>
            <a:ext cx="8061959" cy="5408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 algn="just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merujuk pada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menentukan modal,</a:t>
            </a:r>
            <a:r>
              <a:rPr sz="2400" spc="6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terbagi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istilah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terbatas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merujuk pada batas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tanggung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jawab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pemegang saham,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jumlah  nominal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dimiliki.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Terbatas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 perusahaan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persekutuan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badan hukum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. Hal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ditegaskan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Pasal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1 butir (1)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Terbatas</a:t>
            </a:r>
            <a:r>
              <a:rPr sz="2400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25400" marR="17780" algn="just">
              <a:lnSpc>
                <a:spcPct val="100000"/>
              </a:lnSpc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Terbatas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selanjutnya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disebut perseroan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badan 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 merupakan persekutuan modal,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didirikan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perjanjian, melakukan kegiatan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dgn modal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dasar yg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seluruhnya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terbagi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memenuhi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persyaratan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ditetapkan dalam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undang</a:t>
            </a:r>
            <a:r>
              <a:rPr sz="2400" baseline="24305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peraturan pelaksanaannya</a:t>
            </a:r>
            <a:r>
              <a:rPr sz="2400" spc="-3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“</a:t>
            </a:r>
            <a:endParaRPr sz="2400">
              <a:latin typeface="Tahoma"/>
              <a:cs typeface="Tahoma"/>
            </a:endParaRPr>
          </a:p>
          <a:p>
            <a:pPr marL="7175500">
              <a:lnSpc>
                <a:spcPct val="100000"/>
              </a:lnSpc>
              <a:spcBef>
                <a:spcPts val="157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7274559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800" y="6083808"/>
            <a:ext cx="443293" cy="405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3859" y="6297167"/>
            <a:ext cx="344284" cy="40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29447" y="6130239"/>
            <a:ext cx="22415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38044" y="300278"/>
            <a:ext cx="1376045" cy="6216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43884" y="300278"/>
            <a:ext cx="490537" cy="6216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4279" y="300278"/>
            <a:ext cx="3192653" cy="6216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14066" y="389890"/>
            <a:ext cx="397700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UNSUR-UNSUR</a:t>
            </a:r>
            <a:r>
              <a:rPr sz="22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PERSEROAN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07340" y="971169"/>
            <a:ext cx="85305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ahoma"/>
                <a:cs typeface="Tahoma"/>
              </a:rPr>
              <a:t>Badan</a:t>
            </a:r>
            <a:r>
              <a:rPr b="0" spc="-10" dirty="0">
                <a:latin typeface="Tahoma"/>
                <a:cs typeface="Tahoma"/>
              </a:rPr>
              <a:t> </a:t>
            </a:r>
            <a:r>
              <a:rPr b="0" spc="5" dirty="0">
                <a:latin typeface="Tahoma"/>
                <a:cs typeface="Tahoma"/>
              </a:rPr>
              <a:t>hukum</a:t>
            </a:r>
          </a:p>
          <a:p>
            <a:pPr marL="12700" marR="5080" algn="just">
              <a:lnSpc>
                <a:spcPct val="100000"/>
              </a:lnSpc>
            </a:pPr>
            <a:r>
              <a:rPr b="0" spc="-5" dirty="0">
                <a:latin typeface="Tahoma"/>
                <a:cs typeface="Tahoma"/>
              </a:rPr>
              <a:t>Setiap perseroan adalah </a:t>
            </a:r>
            <a:r>
              <a:rPr b="0" dirty="0">
                <a:latin typeface="Tahoma"/>
                <a:cs typeface="Tahoma"/>
              </a:rPr>
              <a:t>badan </a:t>
            </a:r>
            <a:r>
              <a:rPr b="0" spc="-5" dirty="0">
                <a:latin typeface="Tahoma"/>
                <a:cs typeface="Tahoma"/>
              </a:rPr>
              <a:t>hukum, </a:t>
            </a:r>
            <a:r>
              <a:rPr b="0" dirty="0">
                <a:latin typeface="Tahoma"/>
                <a:cs typeface="Tahoma"/>
              </a:rPr>
              <a:t>badan </a:t>
            </a:r>
            <a:r>
              <a:rPr b="0" spc="-15" dirty="0">
                <a:latin typeface="Tahoma"/>
                <a:cs typeface="Tahoma"/>
              </a:rPr>
              <a:t>yg </a:t>
            </a:r>
            <a:r>
              <a:rPr b="0" spc="-5" dirty="0">
                <a:latin typeface="Tahoma"/>
                <a:cs typeface="Tahoma"/>
              </a:rPr>
              <a:t>memenuhi  </a:t>
            </a:r>
            <a:r>
              <a:rPr b="0" spc="-20" dirty="0">
                <a:latin typeface="Tahoma"/>
                <a:cs typeface="Tahoma"/>
              </a:rPr>
              <a:t>syarat </a:t>
            </a:r>
            <a:r>
              <a:rPr b="0" spc="-5" dirty="0">
                <a:latin typeface="Tahoma"/>
                <a:cs typeface="Tahoma"/>
              </a:rPr>
              <a:t>sebagai pendukung </a:t>
            </a:r>
            <a:r>
              <a:rPr b="0" spc="-10" dirty="0">
                <a:latin typeface="Tahoma"/>
                <a:cs typeface="Tahoma"/>
              </a:rPr>
              <a:t>kewajiban </a:t>
            </a:r>
            <a:r>
              <a:rPr b="0" dirty="0">
                <a:latin typeface="Tahoma"/>
                <a:cs typeface="Tahoma"/>
              </a:rPr>
              <a:t>&amp; </a:t>
            </a:r>
            <a:r>
              <a:rPr b="0" spc="-5" dirty="0">
                <a:latin typeface="Tahoma"/>
                <a:cs typeface="Tahoma"/>
              </a:rPr>
              <a:t>hak yg telah dirikan  </a:t>
            </a:r>
            <a:r>
              <a:rPr b="0" spc="-15" dirty="0">
                <a:latin typeface="Tahoma"/>
                <a:cs typeface="Tahoma"/>
              </a:rPr>
              <a:t>sebelumnya,</a:t>
            </a:r>
            <a:r>
              <a:rPr b="0" spc="720" dirty="0">
                <a:latin typeface="Tahoma"/>
                <a:cs typeface="Tahoma"/>
              </a:rPr>
              <a:t> </a:t>
            </a:r>
            <a:r>
              <a:rPr b="0" spc="-10" dirty="0">
                <a:latin typeface="Tahoma"/>
                <a:cs typeface="Tahoma"/>
              </a:rPr>
              <a:t>antara </a:t>
            </a:r>
            <a:r>
              <a:rPr b="0" dirty="0">
                <a:latin typeface="Tahoma"/>
                <a:cs typeface="Tahoma"/>
              </a:rPr>
              <a:t>lain </a:t>
            </a:r>
            <a:r>
              <a:rPr b="0" spc="-5" dirty="0">
                <a:latin typeface="Tahoma"/>
                <a:cs typeface="Tahoma"/>
              </a:rPr>
              <a:t>memiliki </a:t>
            </a:r>
            <a:r>
              <a:rPr b="0" dirty="0">
                <a:latin typeface="Tahoma"/>
                <a:cs typeface="Tahoma"/>
              </a:rPr>
              <a:t>harta </a:t>
            </a:r>
            <a:r>
              <a:rPr b="0" spc="-15" dirty="0">
                <a:latin typeface="Tahoma"/>
                <a:cs typeface="Tahoma"/>
              </a:rPr>
              <a:t>kekayaan  </a:t>
            </a:r>
            <a:r>
              <a:rPr b="0" spc="-5" dirty="0">
                <a:latin typeface="Tahoma"/>
                <a:cs typeface="Tahoma"/>
              </a:rPr>
              <a:t>sendiri  terpisah </a:t>
            </a:r>
            <a:r>
              <a:rPr b="0" dirty="0">
                <a:latin typeface="Tahoma"/>
                <a:cs typeface="Tahoma"/>
              </a:rPr>
              <a:t>dari harta </a:t>
            </a:r>
            <a:r>
              <a:rPr b="0" spc="-15" dirty="0">
                <a:latin typeface="Tahoma"/>
                <a:cs typeface="Tahoma"/>
              </a:rPr>
              <a:t>kekayaan</a:t>
            </a:r>
            <a:r>
              <a:rPr b="0" spc="-20" dirty="0">
                <a:latin typeface="Tahoma"/>
                <a:cs typeface="Tahoma"/>
              </a:rPr>
              <a:t> </a:t>
            </a:r>
            <a:r>
              <a:rPr b="0" spc="-5" dirty="0">
                <a:latin typeface="Tahoma"/>
                <a:cs typeface="Tahoma"/>
              </a:rPr>
              <a:t>pendiri/pengurusnya.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07340" y="3166364"/>
            <a:ext cx="853186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Didirikan berdasarkan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endParaRPr sz="24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Setiap perseroan didirikan berdasarkan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artinya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ada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sekurang-kurangnya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dua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orang 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bersepakat  mendirikan perseroan,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dibuktikan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tersusun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bentuk anggaran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dasar.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Kemudian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dimuat dlm  akta pendirian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dibuat dihadapan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notaris.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1381</Words>
  <Application>Microsoft Office PowerPoint</Application>
  <PresentationFormat>On-screen Show (4:3)</PresentationFormat>
  <Paragraphs>169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KONTRAK BISNIS  HUKUM TRANSAKSI</vt:lpstr>
      <vt:lpstr>CLASS KE 5</vt:lpstr>
      <vt:lpstr>BENTUK PERUSAHAAN</vt:lpstr>
      <vt:lpstr>SYARAT BADAN HUKUM</vt:lpstr>
      <vt:lpstr>PowerPoint Presentation</vt:lpstr>
      <vt:lpstr>UNSUR-UNSUR PERUSAHAAN</vt:lpstr>
      <vt:lpstr>PERUSAHAAN PERORANGAN</vt:lpstr>
      <vt:lpstr>UU NO. 40 TAHUN 2007 TENTANG PERSEROAN  TERBATAS</vt:lpstr>
      <vt:lpstr>Badan hukum Setiap perseroan adalah badan hukum, badan yg memenuhi  syarat sebagai pendukung kewajiban &amp; hak yg telah dirikan  sebelumnya, antara lain memiliki harta kekayaan  sendiri  terpisah dari harta kekayaan pendiri/pengurusnya.</vt:lpstr>
      <vt:lpstr>PowerPoint Presentation</vt:lpstr>
      <vt:lpstr>UNSUR-UNSUR PERSEROAN</vt:lpstr>
      <vt:lpstr>PowerPoint Presentation</vt:lpstr>
      <vt:lpstr>ORGAN PERSEROAN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1</cp:revision>
  <dcterms:created xsi:type="dcterms:W3CDTF">2019-04-10T04:32:40Z</dcterms:created>
  <dcterms:modified xsi:type="dcterms:W3CDTF">2019-04-10T04:50:15Z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