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93620" y="1915629"/>
            <a:ext cx="3918077" cy="847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24100" y="1943163"/>
            <a:ext cx="3884422" cy="813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89404" y="2357589"/>
            <a:ext cx="4219829" cy="847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119883" y="2385123"/>
            <a:ext cx="4186174" cy="813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51277" y="2060905"/>
            <a:ext cx="4441444" cy="910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52144" y="5383783"/>
            <a:ext cx="7439710" cy="1305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0395" y="1124839"/>
            <a:ext cx="382841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13197" y="1101978"/>
            <a:ext cx="3750945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075688" y="2301239"/>
            <a:ext cx="5611495" cy="523240"/>
          </a:xfrm>
          <a:custGeom>
            <a:avLst/>
            <a:gdLst/>
            <a:ahLst/>
            <a:cxnLst/>
            <a:rect l="l" t="t" r="r" b="b"/>
            <a:pathLst>
              <a:path w="5611495" h="523239">
                <a:moveTo>
                  <a:pt x="0" y="522731"/>
                </a:moveTo>
                <a:lnTo>
                  <a:pt x="5611368" y="522731"/>
                </a:lnTo>
                <a:lnTo>
                  <a:pt x="5611368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484" y="305765"/>
            <a:ext cx="8127365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540" y="1099184"/>
            <a:ext cx="8630919" cy="364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ontian@trisakti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KONTRAK BISNIS  </a:t>
            </a:r>
            <a:r>
              <a:rPr dirty="0"/>
              <a:t>HUKUM</a:t>
            </a:r>
            <a:r>
              <a:rPr spc="-100" dirty="0"/>
              <a:t> </a:t>
            </a:r>
            <a:r>
              <a:rPr spc="-5" dirty="0"/>
              <a:t>TRANSAKSI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5330950"/>
            <a:ext cx="8712835" cy="1409700"/>
          </a:xfrm>
          <a:custGeom>
            <a:avLst/>
            <a:gdLst/>
            <a:ahLst/>
            <a:cxnLst/>
            <a:rect l="l" t="t" r="r" b="b"/>
            <a:pathLst>
              <a:path w="8712835" h="1409700">
                <a:moveTo>
                  <a:pt x="0" y="1409699"/>
                </a:moveTo>
                <a:lnTo>
                  <a:pt x="8712708" y="1409699"/>
                </a:lnTo>
                <a:lnTo>
                  <a:pt x="8712708" y="0"/>
                </a:lnTo>
                <a:lnTo>
                  <a:pt x="0" y="0"/>
                </a:lnTo>
                <a:lnTo>
                  <a:pt x="0" y="14096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marR="5080" algn="ctr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Dr. Ir. </a:t>
            </a:r>
            <a:r>
              <a:rPr spc="-5" dirty="0"/>
              <a:t>H. </a:t>
            </a:r>
            <a:r>
              <a:rPr spc="-10" dirty="0"/>
              <a:t>Fontian </a:t>
            </a:r>
            <a:r>
              <a:rPr spc="-5" dirty="0"/>
              <a:t>Munzil, </a:t>
            </a:r>
            <a:r>
              <a:rPr spc="-45" dirty="0"/>
              <a:t>S.H., </a:t>
            </a:r>
            <a:r>
              <a:rPr spc="-40" dirty="0"/>
              <a:t>M.H., </a:t>
            </a:r>
            <a:r>
              <a:rPr spc="-35" dirty="0"/>
              <a:t>M.E., </a:t>
            </a:r>
            <a:r>
              <a:rPr spc="-5" dirty="0"/>
              <a:t>M.Ak  CFrA, </a:t>
            </a:r>
            <a:r>
              <a:rPr spc="-100" dirty="0"/>
              <a:t>CFP,</a:t>
            </a:r>
            <a:r>
              <a:rPr spc="-5" dirty="0"/>
              <a:t> QWP</a:t>
            </a:r>
          </a:p>
          <a:p>
            <a:pPr marL="71755" algn="ctr">
              <a:lnSpc>
                <a:spcPct val="100000"/>
              </a:lnSpc>
            </a:pPr>
            <a:r>
              <a:rPr spc="-10" dirty="0">
                <a:hlinkClick r:id="rId2"/>
              </a:rPr>
              <a:t>Fontian@trisakti.ac.id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4853" y="275615"/>
            <a:ext cx="17538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70" dirty="0">
                <a:latin typeface="Tahoma"/>
                <a:cs typeface="Tahoma"/>
              </a:rPr>
              <a:t>DELISTING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023315"/>
            <a:ext cx="8379459" cy="55137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6385" marR="5080" indent="-274320" algn="just">
              <a:lnSpc>
                <a:spcPct val="99000"/>
              </a:lnSpc>
              <a:spcBef>
                <a:spcPts val="130"/>
              </a:spcBef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Tindakan Mengeluarkan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Tercatat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Bursa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Karena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Memenuhi Kriteria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Ditentukan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Oleh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Manajemen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Bursa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500" i="1" spc="-55" dirty="0">
                <a:solidFill>
                  <a:srgbClr val="FFFFFF"/>
                </a:solidFill>
                <a:latin typeface="Tahoma"/>
                <a:cs typeface="Tahoma"/>
              </a:rPr>
              <a:t>Forced </a:t>
            </a:r>
            <a:r>
              <a:rPr sz="2500" i="1" spc="-45" dirty="0">
                <a:solidFill>
                  <a:srgbClr val="FFFFFF"/>
                </a:solidFill>
                <a:latin typeface="Tahoma"/>
                <a:cs typeface="Tahoma"/>
              </a:rPr>
              <a:t>Delisting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)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Atas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Permintaan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Emiten, Sehingga Saham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Tersebut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Dapat  Diperdagangkan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Lagi Di Bursa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Tersebut</a:t>
            </a:r>
            <a:endParaRPr sz="2400">
              <a:latin typeface="Tahoma"/>
              <a:cs typeface="Tahoma"/>
            </a:endParaRPr>
          </a:p>
          <a:p>
            <a:pPr marL="287020" indent="-2743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Dapat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Dilakukan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Atas Permohonan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Emiten</a:t>
            </a:r>
            <a:endParaRPr sz="2400">
              <a:latin typeface="Tahoma"/>
              <a:cs typeface="Tahoma"/>
            </a:endParaRPr>
          </a:p>
          <a:p>
            <a:pPr marL="286385" marR="5715" indent="-274320" algn="just">
              <a:lnSpc>
                <a:spcPct val="98000"/>
              </a:lnSpc>
              <a:spcBef>
                <a:spcPts val="55"/>
              </a:spcBef>
              <a:buChar char="•"/>
              <a:tabLst>
                <a:tab pos="287020" algn="l"/>
              </a:tabLst>
            </a:pP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Peraturan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1-1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Tentang</a:t>
            </a:r>
            <a:r>
              <a:rPr sz="2400" spc="6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Penghapusan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Pencatatan 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500" i="1" spc="-40" dirty="0">
                <a:solidFill>
                  <a:srgbClr val="FFFFFF"/>
                </a:solidFill>
                <a:latin typeface="Tahoma"/>
                <a:cs typeface="Tahoma"/>
              </a:rPr>
              <a:t>Delisting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)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Pencatatan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Kembali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500" i="1" spc="-40" dirty="0">
                <a:solidFill>
                  <a:srgbClr val="FFFFFF"/>
                </a:solidFill>
                <a:latin typeface="Tahoma"/>
                <a:cs typeface="Tahoma"/>
              </a:rPr>
              <a:t>Relisting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)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  Bursa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Tahoma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500" b="1" i="1" spc="-80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2500" b="1" i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i="1" spc="-75" dirty="0">
                <a:solidFill>
                  <a:srgbClr val="FFFFFF"/>
                </a:solidFill>
                <a:latin typeface="Tahoma"/>
                <a:cs typeface="Tahoma"/>
              </a:rPr>
              <a:t>PRIVATE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ts val="2990"/>
              </a:lnSpc>
              <a:spcBef>
                <a:spcPts val="5"/>
              </a:spcBef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Merupakan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Lawan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500" i="1" spc="-65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2500" i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i="1" spc="-45" dirty="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endParaRPr sz="2500">
              <a:latin typeface="Tahoma"/>
              <a:cs typeface="Tahoma"/>
            </a:endParaRPr>
          </a:p>
          <a:p>
            <a:pPr marL="286385" marR="372745" indent="-274320">
              <a:lnSpc>
                <a:spcPts val="2880"/>
              </a:lnSpc>
              <a:spcBef>
                <a:spcPts val="85"/>
              </a:spcBef>
              <a:buChar char="•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Proses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Publik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(Terbuka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) Menjadi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 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Tertutup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692" y="6420610"/>
            <a:ext cx="498170" cy="342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0052" y="6459728"/>
            <a:ext cx="318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128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227" y="272237"/>
            <a:ext cx="76301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LEMBAGA KLIRING DAN PENJAMIN (LKP) </a:t>
            </a:r>
            <a:r>
              <a:rPr b="0" spc="2305" dirty="0">
                <a:latin typeface="Wingdings"/>
                <a:cs typeface="Wingdings"/>
              </a:rPr>
              <a:t>→</a:t>
            </a:r>
            <a:r>
              <a:rPr b="0" spc="45" dirty="0">
                <a:latin typeface="Times New Roman"/>
                <a:cs typeface="Times New Roman"/>
              </a:rPr>
              <a:t> </a:t>
            </a:r>
            <a:r>
              <a:rPr spc="-555" dirty="0"/>
              <a:t>KPEI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3215" y="1010539"/>
            <a:ext cx="858583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6350" indent="-27305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85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Berbentuk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Perseroan 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Yaitu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Kliring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Penjamin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Indonesia</a:t>
            </a:r>
            <a:endParaRPr sz="2400">
              <a:latin typeface="Tahoma"/>
              <a:cs typeface="Tahoma"/>
            </a:endParaRPr>
          </a:p>
          <a:p>
            <a:pPr marL="285115" marR="8890" indent="-273050" algn="just">
              <a:lnSpc>
                <a:spcPct val="100000"/>
              </a:lnSpc>
              <a:buChar char="•"/>
              <a:tabLst>
                <a:tab pos="285750" algn="l"/>
              </a:tabLst>
            </a:pP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Penyedia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Jasa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Kliring &amp;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Penjamin Penyelesaian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Transaksi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Bursa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Teratur,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Wajar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Efisien</a:t>
            </a:r>
            <a:endParaRPr sz="2400">
              <a:latin typeface="Tahoma"/>
              <a:cs typeface="Tahoma"/>
            </a:endParaRPr>
          </a:p>
          <a:p>
            <a:pPr marL="285115" marR="6350" indent="-273050" algn="just">
              <a:lnSpc>
                <a:spcPct val="100000"/>
              </a:lnSpc>
              <a:buChar char="•"/>
              <a:tabLst>
                <a:tab pos="285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Mayoritas 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LKP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Dimiliki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Oleh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Bursa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Dengan  Anggota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Pemegang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Lainnya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Seperti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Efek,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Biro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Administrasi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Bank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Kustodian Atau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Pihak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Lain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Atas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Persetujuan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OJK</a:t>
            </a:r>
            <a:endParaRPr sz="2400">
              <a:latin typeface="Tahoma"/>
              <a:cs typeface="Tahoma"/>
            </a:endParaRPr>
          </a:p>
          <a:p>
            <a:pPr marL="285115" indent="-27305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85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Manajemen</a:t>
            </a:r>
            <a:r>
              <a:rPr sz="2400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KPEI</a:t>
            </a:r>
            <a:r>
              <a:rPr sz="2400" spc="3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Dipilih</a:t>
            </a:r>
            <a:r>
              <a:rPr sz="24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Oleh</a:t>
            </a:r>
            <a:r>
              <a:rPr sz="2400" spc="3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Manajemen</a:t>
            </a:r>
            <a:r>
              <a:rPr sz="24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Bursa</a:t>
            </a:r>
            <a:r>
              <a:rPr sz="2400" spc="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Karena</a:t>
            </a:r>
            <a:endParaRPr sz="2400">
              <a:latin typeface="Tahoma"/>
              <a:cs typeface="Tahoma"/>
            </a:endParaRPr>
          </a:p>
          <a:p>
            <a:pPr marL="285115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Merupakan Anak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Bursa</a:t>
            </a:r>
            <a:endParaRPr sz="2400">
              <a:latin typeface="Tahoma"/>
              <a:cs typeface="Tahoma"/>
            </a:endParaRPr>
          </a:p>
          <a:p>
            <a:pPr marL="285115" marR="5080" indent="-273050" algn="just">
              <a:lnSpc>
                <a:spcPct val="100000"/>
              </a:lnSpc>
              <a:buChar char="•"/>
              <a:tabLst>
                <a:tab pos="285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PP No 45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1995 Psl 15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16,Memiliki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Modal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Disetor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Rp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15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endParaRPr sz="2400">
              <a:latin typeface="Tahoma"/>
              <a:cs typeface="Tahoma"/>
            </a:endParaRPr>
          </a:p>
          <a:p>
            <a:pPr marL="285115" indent="-27305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85750" algn="l"/>
              </a:tabLst>
            </a:pP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Telah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Memperoleh Izin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Usaha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OJK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3756" y="6265164"/>
            <a:ext cx="357936" cy="22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917" y="364693"/>
            <a:ext cx="7052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0060" algn="l"/>
                <a:tab pos="3365500" algn="l"/>
                <a:tab pos="4288155" algn="l"/>
                <a:tab pos="6176645" algn="l"/>
              </a:tabLst>
            </a:pPr>
            <a:r>
              <a:rPr spc="-5" dirty="0"/>
              <a:t>L</a:t>
            </a:r>
            <a:r>
              <a:rPr spc="-10" dirty="0"/>
              <a:t>E</a:t>
            </a:r>
            <a:r>
              <a:rPr spc="-5" dirty="0"/>
              <a:t>MBAG</a:t>
            </a:r>
            <a:r>
              <a:rPr dirty="0"/>
              <a:t>A	</a:t>
            </a:r>
            <a:r>
              <a:rPr spc="-5" dirty="0"/>
              <a:t>K</a:t>
            </a:r>
            <a:r>
              <a:rPr spc="-15" dirty="0"/>
              <a:t>L</a:t>
            </a:r>
            <a:r>
              <a:rPr spc="-5" dirty="0"/>
              <a:t>IRIN</a:t>
            </a:r>
            <a:r>
              <a:rPr dirty="0"/>
              <a:t>G	</a:t>
            </a:r>
            <a:r>
              <a:rPr spc="-5" dirty="0"/>
              <a:t>D</a:t>
            </a:r>
            <a:r>
              <a:rPr spc="-10" dirty="0"/>
              <a:t>A</a:t>
            </a:r>
            <a:r>
              <a:rPr dirty="0"/>
              <a:t>N	</a:t>
            </a:r>
            <a:r>
              <a:rPr spc="-5" dirty="0"/>
              <a:t>P</a:t>
            </a:r>
            <a:r>
              <a:rPr spc="-10" dirty="0"/>
              <a:t>E</a:t>
            </a:r>
            <a:r>
              <a:rPr dirty="0"/>
              <a:t>NJAM</a:t>
            </a:r>
            <a:r>
              <a:rPr spc="-15" dirty="0"/>
              <a:t>I</a:t>
            </a:r>
            <a:r>
              <a:rPr dirty="0"/>
              <a:t>N	</a:t>
            </a:r>
            <a:r>
              <a:rPr spc="-5" dirty="0"/>
              <a:t>(L</a:t>
            </a:r>
            <a:r>
              <a:rPr spc="-10" dirty="0"/>
              <a:t>K</a:t>
            </a:r>
            <a:r>
              <a:rPr spc="-5" dirty="0"/>
              <a:t>P)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dirty="0">
                <a:latin typeface="Tahoma"/>
                <a:cs typeface="Tahoma"/>
              </a:rPr>
              <a:t>(lanjutan)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486611"/>
            <a:ext cx="8806180" cy="415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marR="140335" indent="-27305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43053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LKP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Wajib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Menetapkan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Peraturan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Mengenai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Kegiatan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Kliring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Penjamin Penyelesaian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Transaksi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Bursa,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Termasuk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Mengenai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Biaya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Pemakaian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Jasa.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LEMBAGA PENYIMPANAN DAN PENYELESAIAN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(LPP)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ct val="100000"/>
              </a:lnSpc>
              <a:buChar char="•"/>
              <a:tabLst>
                <a:tab pos="285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Berbentuk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Perseroan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Yaitu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PT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Kustodian Sentral Efek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Indonesia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(KSEI)</a:t>
            </a:r>
            <a:endParaRPr sz="2400">
              <a:latin typeface="Tahoma"/>
              <a:cs typeface="Tahoma"/>
            </a:endParaRPr>
          </a:p>
          <a:p>
            <a:pPr marL="285115" indent="-273050">
              <a:lnSpc>
                <a:spcPct val="100000"/>
              </a:lnSpc>
              <a:buChar char="•"/>
              <a:tabLst>
                <a:tab pos="285750" algn="l"/>
                <a:tab pos="5238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Salah Satu SRO Dalam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Modal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Berbentuk PT Non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Profit</a:t>
            </a:r>
            <a:endParaRPr sz="2400">
              <a:latin typeface="Tahoma"/>
              <a:cs typeface="Tahoma"/>
            </a:endParaRPr>
          </a:p>
          <a:p>
            <a:pPr marL="285115" indent="-273050">
              <a:lnSpc>
                <a:spcPct val="100000"/>
              </a:lnSpc>
              <a:buChar char="•"/>
              <a:tabLst>
                <a:tab pos="28575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Didirikan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Tanggal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23 Desember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1997</a:t>
            </a:r>
            <a:endParaRPr sz="2400">
              <a:latin typeface="Tahoma"/>
              <a:cs typeface="Tahoma"/>
            </a:endParaRPr>
          </a:p>
          <a:p>
            <a:pPr marL="285115" indent="-273050">
              <a:lnSpc>
                <a:spcPct val="100000"/>
              </a:lnSpc>
              <a:buChar char="•"/>
              <a:tabLst>
                <a:tab pos="28575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Modal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Disetor Rp 30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 ,Modal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Dasar Rp 60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4265" y="5613298"/>
            <a:ext cx="1610995" cy="822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5990" algn="l"/>
              </a:tabLst>
            </a:pP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agi	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endParaRPr sz="2400">
              <a:latin typeface="Tahoma"/>
              <a:cs typeface="Tahoma"/>
            </a:endParaRPr>
          </a:p>
          <a:p>
            <a:pPr marR="250190" algn="ctr">
              <a:lnSpc>
                <a:spcPct val="100000"/>
              </a:lnSpc>
              <a:spcBef>
                <a:spcPts val="2430"/>
              </a:spcBef>
            </a:pPr>
            <a:r>
              <a:rPr sz="800" b="1" dirty="0">
                <a:solidFill>
                  <a:srgbClr val="BEBEBE"/>
                </a:solidFill>
                <a:latin typeface="Verdana"/>
                <a:cs typeface="Verdana"/>
              </a:rPr>
              <a:t>129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5613298"/>
            <a:ext cx="6878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har char="•"/>
              <a:tabLst>
                <a:tab pos="285750" algn="l"/>
                <a:tab pos="2761615" algn="l"/>
                <a:tab pos="4267835" algn="l"/>
                <a:tab pos="5927725" algn="l"/>
              </a:tabLst>
            </a:pP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elen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gga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	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eg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atan	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Kustodian,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Perusahaan Efek,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Dan Pihak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Lain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3756" y="6265164"/>
            <a:ext cx="357936" cy="22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08111" y="6287211"/>
            <a:ext cx="2451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EBEBE"/>
                </a:solidFill>
                <a:latin typeface="Verdana"/>
                <a:cs typeface="Verdana"/>
              </a:rPr>
              <a:t>130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435" y="497789"/>
            <a:ext cx="810069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LEMBAGA PENYIMPANAN DAN PENYELESAIAN</a:t>
            </a:r>
            <a:r>
              <a:rPr spc="-30" dirty="0"/>
              <a:t> </a:t>
            </a:r>
            <a:r>
              <a:rPr spc="-5" dirty="0"/>
              <a:t>(LPP)</a:t>
            </a:r>
          </a:p>
          <a:p>
            <a:pPr marR="4445" algn="ctr">
              <a:lnSpc>
                <a:spcPct val="100000"/>
              </a:lnSpc>
              <a:spcBef>
                <a:spcPts val="5"/>
              </a:spcBef>
            </a:pPr>
            <a:r>
              <a:rPr b="0" dirty="0">
                <a:latin typeface="Tahoma"/>
                <a:cs typeface="Tahoma"/>
              </a:rPr>
              <a:t>(lanjutan)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2839" y="1595450"/>
            <a:ext cx="8487410" cy="477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87655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Menyediakan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Jasa Kustodian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Sentral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Penyelesaian 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Transaksi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Teratur,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Wajar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Dan Efisien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(Pasal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14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Ayat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2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UUPM)</a:t>
            </a:r>
            <a:endParaRPr sz="2400">
              <a:latin typeface="Tahoma"/>
              <a:cs typeface="Tahoma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87655" algn="l"/>
              </a:tabLst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Pemegang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LPP Adalah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Bursa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Efek, Perusahaan Efek,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Biro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Administrasi Efek,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Bank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Kustodian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Atau Pihak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Lain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Atas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Persetujuan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OJK</a:t>
            </a:r>
            <a:endParaRPr sz="2400">
              <a:latin typeface="Tahoma"/>
              <a:cs typeface="Tahoma"/>
            </a:endParaRPr>
          </a:p>
          <a:p>
            <a:pPr marL="287020" marR="6350" indent="-274955" algn="just">
              <a:lnSpc>
                <a:spcPct val="100000"/>
              </a:lnSpc>
              <a:buChar char="•"/>
              <a:tabLst>
                <a:tab pos="28765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Menetapkan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Peraturan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Jasa Kustodian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Sentral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Jasa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Penyelesaian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Transaksi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Efek,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Termasuk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Ketentuan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Mengenai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Biaya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Pemakaian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Jasa.</a:t>
            </a:r>
            <a:endParaRPr sz="2400">
              <a:latin typeface="Tahoma"/>
              <a:cs typeface="Tahoma"/>
            </a:endParaRPr>
          </a:p>
          <a:p>
            <a:pPr marL="287020" marR="5715" indent="-274955" algn="just">
              <a:lnSpc>
                <a:spcPct val="99500"/>
              </a:lnSpc>
              <a:spcBef>
                <a:spcPts val="15"/>
              </a:spcBef>
              <a:buChar char="•"/>
              <a:tabLst>
                <a:tab pos="287655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Menyediakan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fasilitas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untuk nasabah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secara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langsung  dapat di akses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via internet dengan tujuan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menjaga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portofolio terjaga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dengan baik dari aksi jual beli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tidak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bertanggung </a:t>
            </a:r>
            <a:r>
              <a:rPr sz="2400" spc="250" dirty="0">
                <a:solidFill>
                  <a:srgbClr val="FFFFFF"/>
                </a:solidFill>
                <a:latin typeface="Tahoma"/>
                <a:cs typeface="Tahoma"/>
              </a:rPr>
              <a:t>jawab</a:t>
            </a:r>
            <a:r>
              <a:rPr sz="2400" spc="250" dirty="0">
                <a:solidFill>
                  <a:srgbClr val="FFFFFF"/>
                </a:solidFill>
                <a:latin typeface="Wingdings"/>
                <a:cs typeface="Wingdings"/>
              </a:rPr>
              <a:t>→</a:t>
            </a:r>
            <a:r>
              <a:rPr sz="2400" spc="250" dirty="0">
                <a:solidFill>
                  <a:srgbClr val="FFFFFF"/>
                </a:solidFill>
                <a:latin typeface="Tahoma"/>
                <a:cs typeface="Tahoma"/>
              </a:rPr>
              <a:t>&gt;&gt;&gt;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Fasilitas</a:t>
            </a:r>
            <a:r>
              <a:rPr sz="2400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AKSes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692" y="6420610"/>
            <a:ext cx="498170" cy="342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0052" y="6459728"/>
            <a:ext cx="318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131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200659"/>
            <a:ext cx="8339455" cy="557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EMITEN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26035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Melakukan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Penawaran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Umum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Dalam  Rangka Menjaring Dana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Bagi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Kegiatan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Usaha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Pengembangan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Usaha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endParaRPr sz="2400">
              <a:latin typeface="Tahoma"/>
              <a:cs typeface="Tahoma"/>
            </a:endParaRPr>
          </a:p>
          <a:p>
            <a:pPr marL="355600" marR="3048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  <a:tab pos="533654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Hal 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Harus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Dilakukan</a:t>
            </a:r>
            <a:r>
              <a:rPr sz="2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Emiten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Dlm	Beraktifitas Di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Modal</a:t>
            </a:r>
            <a:endParaRPr sz="2400">
              <a:latin typeface="Tahoma"/>
              <a:cs typeface="Tahoma"/>
            </a:endParaRPr>
          </a:p>
          <a:p>
            <a:pPr marL="812800" lvl="1" indent="-342900">
              <a:lnSpc>
                <a:spcPct val="100000"/>
              </a:lnSpc>
              <a:buChar char="o"/>
              <a:tabLst>
                <a:tab pos="812165" algn="l"/>
                <a:tab pos="812800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Keterbukaan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Informasi</a:t>
            </a:r>
            <a:endParaRPr sz="2400">
              <a:latin typeface="Tahoma"/>
              <a:cs typeface="Tahoma"/>
            </a:endParaRPr>
          </a:p>
          <a:p>
            <a:pPr marL="812800" lvl="1" indent="-342900">
              <a:lnSpc>
                <a:spcPct val="100000"/>
              </a:lnSpc>
              <a:buChar char="o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Likuiditas</a:t>
            </a:r>
            <a:endParaRPr sz="2400">
              <a:latin typeface="Tahoma"/>
              <a:cs typeface="Tahoma"/>
            </a:endParaRPr>
          </a:p>
          <a:p>
            <a:pPr marL="812800" lvl="1" indent="-342900">
              <a:lnSpc>
                <a:spcPct val="100000"/>
              </a:lnSpc>
              <a:buChar char="o"/>
              <a:tabLst>
                <a:tab pos="812165" algn="l"/>
                <a:tab pos="812800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Pemantauan Harga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</a:t>
            </a:r>
            <a:endParaRPr sz="2400">
              <a:latin typeface="Tahoma"/>
              <a:cs typeface="Tahoma"/>
            </a:endParaRPr>
          </a:p>
          <a:p>
            <a:pPr marL="812800" lvl="1" indent="-342900">
              <a:lnSpc>
                <a:spcPct val="100000"/>
              </a:lnSpc>
              <a:buChar char="o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Menjaga Hubungan Baik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Investor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500" b="1" i="1" spc="-60" dirty="0">
                <a:solidFill>
                  <a:srgbClr val="FFFFFF"/>
                </a:solidFill>
                <a:latin typeface="Tahoma"/>
                <a:cs typeface="Tahoma"/>
              </a:rPr>
              <a:t>Corporate</a:t>
            </a:r>
            <a:r>
              <a:rPr sz="2500" b="1" i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i="1" spc="-60" dirty="0">
                <a:solidFill>
                  <a:srgbClr val="FFFFFF"/>
                </a:solidFill>
                <a:latin typeface="Tahoma"/>
                <a:cs typeface="Tahoma"/>
              </a:rPr>
              <a:t>Action</a:t>
            </a:r>
            <a:endParaRPr sz="2500">
              <a:latin typeface="Tahoma"/>
              <a:cs typeface="Tahoma"/>
            </a:endParaRPr>
          </a:p>
          <a:p>
            <a:pPr marL="12700">
              <a:lnSpc>
                <a:spcPts val="2940"/>
              </a:lnSpc>
              <a:spcBef>
                <a:spcPts val="132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Adalah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kegiatan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seperti </a:t>
            </a:r>
            <a:r>
              <a:rPr sz="2500" i="1" spc="-50" dirty="0">
                <a:solidFill>
                  <a:srgbClr val="FFFFFF"/>
                </a:solidFill>
                <a:latin typeface="Tahoma"/>
                <a:cs typeface="Tahoma"/>
              </a:rPr>
              <a:t>stock </a:t>
            </a:r>
            <a:r>
              <a:rPr sz="2500" i="1" spc="-35" dirty="0">
                <a:solidFill>
                  <a:srgbClr val="FFFFFF"/>
                </a:solidFill>
                <a:latin typeface="Tahoma"/>
                <a:cs typeface="Tahoma"/>
              </a:rPr>
              <a:t>split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r>
              <a:rPr sz="2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bonus,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940"/>
              </a:lnSpc>
            </a:pPr>
            <a:r>
              <a:rPr sz="2500" i="1" spc="-45" dirty="0">
                <a:solidFill>
                  <a:srgbClr val="FFFFFF"/>
                </a:solidFill>
                <a:latin typeface="Tahoma"/>
                <a:cs typeface="Tahoma"/>
              </a:rPr>
              <a:t>right issue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 pembagian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deviden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529" y="651764"/>
            <a:ext cx="414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SAHAM</a:t>
            </a:r>
            <a:r>
              <a:rPr spc="-80" dirty="0"/>
              <a:t> </a:t>
            </a:r>
            <a:r>
              <a:rPr spc="-5" dirty="0"/>
              <a:t>(STOCKS/SHARES)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404" y="1382979"/>
            <a:ext cx="8268334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dapat didefinisikan sebagai tanda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penyertaan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atau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kepemilikan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seseorang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badan dalam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suatu perusahaan.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Porsi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kepemilikan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ditentukan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seberapa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besar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penyertaan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ditanamkan di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tsb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Karakteristik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Saham: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Memperoleh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dividen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Memiliki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hak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suara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RUPS</a:t>
            </a:r>
            <a:endParaRPr sz="2400">
              <a:latin typeface="Tahoma"/>
              <a:cs typeface="Tahoma"/>
            </a:endParaRPr>
          </a:p>
          <a:p>
            <a:pPr marL="469265" marR="6985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Dimungkinkan untuk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memiliki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hak memesan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terlebih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dahulu (HMETD) atau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right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issue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Terdapat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potensial capital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gain atau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capital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loss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96428" y="6263640"/>
            <a:ext cx="318338" cy="23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3831" y="6287211"/>
            <a:ext cx="1993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BEBEBE"/>
                </a:solidFill>
                <a:latin typeface="Century Gothic"/>
                <a:cs typeface="Century Gothic"/>
              </a:rPr>
              <a:t>132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817" y="228041"/>
            <a:ext cx="4147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SAHAM</a:t>
            </a:r>
            <a:r>
              <a:rPr spc="-40" dirty="0"/>
              <a:t> </a:t>
            </a:r>
            <a:r>
              <a:rPr spc="-5" dirty="0"/>
              <a:t>(STOCKS/SHARES)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960246"/>
            <a:ext cx="826897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Deviden adalah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keuntungan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diberikan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perusahaan  penerbit saham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atas keuntungan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dihasilkan.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Dividen  diberikan setelah mendapat persetujuan dari pemegang  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RUPS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Capital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Gain, merupakan selisis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antara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harga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beli dan  harga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jual.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Capital gain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terbentuk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dengan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adanya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aktivitas  perdagangan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96428" y="6263640"/>
            <a:ext cx="318338" cy="23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3831" y="6287211"/>
            <a:ext cx="1993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BEBEBE"/>
                </a:solidFill>
                <a:latin typeface="Century Gothic"/>
                <a:cs typeface="Century Gothic"/>
              </a:rPr>
              <a:t>133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817" y="228041"/>
            <a:ext cx="4147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SAHAM</a:t>
            </a:r>
            <a:r>
              <a:rPr spc="-40" dirty="0"/>
              <a:t> </a:t>
            </a:r>
            <a:r>
              <a:rPr spc="-5" dirty="0"/>
              <a:t>(STOCKS/SHARES)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790" y="960246"/>
            <a:ext cx="781177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Investasi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dapat dilakukan dengan jalan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sbb: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perdana, membeli saham di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pasar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perdana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atau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ketika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perusahaan melakukan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penawaran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umum (go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public)</a:t>
            </a:r>
            <a:endParaRPr sz="2400">
              <a:latin typeface="Tahoma"/>
              <a:cs typeface="Tahoma"/>
            </a:endParaRPr>
          </a:p>
          <a:p>
            <a:pPr marL="469900" marR="5715" indent="-457834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sekunder,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membeli 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 pasar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sekunder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membeli saham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telah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tercatat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  dipedagangkan di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bursa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</a:t>
            </a:r>
            <a:endParaRPr sz="2400">
              <a:latin typeface="Tahoma"/>
              <a:cs typeface="Tahoma"/>
            </a:endParaRPr>
          </a:p>
          <a:p>
            <a:pPr marL="469900" indent="-457834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70534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Reksadana,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membeli saham melalui pembelian</a:t>
            </a:r>
            <a:r>
              <a:rPr sz="2400" spc="4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unit</a:t>
            </a:r>
            <a:endParaRPr sz="2400">
              <a:latin typeface="Tahoma"/>
              <a:cs typeface="Tahoma"/>
            </a:endParaRPr>
          </a:p>
          <a:p>
            <a:pPr marL="469900" algn="just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penyertaa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reksadana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(lewat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reksadana)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96428" y="6263640"/>
            <a:ext cx="318338" cy="23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3831" y="6287211"/>
            <a:ext cx="1993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BEBEBE"/>
                </a:solidFill>
                <a:latin typeface="Century Gothic"/>
                <a:cs typeface="Century Gothic"/>
              </a:rPr>
              <a:t>134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201" y="624331"/>
            <a:ext cx="4828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SAHAM</a:t>
            </a:r>
            <a:r>
              <a:rPr sz="2800" spc="-60" dirty="0"/>
              <a:t> </a:t>
            </a:r>
            <a:r>
              <a:rPr sz="2800" spc="-5" dirty="0"/>
              <a:t>(STOCKS/SHARES)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73379" y="1386585"/>
            <a:ext cx="619252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80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Risiko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investasi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Tidak mendapat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dividen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Capital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loss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bankrut ata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dilikuidasi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 delist dari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Busa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suspeng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96428" y="6263640"/>
            <a:ext cx="318338" cy="23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3831" y="6287211"/>
            <a:ext cx="1993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BEBEBE"/>
                </a:solidFill>
                <a:latin typeface="Century Gothic"/>
                <a:cs typeface="Century Gothic"/>
              </a:rPr>
              <a:t>135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7647" y="89661"/>
            <a:ext cx="3790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r>
              <a:rPr sz="22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(STOCKS/SHARES)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9341" y="759917"/>
            <a:ext cx="64617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0" dirty="0">
                <a:latin typeface="Tahoma"/>
                <a:cs typeface="Tahoma"/>
              </a:rPr>
              <a:t>Saham sebagai </a:t>
            </a:r>
            <a:r>
              <a:rPr sz="2200" b="0" spc="-5" dirty="0">
                <a:latin typeface="Tahoma"/>
                <a:cs typeface="Tahoma"/>
              </a:rPr>
              <a:t>bukti </a:t>
            </a:r>
            <a:r>
              <a:rPr sz="2200" b="0" spc="-10" dirty="0">
                <a:latin typeface="Tahoma"/>
                <a:cs typeface="Tahoma"/>
              </a:rPr>
              <a:t>kepemilikan perusahaan</a:t>
            </a:r>
            <a:r>
              <a:rPr sz="2200" b="0" spc="105" dirty="0">
                <a:latin typeface="Tahoma"/>
                <a:cs typeface="Tahoma"/>
              </a:rPr>
              <a:t> </a:t>
            </a:r>
            <a:r>
              <a:rPr sz="2200" b="0" spc="-5" dirty="0">
                <a:latin typeface="Tahoma"/>
                <a:cs typeface="Tahoma"/>
              </a:rPr>
              <a:t>dibagi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16079"/>
            <a:ext cx="8531860" cy="40646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indent="-343535">
              <a:lnSpc>
                <a:spcPts val="2750"/>
              </a:lnSpc>
              <a:spcBef>
                <a:spcPts val="1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Biasa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300" i="1" spc="-60" dirty="0">
                <a:solidFill>
                  <a:srgbClr val="FFFFFF"/>
                </a:solidFill>
                <a:latin typeface="Tahoma"/>
                <a:cs typeface="Tahoma"/>
              </a:rPr>
              <a:t>Common</a:t>
            </a:r>
            <a:r>
              <a:rPr sz="2300" i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i="1" spc="-55" dirty="0">
                <a:solidFill>
                  <a:srgbClr val="FFFFFF"/>
                </a:solidFill>
                <a:latin typeface="Tahoma"/>
                <a:cs typeface="Tahoma"/>
              </a:rPr>
              <a:t>Stock)</a:t>
            </a:r>
            <a:endParaRPr sz="2300">
              <a:latin typeface="Tahoma"/>
              <a:cs typeface="Tahoma"/>
            </a:endParaRPr>
          </a:p>
          <a:p>
            <a:pPr marL="378460" indent="-366395">
              <a:lnSpc>
                <a:spcPts val="2630"/>
              </a:lnSpc>
              <a:buChar char="•"/>
              <a:tabLst>
                <a:tab pos="378460" algn="l"/>
                <a:tab pos="379095" algn="l"/>
                <a:tab pos="1568450" algn="l"/>
                <a:tab pos="3103880" algn="l"/>
                <a:tab pos="4560570" algn="l"/>
                <a:tab pos="6190615" algn="l"/>
                <a:tab pos="7921625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Devide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arkan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sepanjan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p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erusahaa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mem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erol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lab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Ada dua macam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deviden yaitu deviden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tunai atau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deviden</a:t>
            </a:r>
            <a:r>
              <a:rPr sz="22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endParaRPr sz="2200">
              <a:latin typeface="Tahoma"/>
              <a:cs typeface="Tahoma"/>
            </a:endParaRPr>
          </a:p>
          <a:p>
            <a:pPr marL="378460" marR="5080" indent="-366395">
              <a:lnSpc>
                <a:spcPct val="100000"/>
              </a:lnSpc>
              <a:buChar char="•"/>
              <a:tabLst>
                <a:tab pos="378460" algn="l"/>
                <a:tab pos="379095" algn="l"/>
                <a:tab pos="1257935" algn="l"/>
                <a:tab pos="2783840" algn="l"/>
                <a:tab pos="3472179" algn="l"/>
                <a:tab pos="4787900" algn="l"/>
                <a:tab pos="6181090" algn="l"/>
                <a:tab pos="6868795" algn="l"/>
                <a:tab pos="7772400" algn="l"/>
              </a:tabLst>
            </a:pPr>
            <a:r>
              <a:rPr sz="2200" spc="-2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anda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pe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yertaa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a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p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emilika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spc="-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ang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a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badan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dalam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suatu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endParaRPr sz="2200">
              <a:latin typeface="Tahoma"/>
              <a:cs typeface="Tahoma"/>
            </a:endParaRPr>
          </a:p>
          <a:p>
            <a:pPr marL="378460" indent="-366395">
              <a:lnSpc>
                <a:spcPct val="100000"/>
              </a:lnSpc>
              <a:buChar char="•"/>
              <a:tabLst>
                <a:tab pos="378460" algn="l"/>
                <a:tab pos="379095" algn="l"/>
              </a:tabLst>
            </a:pPr>
            <a:r>
              <a:rPr sz="2200" spc="-55" dirty="0">
                <a:solidFill>
                  <a:srgbClr val="FFFFFF"/>
                </a:solidFill>
                <a:latin typeface="Tahoma"/>
                <a:cs typeface="Tahoma"/>
              </a:rPr>
              <a:t>Tanpa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tanggal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jatuh</a:t>
            </a:r>
            <a:r>
              <a:rPr sz="2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tempo</a:t>
            </a:r>
            <a:endParaRPr sz="2200">
              <a:latin typeface="Tahoma"/>
              <a:cs typeface="Tahoma"/>
            </a:endParaRPr>
          </a:p>
          <a:p>
            <a:pPr marL="378460" indent="-366395">
              <a:lnSpc>
                <a:spcPct val="100000"/>
              </a:lnSpc>
              <a:spcBef>
                <a:spcPts val="5"/>
              </a:spcBef>
              <a:buChar char="•"/>
              <a:tabLst>
                <a:tab pos="378460" algn="l"/>
                <a:tab pos="379095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Hak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suara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RUPS</a:t>
            </a:r>
            <a:endParaRPr sz="2200">
              <a:latin typeface="Tahoma"/>
              <a:cs typeface="Tahoma"/>
            </a:endParaRPr>
          </a:p>
          <a:p>
            <a:pPr marL="378460" marR="5080" indent="-366395" algn="just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Wujud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saham adalah selembar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kertas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menerangkan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bahwa </a:t>
            </a:r>
            <a:r>
              <a:rPr sz="2200" spc="6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pemilik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kertas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tersebut adalah pemilik perusahaan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yang  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menerbitkan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2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tersebut</a:t>
            </a:r>
            <a:endParaRPr sz="2200">
              <a:latin typeface="Tahoma"/>
              <a:cs typeface="Tahoma"/>
            </a:endParaRPr>
          </a:p>
          <a:p>
            <a:pPr marL="378460" marR="5080" indent="-366395" algn="just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Hak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memperoleh pembagian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kekayaan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apabila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bangkrut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dilakukan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setelah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semua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kewajiban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r>
              <a:rPr sz="22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dilunasi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504" y="1360932"/>
            <a:ext cx="7937500" cy="181546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45"/>
              </a:spcBef>
            </a:pP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RPS</a:t>
            </a:r>
            <a:r>
              <a:rPr sz="28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800">
              <a:latin typeface="Tahoma"/>
              <a:cs typeface="Tahoma"/>
            </a:endParaRPr>
          </a:p>
          <a:p>
            <a:pPr marL="705485" marR="699770"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PASAR MODAL SALAH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SATU BENTUK 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INDIRECT</a:t>
            </a:r>
            <a:r>
              <a:rPr sz="28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INVESTMENT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928" y="57911"/>
            <a:ext cx="2527300" cy="524510"/>
          </a:xfrm>
          <a:custGeom>
            <a:avLst/>
            <a:gdLst/>
            <a:ahLst/>
            <a:cxnLst/>
            <a:rect l="l" t="t" r="r" b="b"/>
            <a:pathLst>
              <a:path w="2527300" h="524510">
                <a:moveTo>
                  <a:pt x="0" y="524256"/>
                </a:moveTo>
                <a:lnTo>
                  <a:pt x="2526792" y="524256"/>
                </a:lnTo>
                <a:lnTo>
                  <a:pt x="2526792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6763" y="89738"/>
            <a:ext cx="2062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CLASS KE</a:t>
            </a:r>
            <a:r>
              <a:rPr sz="2800" spc="-70" dirty="0"/>
              <a:t> </a:t>
            </a:r>
            <a:r>
              <a:rPr sz="2800" spc="-5" dirty="0"/>
              <a:t>6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92074"/>
            <a:ext cx="58781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332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(STOCKS/SHARES)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Keuntungan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92963"/>
            <a:ext cx="1742439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0"/>
              </a:spcBef>
              <a:buSzPct val="95238"/>
              <a:buFont typeface="Tahoma"/>
              <a:buChar char="•"/>
              <a:tabLst>
                <a:tab pos="299085" algn="l"/>
                <a:tab pos="299720" algn="l"/>
                <a:tab pos="1225550" algn="l"/>
              </a:tabLst>
            </a:pPr>
            <a:r>
              <a:rPr sz="2100" i="1" spc="-50" dirty="0">
                <a:solidFill>
                  <a:srgbClr val="FFFFFF"/>
                </a:solidFill>
                <a:latin typeface="Tahoma"/>
                <a:cs typeface="Tahoma"/>
              </a:rPr>
              <a:t>Capi</a:t>
            </a:r>
            <a:r>
              <a:rPr sz="2100" i="1" spc="-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00" i="1" spc="-40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2100" i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00" i="1" spc="-55" dirty="0">
                <a:solidFill>
                  <a:srgbClr val="FFFFFF"/>
                </a:solidFill>
                <a:latin typeface="Tahoma"/>
                <a:cs typeface="Tahoma"/>
              </a:rPr>
              <a:t>Gain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926" y="1506727"/>
            <a:ext cx="64839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9480" algn="l"/>
                <a:tab pos="2408555" algn="l"/>
                <a:tab pos="2994025" algn="l"/>
                <a:tab pos="3664585" algn="l"/>
                <a:tab pos="4236085" algn="l"/>
                <a:tab pos="4791075" algn="l"/>
                <a:tab pos="5690235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adal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	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ke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untu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an	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	ha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il	ju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	beli	sa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am	beru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811527"/>
            <a:ext cx="853249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kelebihan nilai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jual dari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nilai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beli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endParaRPr sz="2000">
              <a:latin typeface="Tahoma"/>
              <a:cs typeface="Tahoma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Deviden adalah merupakan keuntungan perusahaan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dibagikan  kepeda pemegang saham ditentukan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RUPS.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Dapat dibagikan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atau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dibagikan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Tahoma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41300">
              <a:lnSpc>
                <a:spcPts val="2350"/>
              </a:lnSpc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Risiko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ts val="2460"/>
              </a:lnSpc>
              <a:buSzPct val="95238"/>
              <a:buFont typeface="Tahoma"/>
              <a:buChar char="•"/>
              <a:tabLst>
                <a:tab pos="299085" algn="l"/>
                <a:tab pos="299720" algn="l"/>
              </a:tabLst>
            </a:pPr>
            <a:r>
              <a:rPr sz="2100" i="1" spc="-40" dirty="0">
                <a:solidFill>
                  <a:srgbClr val="FFFFFF"/>
                </a:solidFill>
                <a:latin typeface="Tahoma"/>
                <a:cs typeface="Tahoma"/>
              </a:rPr>
              <a:t>Capital</a:t>
            </a:r>
            <a:r>
              <a:rPr sz="2100" i="1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i="1" spc="-50" dirty="0">
                <a:solidFill>
                  <a:srgbClr val="FFFFFF"/>
                </a:solidFill>
                <a:latin typeface="Tahoma"/>
                <a:cs typeface="Tahoma"/>
              </a:rPr>
              <a:t>Loss</a:t>
            </a:r>
            <a:r>
              <a:rPr sz="2100" i="1" spc="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kebalikan</a:t>
            </a:r>
            <a:r>
              <a:rPr sz="2000" spc="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2000" spc="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capital</a:t>
            </a:r>
            <a:r>
              <a:rPr sz="20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gain</a:t>
            </a:r>
            <a:r>
              <a:rPr sz="2000" spc="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yaitu</a:t>
            </a:r>
            <a:r>
              <a:rPr sz="2000" spc="3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nilai</a:t>
            </a:r>
            <a:r>
              <a:rPr sz="2000" spc="3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jual</a:t>
            </a:r>
            <a:r>
              <a:rPr sz="2000" spc="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r>
              <a:rPr sz="2000" spc="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dibawah</a:t>
            </a:r>
            <a:endParaRPr sz="2000">
              <a:latin typeface="Tahoma"/>
              <a:cs typeface="Tahoma"/>
            </a:endParaRPr>
          </a:p>
          <a:p>
            <a:pPr marL="299085">
              <a:lnSpc>
                <a:spcPts val="239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harga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beli saham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tsb</a:t>
            </a:r>
            <a:endParaRPr sz="2000">
              <a:latin typeface="Tahoma"/>
              <a:cs typeface="Tahoma"/>
            </a:endParaRPr>
          </a:p>
          <a:p>
            <a:pPr marL="299085" marR="57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Likuidasi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yaitu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sahamnya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dimiliki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investor mengalami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kebangkrutan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1455" y="46101"/>
            <a:ext cx="278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SAHAM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(lanjutan)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760815"/>
            <a:ext cx="409321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5" dirty="0">
                <a:latin typeface="Tahoma"/>
                <a:cs typeface="Tahoma"/>
              </a:rPr>
              <a:t>Saham </a:t>
            </a:r>
            <a:r>
              <a:rPr b="0" dirty="0">
                <a:latin typeface="Tahoma"/>
                <a:cs typeface="Tahoma"/>
              </a:rPr>
              <a:t>Biasa </a:t>
            </a:r>
            <a:r>
              <a:rPr b="0" spc="-55" dirty="0">
                <a:latin typeface="Tahoma"/>
                <a:cs typeface="Tahoma"/>
              </a:rPr>
              <a:t>(</a:t>
            </a:r>
            <a:r>
              <a:rPr sz="2500" b="0" i="1" spc="-55" dirty="0">
                <a:latin typeface="Tahoma"/>
                <a:cs typeface="Tahoma"/>
              </a:rPr>
              <a:t>Common</a:t>
            </a:r>
            <a:r>
              <a:rPr sz="2500" b="0" i="1" spc="-105" dirty="0">
                <a:latin typeface="Tahoma"/>
                <a:cs typeface="Tahoma"/>
              </a:rPr>
              <a:t> </a:t>
            </a:r>
            <a:r>
              <a:rPr sz="2500" b="0" i="1" spc="-55" dirty="0">
                <a:latin typeface="Tahoma"/>
                <a:cs typeface="Tahoma"/>
              </a:rPr>
              <a:t>Stock)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043" y="1143761"/>
            <a:ext cx="8101965" cy="185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8255" indent="-182880">
              <a:lnSpc>
                <a:spcPct val="100000"/>
              </a:lnSpc>
              <a:spcBef>
                <a:spcPts val="100"/>
              </a:spcBef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Ada dua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yaitu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atas nama dan atas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unjuk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di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Indonesia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sahamnya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adalah atas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nama</a:t>
            </a:r>
            <a:endParaRPr sz="2400">
              <a:latin typeface="Tahoma"/>
              <a:cs typeface="Tahoma"/>
            </a:endParaRPr>
          </a:p>
          <a:p>
            <a:pPr marL="194945" marR="5080" indent="-182880">
              <a:lnSpc>
                <a:spcPts val="2880"/>
              </a:lnSpc>
              <a:spcBef>
                <a:spcPts val="95"/>
              </a:spcBef>
              <a:buSzPct val="96000"/>
              <a:buFont typeface="Tahoma"/>
              <a:buChar char="•"/>
              <a:tabLst>
                <a:tab pos="195580" algn="l"/>
                <a:tab pos="1033144" algn="l"/>
                <a:tab pos="1114425" algn="l"/>
                <a:tab pos="1941830" algn="l"/>
                <a:tab pos="2258695" algn="l"/>
                <a:tab pos="3013075" algn="l"/>
                <a:tab pos="3862704" algn="l"/>
                <a:tab pos="4084954" algn="l"/>
                <a:tab pos="4918710" algn="l"/>
                <a:tab pos="5259070" algn="l"/>
                <a:tab pos="6015990" algn="l"/>
                <a:tab pos="6696075" algn="l"/>
                <a:tab pos="7202170" algn="l"/>
              </a:tabLst>
            </a:pPr>
            <a:r>
              <a:rPr sz="2500" i="1" spc="-55" dirty="0">
                <a:solidFill>
                  <a:srgbClr val="FFFFFF"/>
                </a:solidFill>
                <a:latin typeface="Tahoma"/>
                <a:cs typeface="Tahoma"/>
              </a:rPr>
              <a:t>Stoc</a:t>
            </a:r>
            <a:r>
              <a:rPr sz="2500" i="1" spc="-5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500" i="1" dirty="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sz="2500" i="1" spc="-50" dirty="0">
                <a:solidFill>
                  <a:srgbClr val="FFFFFF"/>
                </a:solidFill>
                <a:latin typeface="Tahoma"/>
                <a:cs typeface="Tahoma"/>
              </a:rPr>
              <a:t>spl</a:t>
            </a:r>
            <a:r>
              <a:rPr sz="2500" i="1" spc="-25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,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semu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am	lama	digan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	d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baru	d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ngan	pers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ntasi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terte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tu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,	demiki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seba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ik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  <a:p>
            <a:pPr marL="194945">
              <a:lnSpc>
                <a:spcPts val="2805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dengan </a:t>
            </a:r>
            <a:r>
              <a:rPr sz="2500" i="1" spc="-55" dirty="0">
                <a:solidFill>
                  <a:srgbClr val="FFFFFF"/>
                </a:solidFill>
                <a:latin typeface="Tahoma"/>
                <a:cs typeface="Tahoma"/>
              </a:rPr>
              <a:t>reverse </a:t>
            </a:r>
            <a:r>
              <a:rPr sz="2500" i="1" spc="-50" dirty="0">
                <a:solidFill>
                  <a:srgbClr val="FFFFFF"/>
                </a:solidFill>
                <a:latin typeface="Tahoma"/>
                <a:cs typeface="Tahoma"/>
              </a:rPr>
              <a:t>stock</a:t>
            </a:r>
            <a:r>
              <a:rPr sz="2500" i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i="1" spc="-40" dirty="0">
                <a:solidFill>
                  <a:srgbClr val="FFFFFF"/>
                </a:solidFill>
                <a:latin typeface="Tahoma"/>
                <a:cs typeface="Tahoma"/>
              </a:rPr>
              <a:t>split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741" y="362737"/>
            <a:ext cx="61607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SAHAM PREFEREN </a:t>
            </a:r>
            <a:r>
              <a:rPr spc="-65" dirty="0"/>
              <a:t>(</a:t>
            </a:r>
            <a:r>
              <a:rPr sz="2500" i="1" spc="-65" dirty="0">
                <a:latin typeface="Tahoma"/>
                <a:cs typeface="Tahoma"/>
              </a:rPr>
              <a:t>PREFERRED</a:t>
            </a:r>
            <a:r>
              <a:rPr sz="2500" i="1" spc="-130" dirty="0">
                <a:latin typeface="Tahoma"/>
                <a:cs typeface="Tahoma"/>
              </a:rPr>
              <a:t> </a:t>
            </a:r>
            <a:r>
              <a:rPr sz="2500" i="1" spc="-70" dirty="0">
                <a:latin typeface="Tahoma"/>
                <a:cs typeface="Tahoma"/>
              </a:rPr>
              <a:t>STOCK)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11122"/>
            <a:ext cx="835914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Memiliki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Hak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Paling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Dulu Untuk Mendapatkan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Deviden</a:t>
            </a:r>
            <a:endParaRPr sz="2400">
              <a:latin typeface="Tahoma"/>
              <a:cs typeface="Tahoma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Memberikan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Deviden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Tetap</a:t>
            </a:r>
            <a:endParaRPr sz="2400">
              <a:latin typeface="Tahoma"/>
              <a:cs typeface="Tahoma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Memiliki Hak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Suara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Dalam RUPS</a:t>
            </a:r>
            <a:endParaRPr sz="2400">
              <a:latin typeface="Tahoma"/>
              <a:cs typeface="Tahoma"/>
            </a:endParaRPr>
          </a:p>
          <a:p>
            <a:pPr marL="194945" marR="616585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Prioritas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Lebih Tinggi Dari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Biasa Jika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Perusahaan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Bangkrut</a:t>
            </a:r>
            <a:endParaRPr sz="2400">
              <a:latin typeface="Tahoma"/>
              <a:cs typeface="Tahoma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Dapat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Mempengaruhi Manajemen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Terutama</a:t>
            </a:r>
            <a:endParaRPr sz="2400">
              <a:latin typeface="Tahoma"/>
              <a:cs typeface="Tahoma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Pencalonan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Pengurus</a:t>
            </a:r>
            <a:endParaRPr sz="2400">
              <a:latin typeface="Tahoma"/>
              <a:cs typeface="Tahoma"/>
            </a:endParaRPr>
          </a:p>
          <a:p>
            <a:pPr marL="194945" marR="50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Kemungkinan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Mendapatkan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Tambahan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Pembagian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Laba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Disamping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Penghasilan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Diterima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Secara 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Tetap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7325" rIns="0" bIns="0" rtlCol="0">
            <a:spAutoFit/>
          </a:bodyPr>
          <a:lstStyle/>
          <a:p>
            <a:pPr marR="5080" indent="20955" algn="ctr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Pasar </a:t>
            </a:r>
            <a:r>
              <a:rPr sz="2800" dirty="0"/>
              <a:t>Modal </a:t>
            </a:r>
            <a:r>
              <a:rPr sz="2800" spc="-5" dirty="0"/>
              <a:t>Adalah </a:t>
            </a:r>
            <a:r>
              <a:rPr sz="2800" spc="-15" dirty="0"/>
              <a:t>Kegiatan </a:t>
            </a:r>
            <a:r>
              <a:rPr sz="2800" spc="-50" dirty="0"/>
              <a:t>Yang </a:t>
            </a:r>
            <a:r>
              <a:rPr sz="2800" spc="-5" dirty="0"/>
              <a:t>Bersangkutan  </a:t>
            </a:r>
            <a:r>
              <a:rPr sz="2800" spc="-10" dirty="0"/>
              <a:t>Dengan </a:t>
            </a:r>
            <a:r>
              <a:rPr sz="2800" spc="-25" dirty="0"/>
              <a:t>Penawaran </a:t>
            </a:r>
            <a:r>
              <a:rPr sz="2800" spc="-5" dirty="0"/>
              <a:t>Umum </a:t>
            </a:r>
            <a:r>
              <a:rPr sz="2800" spc="-10" dirty="0"/>
              <a:t>Dan </a:t>
            </a:r>
            <a:r>
              <a:rPr sz="2800" spc="-15" dirty="0"/>
              <a:t>Perdagangan Efek,  Perusahaan </a:t>
            </a:r>
            <a:r>
              <a:rPr sz="2800" spc="-10" dirty="0"/>
              <a:t>Publik </a:t>
            </a:r>
            <a:r>
              <a:rPr sz="2800" spc="-50" dirty="0"/>
              <a:t>Yang </a:t>
            </a:r>
            <a:r>
              <a:rPr sz="2800" spc="-10" dirty="0"/>
              <a:t>Berkaitan Dengan </a:t>
            </a:r>
            <a:r>
              <a:rPr sz="2800" spc="-15" dirty="0"/>
              <a:t>Efek </a:t>
            </a:r>
            <a:r>
              <a:rPr sz="2800" spc="-50" dirty="0"/>
              <a:t>Yang  </a:t>
            </a:r>
            <a:r>
              <a:rPr sz="2800" spc="-10" dirty="0"/>
              <a:t>Diterbitkannya </a:t>
            </a:r>
            <a:r>
              <a:rPr sz="2800" spc="-5" dirty="0"/>
              <a:t>Serta Lembaga Dan </a:t>
            </a:r>
            <a:r>
              <a:rPr sz="2800" spc="-10" dirty="0"/>
              <a:t>Profesi </a:t>
            </a:r>
            <a:r>
              <a:rPr sz="2800" spc="-50" dirty="0"/>
              <a:t>Yang  </a:t>
            </a:r>
            <a:r>
              <a:rPr sz="2800" spc="-10" dirty="0"/>
              <a:t>Berkaitan Dengan</a:t>
            </a:r>
            <a:r>
              <a:rPr sz="2800" spc="65" dirty="0"/>
              <a:t> </a:t>
            </a:r>
            <a:r>
              <a:rPr sz="2800" spc="-15" dirty="0"/>
              <a:t>Efek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5539" y="172669"/>
            <a:ext cx="3385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PASAR</a:t>
            </a:r>
            <a:r>
              <a:rPr sz="3600" spc="-80" dirty="0"/>
              <a:t> </a:t>
            </a:r>
            <a:r>
              <a:rPr sz="3600" spc="-5" dirty="0"/>
              <a:t>MODAL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179" y="336549"/>
            <a:ext cx="2639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PASAR</a:t>
            </a:r>
            <a:r>
              <a:rPr sz="2800" spc="-75" dirty="0"/>
              <a:t> </a:t>
            </a:r>
            <a:r>
              <a:rPr sz="2800" spc="-10" dirty="0"/>
              <a:t>MODAL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83565" y="1041653"/>
            <a:ext cx="850773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modal merupakan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pasar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untuk berbagai instrumen  keuangan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jangka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panjang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dapat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diperjualbelikan,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baik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surat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utang, ekuiti (saham), instrumen derivatif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maupun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instrumen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lainnya</a:t>
            </a:r>
            <a:endParaRPr sz="2400">
              <a:latin typeface="Tahoma"/>
              <a:cs typeface="Tahoma"/>
            </a:endParaRPr>
          </a:p>
          <a:p>
            <a:pPr marL="469900" marR="508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Merupakan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sarana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pendanaan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bagi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r>
              <a:rPr sz="2400" spc="6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maupun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institusi lain dan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sebagai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sarana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kegiatan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berinvestasi</a:t>
            </a:r>
            <a:endParaRPr sz="2400">
              <a:latin typeface="Tahoma"/>
              <a:cs typeface="Tahoma"/>
            </a:endParaRPr>
          </a:p>
          <a:p>
            <a:pPr marL="469900" marR="508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Memiliki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peranan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besar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bagi perekonomian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suatu negara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karena pasar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modal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menjalankan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fungsi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sekaligus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yaitu fungsi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ekonomi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fungsi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keuangan. Fungsi ekonomi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dalam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konteks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menyediakan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fasilitas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yang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mempertemukan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kepentingan yaitu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pihak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yang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memiliki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kelebihan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dana dan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pihak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memerlukan dana.  Fungsi keuangan memberikan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kemungkinan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kesempatan memperoleh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imbalan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(return)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bagi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pemilik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sesuai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dengan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produk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investasi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dipilih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0092" y="287997"/>
            <a:ext cx="4670933" cy="818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318465"/>
            <a:ext cx="4640453" cy="787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0789" y="430148"/>
            <a:ext cx="4197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entury Gothic"/>
                <a:cs typeface="Century Gothic"/>
              </a:rPr>
              <a:t>STRUKTUR PASAR</a:t>
            </a:r>
            <a:r>
              <a:rPr sz="2800" spc="-5" dirty="0">
                <a:latin typeface="Century Gothic"/>
                <a:cs typeface="Century Gothic"/>
              </a:rPr>
              <a:t> MODAL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6039" y="3136392"/>
            <a:ext cx="705612" cy="544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6903" y="3307079"/>
            <a:ext cx="739139" cy="265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0" y="1778507"/>
            <a:ext cx="2510155" cy="786765"/>
          </a:xfrm>
          <a:custGeom>
            <a:avLst/>
            <a:gdLst/>
            <a:ahLst/>
            <a:cxnLst/>
            <a:rect l="l" t="t" r="r" b="b"/>
            <a:pathLst>
              <a:path w="2510154" h="786764">
                <a:moveTo>
                  <a:pt x="0" y="786384"/>
                </a:moveTo>
                <a:lnTo>
                  <a:pt x="2510028" y="786384"/>
                </a:lnTo>
                <a:lnTo>
                  <a:pt x="2510028" y="0"/>
                </a:lnTo>
                <a:lnTo>
                  <a:pt x="0" y="0"/>
                </a:lnTo>
                <a:lnTo>
                  <a:pt x="0" y="786384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20" y="1778507"/>
            <a:ext cx="2510155" cy="786765"/>
          </a:xfrm>
          <a:custGeom>
            <a:avLst/>
            <a:gdLst/>
            <a:ahLst/>
            <a:cxnLst/>
            <a:rect l="l" t="t" r="r" b="b"/>
            <a:pathLst>
              <a:path w="2510154" h="786764">
                <a:moveTo>
                  <a:pt x="0" y="786384"/>
                </a:moveTo>
                <a:lnTo>
                  <a:pt x="2510028" y="786384"/>
                </a:lnTo>
                <a:lnTo>
                  <a:pt x="2510028" y="0"/>
                </a:lnTo>
                <a:lnTo>
                  <a:pt x="0" y="0"/>
                </a:lnTo>
                <a:lnTo>
                  <a:pt x="0" y="78638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9339" y="2924555"/>
            <a:ext cx="1656714" cy="725805"/>
          </a:xfrm>
          <a:custGeom>
            <a:avLst/>
            <a:gdLst/>
            <a:ahLst/>
            <a:cxnLst/>
            <a:rect l="l" t="t" r="r" b="b"/>
            <a:pathLst>
              <a:path w="1656714" h="725804">
                <a:moveTo>
                  <a:pt x="0" y="725423"/>
                </a:moveTo>
                <a:lnTo>
                  <a:pt x="1656588" y="725423"/>
                </a:lnTo>
                <a:lnTo>
                  <a:pt x="1656588" y="0"/>
                </a:lnTo>
                <a:lnTo>
                  <a:pt x="0" y="0"/>
                </a:lnTo>
                <a:lnTo>
                  <a:pt x="0" y="725423"/>
                </a:lnTo>
                <a:close/>
              </a:path>
            </a:pathLst>
          </a:custGeom>
          <a:solidFill>
            <a:srgbClr val="00CC9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9339" y="2924555"/>
            <a:ext cx="1656714" cy="725805"/>
          </a:xfrm>
          <a:custGeom>
            <a:avLst/>
            <a:gdLst/>
            <a:ahLst/>
            <a:cxnLst/>
            <a:rect l="l" t="t" r="r" b="b"/>
            <a:pathLst>
              <a:path w="1656714" h="725804">
                <a:moveTo>
                  <a:pt x="0" y="725423"/>
                </a:moveTo>
                <a:lnTo>
                  <a:pt x="1656588" y="725423"/>
                </a:lnTo>
                <a:lnTo>
                  <a:pt x="1656588" y="0"/>
                </a:lnTo>
                <a:lnTo>
                  <a:pt x="0" y="0"/>
                </a:lnTo>
                <a:lnTo>
                  <a:pt x="0" y="72542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39339" y="3044393"/>
            <a:ext cx="1656714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4244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Bursa</a:t>
            </a:r>
            <a:r>
              <a:rPr sz="1000" b="1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Efek</a:t>
            </a:r>
            <a:endParaRPr sz="1000">
              <a:latin typeface="Century Gothic"/>
              <a:cs typeface="Century Gothic"/>
            </a:endParaRPr>
          </a:p>
          <a:p>
            <a:pPr marL="960755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Indonesia</a:t>
            </a:r>
            <a:endParaRPr sz="1000">
              <a:latin typeface="Century Gothic"/>
              <a:cs typeface="Century Gothic"/>
            </a:endParaRPr>
          </a:p>
          <a:p>
            <a:pPr marR="84455" algn="r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63084" y="2924555"/>
            <a:ext cx="1653539" cy="721360"/>
          </a:xfrm>
          <a:custGeom>
            <a:avLst/>
            <a:gdLst/>
            <a:ahLst/>
            <a:cxnLst/>
            <a:rect l="l" t="t" r="r" b="b"/>
            <a:pathLst>
              <a:path w="1653540" h="721360">
                <a:moveTo>
                  <a:pt x="0" y="720852"/>
                </a:moveTo>
                <a:lnTo>
                  <a:pt x="1653539" y="720852"/>
                </a:lnTo>
                <a:lnTo>
                  <a:pt x="1653539" y="0"/>
                </a:lnTo>
                <a:lnTo>
                  <a:pt x="0" y="0"/>
                </a:lnTo>
                <a:lnTo>
                  <a:pt x="0" y="720852"/>
                </a:lnTo>
                <a:close/>
              </a:path>
            </a:pathLst>
          </a:custGeom>
          <a:solidFill>
            <a:srgbClr val="00CC9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3084" y="2924555"/>
            <a:ext cx="1653539" cy="721360"/>
          </a:xfrm>
          <a:custGeom>
            <a:avLst/>
            <a:gdLst/>
            <a:ahLst/>
            <a:cxnLst/>
            <a:rect l="l" t="t" r="r" b="b"/>
            <a:pathLst>
              <a:path w="1653540" h="721360">
                <a:moveTo>
                  <a:pt x="0" y="720852"/>
                </a:moveTo>
                <a:lnTo>
                  <a:pt x="1653539" y="720852"/>
                </a:lnTo>
                <a:lnTo>
                  <a:pt x="1653539" y="0"/>
                </a:lnTo>
                <a:lnTo>
                  <a:pt x="0" y="0"/>
                </a:lnTo>
                <a:lnTo>
                  <a:pt x="0" y="720852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63084" y="2966466"/>
            <a:ext cx="16535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4710" marR="83185" indent="103505" algn="r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todi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an 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Sentral</a:t>
            </a:r>
            <a:r>
              <a:rPr sz="10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Efek 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Indon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sia</a:t>
            </a:r>
            <a:endParaRPr sz="1000">
              <a:latin typeface="Century Gothic"/>
              <a:cs typeface="Century Gothic"/>
            </a:endParaRPr>
          </a:p>
          <a:p>
            <a:pPr marR="83185" algn="r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15511" y="2001011"/>
            <a:ext cx="1440180" cy="504825"/>
          </a:xfrm>
          <a:custGeom>
            <a:avLst/>
            <a:gdLst/>
            <a:ahLst/>
            <a:cxnLst/>
            <a:rect l="l" t="t" r="r" b="b"/>
            <a:pathLst>
              <a:path w="1440179" h="504825">
                <a:moveTo>
                  <a:pt x="0" y="504444"/>
                </a:moveTo>
                <a:lnTo>
                  <a:pt x="1440180" y="504444"/>
                </a:lnTo>
                <a:lnTo>
                  <a:pt x="1440180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FF99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5511" y="2001011"/>
            <a:ext cx="1440180" cy="504825"/>
          </a:xfrm>
          <a:custGeom>
            <a:avLst/>
            <a:gdLst/>
            <a:ahLst/>
            <a:cxnLst/>
            <a:rect l="l" t="t" r="r" b="b"/>
            <a:pathLst>
              <a:path w="1440179" h="504825">
                <a:moveTo>
                  <a:pt x="0" y="504444"/>
                </a:moveTo>
                <a:lnTo>
                  <a:pt x="1440180" y="504444"/>
                </a:lnTo>
                <a:lnTo>
                  <a:pt x="1440180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56959" y="4581144"/>
            <a:ext cx="1297305" cy="288290"/>
          </a:xfrm>
          <a:custGeom>
            <a:avLst/>
            <a:gdLst/>
            <a:ahLst/>
            <a:cxnLst/>
            <a:rect l="l" t="t" r="r" b="b"/>
            <a:pathLst>
              <a:path w="1297304" h="288289">
                <a:moveTo>
                  <a:pt x="0" y="288035"/>
                </a:moveTo>
                <a:lnTo>
                  <a:pt x="1296924" y="288035"/>
                </a:lnTo>
                <a:lnTo>
                  <a:pt x="1296924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FF99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56959" y="4581144"/>
            <a:ext cx="1297305" cy="288290"/>
          </a:xfrm>
          <a:custGeom>
            <a:avLst/>
            <a:gdLst/>
            <a:ahLst/>
            <a:cxnLst/>
            <a:rect l="l" t="t" r="r" b="b"/>
            <a:pathLst>
              <a:path w="1297304" h="288289">
                <a:moveTo>
                  <a:pt x="0" y="288035"/>
                </a:moveTo>
                <a:lnTo>
                  <a:pt x="1296924" y="288035"/>
                </a:lnTo>
                <a:lnTo>
                  <a:pt x="1296924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63106" y="4635449"/>
            <a:ext cx="484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ialang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56959" y="4942332"/>
            <a:ext cx="1297305" cy="287020"/>
          </a:xfrm>
          <a:custGeom>
            <a:avLst/>
            <a:gdLst/>
            <a:ahLst/>
            <a:cxnLst/>
            <a:rect l="l" t="t" r="r" b="b"/>
            <a:pathLst>
              <a:path w="1297304" h="287020">
                <a:moveTo>
                  <a:pt x="0" y="286512"/>
                </a:moveTo>
                <a:lnTo>
                  <a:pt x="1296924" y="286512"/>
                </a:lnTo>
                <a:lnTo>
                  <a:pt x="1296924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FF99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56959" y="4942332"/>
            <a:ext cx="1297305" cy="287020"/>
          </a:xfrm>
          <a:custGeom>
            <a:avLst/>
            <a:gdLst/>
            <a:ahLst/>
            <a:cxnLst/>
            <a:rect l="l" t="t" r="r" b="b"/>
            <a:pathLst>
              <a:path w="1297304" h="287020">
                <a:moveTo>
                  <a:pt x="0" y="286512"/>
                </a:moveTo>
                <a:lnTo>
                  <a:pt x="1296924" y="286512"/>
                </a:lnTo>
                <a:lnTo>
                  <a:pt x="1296924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39078" y="4996434"/>
            <a:ext cx="933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Penjamin</a:t>
            </a:r>
            <a:r>
              <a:rPr sz="10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Emisi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56959" y="5300471"/>
            <a:ext cx="1297305" cy="288290"/>
          </a:xfrm>
          <a:custGeom>
            <a:avLst/>
            <a:gdLst/>
            <a:ahLst/>
            <a:cxnLst/>
            <a:rect l="l" t="t" r="r" b="b"/>
            <a:pathLst>
              <a:path w="1297304" h="288289">
                <a:moveTo>
                  <a:pt x="0" y="288035"/>
                </a:moveTo>
                <a:lnTo>
                  <a:pt x="1296924" y="288035"/>
                </a:lnTo>
                <a:lnTo>
                  <a:pt x="1296924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FF99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6959" y="5300471"/>
            <a:ext cx="1297305" cy="288290"/>
          </a:xfrm>
          <a:custGeom>
            <a:avLst/>
            <a:gdLst/>
            <a:ahLst/>
            <a:cxnLst/>
            <a:rect l="l" t="t" r="r" b="b"/>
            <a:pathLst>
              <a:path w="1297304" h="288289">
                <a:moveTo>
                  <a:pt x="0" y="288035"/>
                </a:moveTo>
                <a:lnTo>
                  <a:pt x="1296924" y="288035"/>
                </a:lnTo>
                <a:lnTo>
                  <a:pt x="1296924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28969" y="5354777"/>
            <a:ext cx="1152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Manager</a:t>
            </a:r>
            <a:r>
              <a:rPr sz="10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Investasi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53883" y="4402835"/>
            <a:ext cx="144780" cy="323850"/>
          </a:xfrm>
          <a:custGeom>
            <a:avLst/>
            <a:gdLst/>
            <a:ahLst/>
            <a:cxnLst/>
            <a:rect l="l" t="t" r="r" b="b"/>
            <a:pathLst>
              <a:path w="144779" h="323850">
                <a:moveTo>
                  <a:pt x="144399" y="0"/>
                </a:moveTo>
                <a:lnTo>
                  <a:pt x="144399" y="323850"/>
                </a:lnTo>
                <a:lnTo>
                  <a:pt x="0" y="323850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3883" y="4402835"/>
            <a:ext cx="144780" cy="684530"/>
          </a:xfrm>
          <a:custGeom>
            <a:avLst/>
            <a:gdLst/>
            <a:ahLst/>
            <a:cxnLst/>
            <a:rect l="l" t="t" r="r" b="b"/>
            <a:pathLst>
              <a:path w="144779" h="684529">
                <a:moveTo>
                  <a:pt x="144399" y="0"/>
                </a:moveTo>
                <a:lnTo>
                  <a:pt x="144399" y="684149"/>
                </a:lnTo>
                <a:lnTo>
                  <a:pt x="0" y="684149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3883" y="4402835"/>
            <a:ext cx="144780" cy="1043305"/>
          </a:xfrm>
          <a:custGeom>
            <a:avLst/>
            <a:gdLst/>
            <a:ahLst/>
            <a:cxnLst/>
            <a:rect l="l" t="t" r="r" b="b"/>
            <a:pathLst>
              <a:path w="144779" h="1043304">
                <a:moveTo>
                  <a:pt x="144399" y="0"/>
                </a:moveTo>
                <a:lnTo>
                  <a:pt x="144399" y="1042923"/>
                </a:lnTo>
                <a:lnTo>
                  <a:pt x="0" y="1042923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55748" y="4581144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BEBEA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5748" y="4581144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54629" y="4635449"/>
            <a:ext cx="970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Bank</a:t>
            </a:r>
            <a:r>
              <a:rPr sz="10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Kustodian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55748" y="4942332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2"/>
                </a:moveTo>
                <a:lnTo>
                  <a:pt x="1368552" y="286512"/>
                </a:lnTo>
                <a:lnTo>
                  <a:pt x="1368552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BEBEA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55748" y="4942332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2"/>
                </a:moveTo>
                <a:lnTo>
                  <a:pt x="1368552" y="286512"/>
                </a:lnTo>
                <a:lnTo>
                  <a:pt x="1368552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111245" y="4996434"/>
            <a:ext cx="2578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55748" y="5300471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BEBEA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5748" y="5300471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833877" y="5354777"/>
            <a:ext cx="813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Wali</a:t>
            </a:r>
            <a:r>
              <a:rPr sz="10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Amanat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24300" y="4402835"/>
            <a:ext cx="146050" cy="323850"/>
          </a:xfrm>
          <a:custGeom>
            <a:avLst/>
            <a:gdLst/>
            <a:ahLst/>
            <a:cxnLst/>
            <a:rect l="l" t="t" r="r" b="b"/>
            <a:pathLst>
              <a:path w="146050" h="323850">
                <a:moveTo>
                  <a:pt x="146050" y="0"/>
                </a:moveTo>
                <a:lnTo>
                  <a:pt x="146050" y="323850"/>
                </a:lnTo>
                <a:lnTo>
                  <a:pt x="0" y="323850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24300" y="4402835"/>
            <a:ext cx="146050" cy="684530"/>
          </a:xfrm>
          <a:custGeom>
            <a:avLst/>
            <a:gdLst/>
            <a:ahLst/>
            <a:cxnLst/>
            <a:rect l="l" t="t" r="r" b="b"/>
            <a:pathLst>
              <a:path w="146050" h="684529">
                <a:moveTo>
                  <a:pt x="146050" y="0"/>
                </a:moveTo>
                <a:lnTo>
                  <a:pt x="146050" y="684149"/>
                </a:lnTo>
                <a:lnTo>
                  <a:pt x="0" y="684149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24300" y="4402835"/>
            <a:ext cx="146050" cy="1043305"/>
          </a:xfrm>
          <a:custGeom>
            <a:avLst/>
            <a:gdLst/>
            <a:ahLst/>
            <a:cxnLst/>
            <a:rect l="l" t="t" r="r" b="b"/>
            <a:pathLst>
              <a:path w="146050" h="1043304">
                <a:moveTo>
                  <a:pt x="146050" y="0"/>
                </a:moveTo>
                <a:lnTo>
                  <a:pt x="146050" y="1042923"/>
                </a:lnTo>
                <a:lnTo>
                  <a:pt x="0" y="1042923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00527" y="2708148"/>
            <a:ext cx="4608830" cy="0"/>
          </a:xfrm>
          <a:custGeom>
            <a:avLst/>
            <a:gdLst/>
            <a:ahLst/>
            <a:cxnLst/>
            <a:rect l="l" t="t" r="r" b="b"/>
            <a:pathLst>
              <a:path w="4608830">
                <a:moveTo>
                  <a:pt x="0" y="0"/>
                </a:moveTo>
                <a:lnTo>
                  <a:pt x="46085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00527" y="2708148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09259" y="2708148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09104" y="2708148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0371" y="2564892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43884" y="2001011"/>
            <a:ext cx="1511935" cy="504825"/>
          </a:xfrm>
          <a:custGeom>
            <a:avLst/>
            <a:gdLst/>
            <a:ahLst/>
            <a:cxnLst/>
            <a:rect l="l" t="t" r="r" b="b"/>
            <a:pathLst>
              <a:path w="1511935" h="504825">
                <a:moveTo>
                  <a:pt x="0" y="504444"/>
                </a:moveTo>
                <a:lnTo>
                  <a:pt x="1511808" y="504444"/>
                </a:lnTo>
                <a:lnTo>
                  <a:pt x="1511808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FFFF6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3884" y="2001011"/>
            <a:ext cx="1511935" cy="504825"/>
          </a:xfrm>
          <a:custGeom>
            <a:avLst/>
            <a:gdLst/>
            <a:ahLst/>
            <a:cxnLst/>
            <a:rect l="l" t="t" r="r" b="b"/>
            <a:pathLst>
              <a:path w="1511935" h="504825">
                <a:moveTo>
                  <a:pt x="0" y="504444"/>
                </a:moveTo>
                <a:lnTo>
                  <a:pt x="1511808" y="504444"/>
                </a:lnTo>
                <a:lnTo>
                  <a:pt x="1511808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810000" y="1905000"/>
            <a:ext cx="190500" cy="504825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sz="1000" b="1" spc="-200" dirty="0">
                <a:solidFill>
                  <a:srgbClr val="FFFFFF"/>
                </a:solidFill>
                <a:latin typeface="Century Gothic"/>
                <a:cs typeface="Century Gothic"/>
              </a:rPr>
              <a:t>Pro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55904" y="4581144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FFFF6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5904" y="4581144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69009" y="4635449"/>
            <a:ext cx="542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Akuntan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55904" y="4942332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2"/>
                </a:moveTo>
                <a:lnTo>
                  <a:pt x="1368552" y="286512"/>
                </a:lnTo>
                <a:lnTo>
                  <a:pt x="1368552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FFFF6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5904" y="4942332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2"/>
                </a:moveTo>
                <a:lnTo>
                  <a:pt x="1368552" y="286512"/>
                </a:lnTo>
                <a:lnTo>
                  <a:pt x="1368552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214729" y="4996434"/>
            <a:ext cx="4483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Nota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55904" y="5300471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FFFF6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904" y="5300471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96213" y="5354777"/>
            <a:ext cx="10883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Konsultan</a:t>
            </a:r>
            <a:r>
              <a:rPr sz="10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Hukum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124455" y="4436364"/>
            <a:ext cx="144780" cy="288925"/>
          </a:xfrm>
          <a:custGeom>
            <a:avLst/>
            <a:gdLst/>
            <a:ahLst/>
            <a:cxnLst/>
            <a:rect l="l" t="t" r="r" b="b"/>
            <a:pathLst>
              <a:path w="144780" h="288925">
                <a:moveTo>
                  <a:pt x="144525" y="0"/>
                </a:moveTo>
                <a:lnTo>
                  <a:pt x="144525" y="288925"/>
                </a:lnTo>
                <a:lnTo>
                  <a:pt x="0" y="288925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24455" y="4436364"/>
            <a:ext cx="144780" cy="649605"/>
          </a:xfrm>
          <a:custGeom>
            <a:avLst/>
            <a:gdLst/>
            <a:ahLst/>
            <a:cxnLst/>
            <a:rect l="l" t="t" r="r" b="b"/>
            <a:pathLst>
              <a:path w="144780" h="649604">
                <a:moveTo>
                  <a:pt x="144525" y="0"/>
                </a:moveTo>
                <a:lnTo>
                  <a:pt x="144525" y="649224"/>
                </a:lnTo>
                <a:lnTo>
                  <a:pt x="0" y="649224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24455" y="4436364"/>
            <a:ext cx="144780" cy="1008380"/>
          </a:xfrm>
          <a:custGeom>
            <a:avLst/>
            <a:gdLst/>
            <a:ahLst/>
            <a:cxnLst/>
            <a:rect l="l" t="t" r="r" b="b"/>
            <a:pathLst>
              <a:path w="144780" h="1008379">
                <a:moveTo>
                  <a:pt x="144525" y="0"/>
                </a:moveTo>
                <a:lnTo>
                  <a:pt x="144525" y="1007999"/>
                </a:lnTo>
                <a:lnTo>
                  <a:pt x="0" y="1007999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5904" y="5661659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1"/>
                </a:moveTo>
                <a:lnTo>
                  <a:pt x="1368552" y="286511"/>
                </a:lnTo>
                <a:lnTo>
                  <a:pt x="1368552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FFFF6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5904" y="5661659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1"/>
                </a:moveTo>
                <a:lnTo>
                  <a:pt x="1368552" y="286511"/>
                </a:lnTo>
                <a:lnTo>
                  <a:pt x="1368552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25397" y="5715711"/>
            <a:ext cx="427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Penilai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124455" y="4436364"/>
            <a:ext cx="144780" cy="1368425"/>
          </a:xfrm>
          <a:custGeom>
            <a:avLst/>
            <a:gdLst/>
            <a:ahLst/>
            <a:cxnLst/>
            <a:rect l="l" t="t" r="r" b="b"/>
            <a:pathLst>
              <a:path w="144780" h="1368425">
                <a:moveTo>
                  <a:pt x="144525" y="0"/>
                </a:moveTo>
                <a:lnTo>
                  <a:pt x="144525" y="1368425"/>
                </a:lnTo>
                <a:lnTo>
                  <a:pt x="0" y="1368425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91639" y="378866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55748" y="5661659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1"/>
                </a:moveTo>
                <a:lnTo>
                  <a:pt x="1368552" y="286511"/>
                </a:lnTo>
                <a:lnTo>
                  <a:pt x="1368552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BEBEA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55748" y="5661659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1"/>
                </a:moveTo>
                <a:lnTo>
                  <a:pt x="1368552" y="286511"/>
                </a:lnTo>
                <a:lnTo>
                  <a:pt x="1368552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693670" y="5715711"/>
            <a:ext cx="1094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Pemeringkat</a:t>
            </a:r>
            <a:r>
              <a:rPr sz="1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Efek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924300" y="4402835"/>
            <a:ext cx="146050" cy="1403350"/>
          </a:xfrm>
          <a:custGeom>
            <a:avLst/>
            <a:gdLst/>
            <a:ahLst/>
            <a:cxnLst/>
            <a:rect l="l" t="t" r="r" b="b"/>
            <a:pathLst>
              <a:path w="146050" h="1403350">
                <a:moveTo>
                  <a:pt x="0" y="1403350"/>
                </a:moveTo>
                <a:lnTo>
                  <a:pt x="146050" y="1403350"/>
                </a:lnTo>
                <a:lnTo>
                  <a:pt x="146050" y="0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34740" y="378866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36108" y="378866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55591" y="4581144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FF0000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55591" y="4581144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620514" y="4635449"/>
            <a:ext cx="841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Calon</a:t>
            </a:r>
            <a:r>
              <a:rPr sz="10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Emiten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355591" y="4942332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2"/>
                </a:moveTo>
                <a:lnTo>
                  <a:pt x="1368552" y="286512"/>
                </a:lnTo>
                <a:lnTo>
                  <a:pt x="1368552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FF0000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55591" y="4942332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2"/>
                </a:moveTo>
                <a:lnTo>
                  <a:pt x="1368552" y="286512"/>
                </a:lnTo>
                <a:lnTo>
                  <a:pt x="1368552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823586" y="4996434"/>
            <a:ext cx="4356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Emiten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355591" y="5300471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FF0000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5591" y="5300471"/>
            <a:ext cx="1369060" cy="288290"/>
          </a:xfrm>
          <a:custGeom>
            <a:avLst/>
            <a:gdLst/>
            <a:ahLst/>
            <a:cxnLst/>
            <a:rect l="l" t="t" r="r" b="b"/>
            <a:pathLst>
              <a:path w="1369060" h="288289">
                <a:moveTo>
                  <a:pt x="0" y="288035"/>
                </a:moveTo>
                <a:lnTo>
                  <a:pt x="1368552" y="288035"/>
                </a:lnTo>
                <a:lnTo>
                  <a:pt x="136855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4551934" y="5354777"/>
            <a:ext cx="9759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Investor</a:t>
            </a:r>
            <a:r>
              <a:rPr sz="10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Institusi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724144" y="4402835"/>
            <a:ext cx="146050" cy="323850"/>
          </a:xfrm>
          <a:custGeom>
            <a:avLst/>
            <a:gdLst/>
            <a:ahLst/>
            <a:cxnLst/>
            <a:rect l="l" t="t" r="r" b="b"/>
            <a:pathLst>
              <a:path w="146050" h="323850">
                <a:moveTo>
                  <a:pt x="146050" y="0"/>
                </a:moveTo>
                <a:lnTo>
                  <a:pt x="146050" y="323850"/>
                </a:lnTo>
                <a:lnTo>
                  <a:pt x="0" y="323850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24144" y="4402835"/>
            <a:ext cx="146050" cy="684530"/>
          </a:xfrm>
          <a:custGeom>
            <a:avLst/>
            <a:gdLst/>
            <a:ahLst/>
            <a:cxnLst/>
            <a:rect l="l" t="t" r="r" b="b"/>
            <a:pathLst>
              <a:path w="146050" h="684529">
                <a:moveTo>
                  <a:pt x="146050" y="0"/>
                </a:moveTo>
                <a:lnTo>
                  <a:pt x="146050" y="684149"/>
                </a:lnTo>
                <a:lnTo>
                  <a:pt x="0" y="684149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24144" y="4402835"/>
            <a:ext cx="146050" cy="1043305"/>
          </a:xfrm>
          <a:custGeom>
            <a:avLst/>
            <a:gdLst/>
            <a:ahLst/>
            <a:cxnLst/>
            <a:rect l="l" t="t" r="r" b="b"/>
            <a:pathLst>
              <a:path w="146050" h="1043304">
                <a:moveTo>
                  <a:pt x="146050" y="0"/>
                </a:moveTo>
                <a:lnTo>
                  <a:pt x="146050" y="1042923"/>
                </a:lnTo>
                <a:lnTo>
                  <a:pt x="0" y="1042923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55591" y="5661659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1"/>
                </a:moveTo>
                <a:lnTo>
                  <a:pt x="1368552" y="286511"/>
                </a:lnTo>
                <a:lnTo>
                  <a:pt x="1368552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FF0000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55591" y="5661659"/>
            <a:ext cx="1369060" cy="287020"/>
          </a:xfrm>
          <a:custGeom>
            <a:avLst/>
            <a:gdLst/>
            <a:ahLst/>
            <a:cxnLst/>
            <a:rect l="l" t="t" r="r" b="b"/>
            <a:pathLst>
              <a:path w="1369060" h="287020">
                <a:moveTo>
                  <a:pt x="0" y="286511"/>
                </a:moveTo>
                <a:lnTo>
                  <a:pt x="1368552" y="286511"/>
                </a:lnTo>
                <a:lnTo>
                  <a:pt x="1368552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413250" y="5715711"/>
            <a:ext cx="1256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Investor</a:t>
            </a:r>
            <a:r>
              <a:rPr sz="10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Perorangan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724144" y="4402835"/>
            <a:ext cx="146050" cy="1403350"/>
          </a:xfrm>
          <a:custGeom>
            <a:avLst/>
            <a:gdLst/>
            <a:ahLst/>
            <a:cxnLst/>
            <a:rect l="l" t="t" r="r" b="b"/>
            <a:pathLst>
              <a:path w="146050" h="1403350">
                <a:moveTo>
                  <a:pt x="0" y="1403350"/>
                </a:moveTo>
                <a:lnTo>
                  <a:pt x="146050" y="1403350"/>
                </a:lnTo>
                <a:lnTo>
                  <a:pt x="146050" y="0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00500" y="2001011"/>
            <a:ext cx="1442085" cy="504825"/>
          </a:xfrm>
          <a:custGeom>
            <a:avLst/>
            <a:gdLst/>
            <a:ahLst/>
            <a:cxnLst/>
            <a:rect l="l" t="t" r="r" b="b"/>
            <a:pathLst>
              <a:path w="1442085" h="504825">
                <a:moveTo>
                  <a:pt x="0" y="504444"/>
                </a:moveTo>
                <a:lnTo>
                  <a:pt x="1441703" y="504444"/>
                </a:lnTo>
                <a:lnTo>
                  <a:pt x="1441703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BEBEA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00500" y="2001011"/>
            <a:ext cx="1442085" cy="504825"/>
          </a:xfrm>
          <a:custGeom>
            <a:avLst/>
            <a:gdLst/>
            <a:ahLst/>
            <a:cxnLst/>
            <a:rect l="l" t="t" r="r" b="b"/>
            <a:pathLst>
              <a:path w="1442085" h="504825">
                <a:moveTo>
                  <a:pt x="0" y="504444"/>
                </a:moveTo>
                <a:lnTo>
                  <a:pt x="1441703" y="504444"/>
                </a:lnTo>
                <a:lnTo>
                  <a:pt x="1441703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251703" y="2001011"/>
            <a:ext cx="190500" cy="504825"/>
          </a:xfrm>
          <a:prstGeom prst="rect">
            <a:avLst/>
          </a:prstGeom>
          <a:solidFill>
            <a:srgbClr val="BEBEA4">
              <a:alpha val="30195"/>
            </a:srgbClr>
          </a:solidFill>
          <a:ln w="10795">
            <a:solidFill>
              <a:srgbClr val="FFFFF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1050" b="1" spc="-5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10736" y="2043176"/>
            <a:ext cx="1143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992753" y="2239136"/>
            <a:ext cx="1148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000" b="1" spc="-270" dirty="0">
                <a:solidFill>
                  <a:srgbClr val="FFFFFF"/>
                </a:solidFill>
                <a:latin typeface="Century Gothic"/>
                <a:cs typeface="Century Gothic"/>
              </a:rPr>
              <a:t>PasaEr</a:t>
            </a:r>
            <a:r>
              <a:rPr sz="1500" b="1" spc="-405" baseline="13888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000" b="1" spc="-270" dirty="0">
                <a:solidFill>
                  <a:srgbClr val="FFFFFF"/>
                </a:solidFill>
                <a:latin typeface="Century Gothic"/>
                <a:cs typeface="Century Gothic"/>
              </a:rPr>
              <a:t>fM</a:t>
            </a:r>
            <a:r>
              <a:rPr sz="1500" b="1" spc="-405" baseline="13888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000" b="1" spc="-270" dirty="0">
                <a:solidFill>
                  <a:srgbClr val="FFFFFF"/>
                </a:solidFill>
                <a:latin typeface="Century Gothic"/>
                <a:cs typeface="Century Gothic"/>
              </a:rPr>
              <a:t>ek</a:t>
            </a:r>
            <a:r>
              <a:rPr sz="1500" b="1" spc="-405" baseline="13888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000" b="1" spc="-27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500" b="1" spc="-405" baseline="13888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000" b="1" spc="-27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500" b="1" spc="-405" baseline="13888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00" b="1" spc="-27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00" b="1" spc="-405" baseline="13888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000" b="1" spc="-27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000" b="1" spc="-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7" baseline="13888" dirty="0">
                <a:solidFill>
                  <a:srgbClr val="FFFFFF"/>
                </a:solidFill>
                <a:latin typeface="Century Gothic"/>
                <a:cs typeface="Century Gothic"/>
              </a:rPr>
              <a:t>odal</a:t>
            </a:r>
            <a:endParaRPr sz="1500" baseline="13888">
              <a:latin typeface="Century Gothic"/>
              <a:cs typeface="Century Gothic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810000" y="1905000"/>
            <a:ext cx="1442085" cy="504825"/>
          </a:xfrm>
          <a:custGeom>
            <a:avLst/>
            <a:gdLst/>
            <a:ahLst/>
            <a:cxnLst/>
            <a:rect l="l" t="t" r="r" b="b"/>
            <a:pathLst>
              <a:path w="1442085" h="504825">
                <a:moveTo>
                  <a:pt x="0" y="504444"/>
                </a:moveTo>
                <a:lnTo>
                  <a:pt x="1441703" y="504444"/>
                </a:lnTo>
                <a:lnTo>
                  <a:pt x="1441703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3333CC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10000" y="1905000"/>
            <a:ext cx="1442085" cy="504825"/>
          </a:xfrm>
          <a:custGeom>
            <a:avLst/>
            <a:gdLst/>
            <a:ahLst/>
            <a:cxnLst/>
            <a:rect l="l" t="t" r="r" b="b"/>
            <a:pathLst>
              <a:path w="1442085" h="504825">
                <a:moveTo>
                  <a:pt x="0" y="504444"/>
                </a:moveTo>
                <a:lnTo>
                  <a:pt x="1441703" y="504444"/>
                </a:lnTo>
                <a:lnTo>
                  <a:pt x="1441703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3958006" y="1984375"/>
            <a:ext cx="1325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500" b="1" spc="-667" baseline="16666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500" b="1" spc="-667" baseline="16666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667" baseline="16666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iru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500" b="1" spc="-667" baseline="16666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sea</a:t>
            </a:r>
            <a:r>
              <a:rPr sz="1500" b="1" spc="-667" baseline="16666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500" b="1" spc="-667" baseline="16666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ua</a:t>
            </a:r>
            <a:r>
              <a:rPr sz="1500" b="1" spc="-667" baseline="16666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1500" b="1" spc="-667" baseline="16666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575" b="1" spc="-667" baseline="15873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700" b="1" spc="-667" baseline="-462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575" b="1" spc="-667" baseline="15873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000" b="1" spc="-44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75" b="1" spc="-667" baseline="15873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700" b="1" spc="-667" baseline="-462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1575" b="1" spc="-667" baseline="15873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500" b="1" spc="-667" baseline="2777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75" b="1" spc="-667" baseline="15873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700" b="1" spc="-667" baseline="-462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endParaRPr sz="2700" baseline="-4629">
              <a:latin typeface="Century Gothic"/>
              <a:cs typeface="Century Gothic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500371" y="2708148"/>
            <a:ext cx="2557780" cy="1225550"/>
          </a:xfrm>
          <a:custGeom>
            <a:avLst/>
            <a:gdLst/>
            <a:ahLst/>
            <a:cxnLst/>
            <a:rect l="l" t="t" r="r" b="b"/>
            <a:pathLst>
              <a:path w="2557779" h="1225550">
                <a:moveTo>
                  <a:pt x="0" y="0"/>
                </a:moveTo>
                <a:lnTo>
                  <a:pt x="0" y="1087374"/>
                </a:lnTo>
                <a:lnTo>
                  <a:pt x="2557399" y="1087374"/>
                </a:lnTo>
                <a:lnTo>
                  <a:pt x="2557399" y="122555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34740" y="3788664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86563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91639" y="3788664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1943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96456" y="2894076"/>
            <a:ext cx="1801495" cy="789940"/>
          </a:xfrm>
          <a:custGeom>
            <a:avLst/>
            <a:gdLst/>
            <a:ahLst/>
            <a:cxnLst/>
            <a:rect l="l" t="t" r="r" b="b"/>
            <a:pathLst>
              <a:path w="1801495" h="789939">
                <a:moveTo>
                  <a:pt x="0" y="789432"/>
                </a:moveTo>
                <a:lnTo>
                  <a:pt x="1801368" y="789432"/>
                </a:lnTo>
                <a:lnTo>
                  <a:pt x="1801368" y="0"/>
                </a:lnTo>
                <a:lnTo>
                  <a:pt x="0" y="0"/>
                </a:lnTo>
                <a:lnTo>
                  <a:pt x="0" y="789432"/>
                </a:lnTo>
                <a:close/>
              </a:path>
            </a:pathLst>
          </a:custGeom>
          <a:solidFill>
            <a:srgbClr val="00CC9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96456" y="2894076"/>
            <a:ext cx="1801495" cy="789940"/>
          </a:xfrm>
          <a:custGeom>
            <a:avLst/>
            <a:gdLst/>
            <a:ahLst/>
            <a:cxnLst/>
            <a:rect l="l" t="t" r="r" b="b"/>
            <a:pathLst>
              <a:path w="1801495" h="789939">
                <a:moveTo>
                  <a:pt x="0" y="789432"/>
                </a:moveTo>
                <a:lnTo>
                  <a:pt x="1801368" y="789432"/>
                </a:lnTo>
                <a:lnTo>
                  <a:pt x="1801368" y="0"/>
                </a:lnTo>
                <a:lnTo>
                  <a:pt x="0" y="0"/>
                </a:lnTo>
                <a:lnTo>
                  <a:pt x="0" y="789432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696456" y="2970402"/>
            <a:ext cx="180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7070" marR="82550" indent="650875" algn="r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ing  Penjaminan</a:t>
            </a:r>
            <a:r>
              <a:rPr sz="10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Efek</a:t>
            </a:r>
            <a:endParaRPr sz="1000">
              <a:latin typeface="Century Gothic"/>
              <a:cs typeface="Century Gothic"/>
            </a:endParaRPr>
          </a:p>
          <a:p>
            <a:pPr marR="120650" algn="r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Indon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sia</a:t>
            </a:r>
            <a:endParaRPr sz="1000">
              <a:latin typeface="Century Gothic"/>
              <a:cs typeface="Century Gothic"/>
            </a:endParaRPr>
          </a:p>
          <a:p>
            <a:pPr marR="85725" algn="r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KP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16408" y="2944367"/>
            <a:ext cx="1870075" cy="340360"/>
          </a:xfrm>
          <a:custGeom>
            <a:avLst/>
            <a:gdLst/>
            <a:ahLst/>
            <a:cxnLst/>
            <a:rect l="l" t="t" r="r" b="b"/>
            <a:pathLst>
              <a:path w="1870075" h="340360">
                <a:moveTo>
                  <a:pt x="0" y="339851"/>
                </a:moveTo>
                <a:lnTo>
                  <a:pt x="1869948" y="339851"/>
                </a:lnTo>
                <a:lnTo>
                  <a:pt x="1869948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303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6408" y="2944367"/>
            <a:ext cx="1870075" cy="340360"/>
          </a:xfrm>
          <a:custGeom>
            <a:avLst/>
            <a:gdLst/>
            <a:ahLst/>
            <a:cxnLst/>
            <a:rect l="l" t="t" r="r" b="b"/>
            <a:pathLst>
              <a:path w="1870075" h="340360">
                <a:moveTo>
                  <a:pt x="0" y="339851"/>
                </a:moveTo>
                <a:lnTo>
                  <a:pt x="1869948" y="339851"/>
                </a:lnTo>
                <a:lnTo>
                  <a:pt x="1869948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16408" y="2975863"/>
            <a:ext cx="187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PERBANKAN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113282" y="2115311"/>
            <a:ext cx="76200" cy="821055"/>
          </a:xfrm>
          <a:custGeom>
            <a:avLst/>
            <a:gdLst/>
            <a:ahLst/>
            <a:cxnLst/>
            <a:rect l="l" t="t" r="r" b="b"/>
            <a:pathLst>
              <a:path w="76200" h="821055">
                <a:moveTo>
                  <a:pt x="28193" y="744474"/>
                </a:moveTo>
                <a:lnTo>
                  <a:pt x="0" y="744474"/>
                </a:lnTo>
                <a:lnTo>
                  <a:pt x="38100" y="820674"/>
                </a:lnTo>
                <a:lnTo>
                  <a:pt x="64897" y="767079"/>
                </a:lnTo>
                <a:lnTo>
                  <a:pt x="32626" y="767079"/>
                </a:lnTo>
                <a:lnTo>
                  <a:pt x="28193" y="762635"/>
                </a:lnTo>
                <a:lnTo>
                  <a:pt x="28193" y="744474"/>
                </a:lnTo>
                <a:close/>
              </a:path>
              <a:path w="76200" h="821055">
                <a:moveTo>
                  <a:pt x="43573" y="0"/>
                </a:moveTo>
                <a:lnTo>
                  <a:pt x="32626" y="0"/>
                </a:lnTo>
                <a:lnTo>
                  <a:pt x="28193" y="4445"/>
                </a:lnTo>
                <a:lnTo>
                  <a:pt x="28193" y="762635"/>
                </a:lnTo>
                <a:lnTo>
                  <a:pt x="32626" y="767079"/>
                </a:lnTo>
                <a:lnTo>
                  <a:pt x="43573" y="767079"/>
                </a:lnTo>
                <a:lnTo>
                  <a:pt x="48006" y="762635"/>
                </a:lnTo>
                <a:lnTo>
                  <a:pt x="48006" y="4445"/>
                </a:lnTo>
                <a:lnTo>
                  <a:pt x="43573" y="0"/>
                </a:lnTo>
                <a:close/>
              </a:path>
              <a:path w="76200" h="821055">
                <a:moveTo>
                  <a:pt x="76200" y="744474"/>
                </a:moveTo>
                <a:lnTo>
                  <a:pt x="48006" y="744474"/>
                </a:lnTo>
                <a:lnTo>
                  <a:pt x="48006" y="762635"/>
                </a:lnTo>
                <a:lnTo>
                  <a:pt x="43573" y="767079"/>
                </a:lnTo>
                <a:lnTo>
                  <a:pt x="64897" y="767079"/>
                </a:lnTo>
                <a:lnTo>
                  <a:pt x="76200" y="744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50619" y="2133600"/>
            <a:ext cx="2606675" cy="0"/>
          </a:xfrm>
          <a:custGeom>
            <a:avLst/>
            <a:gdLst/>
            <a:ahLst/>
            <a:cxnLst/>
            <a:rect l="l" t="t" r="r" b="b"/>
            <a:pathLst>
              <a:path w="2606675">
                <a:moveTo>
                  <a:pt x="0" y="0"/>
                </a:moveTo>
                <a:lnTo>
                  <a:pt x="2606675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6704" y="364693"/>
            <a:ext cx="4918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SUMBER HUKUM PASAR</a:t>
            </a:r>
            <a:r>
              <a:rPr spc="-90" dirty="0"/>
              <a:t> </a:t>
            </a:r>
            <a:r>
              <a:rPr spc="-5" dirty="0"/>
              <a:t>MODAL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096771"/>
            <a:ext cx="855853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Undang-Undang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8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1995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Tentang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Modal 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Terdiri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18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Bab dan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116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Menggantikan UU No 15 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1952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Tentang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Bursa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PP No 45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1995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Tentang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Penyelenggaraan Kegiatan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di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Bidang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Modal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marR="6350" indent="-274320" algn="just">
              <a:lnSpc>
                <a:spcPct val="100000"/>
              </a:lnSpc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PP No 46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Tahun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1995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Tentang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Cara Pemeriksaan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 Bidang 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Modal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PP No 12/2004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Tentang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Perubahan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atas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PP No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45/1995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3756" y="6265164"/>
            <a:ext cx="357936" cy="22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639" y="330200"/>
            <a:ext cx="8808720" cy="610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PASAR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PERDANA</a:t>
            </a:r>
            <a:endParaRPr sz="2400">
              <a:latin typeface="Tahoma"/>
              <a:cs typeface="Tahoma"/>
            </a:endParaRPr>
          </a:p>
          <a:p>
            <a:pPr marL="12700" marR="5080" algn="just">
              <a:lnSpc>
                <a:spcPct val="98400"/>
              </a:lnSpc>
              <a:spcBef>
                <a:spcPts val="45"/>
              </a:spcBef>
            </a:pP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Tempat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Dana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Masyarakat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Pertama Kali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Ditarik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(Pertama Kali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Menjual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Sahamnya)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Dgn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Cara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Menerbitkan Prospektus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Kepada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Masyarakat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Melalui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Sebuah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Penjamin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Emisi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500" i="1" spc="-50" dirty="0">
                <a:solidFill>
                  <a:srgbClr val="FFFFFF"/>
                </a:solidFill>
                <a:latin typeface="Tahoma"/>
                <a:cs typeface="Tahoma"/>
              </a:rPr>
              <a:t>Under  </a:t>
            </a:r>
            <a:r>
              <a:rPr sz="2500" i="1" spc="-45" dirty="0">
                <a:solidFill>
                  <a:srgbClr val="FFFFFF"/>
                </a:solidFill>
                <a:latin typeface="Tahoma"/>
                <a:cs typeface="Tahoma"/>
              </a:rPr>
              <a:t>Writer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).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Investor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Telah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Membeli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Perdana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Ini Dapat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Memilih Untuk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Tetap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Menjadi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Pemegang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Tersebut/Atau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Menjualnya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Kembali Kepada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Investor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Lainnya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PASAR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SEKUNDER</a:t>
            </a:r>
            <a:endParaRPr sz="24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Tempat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Pialang Saham Bisa Menjual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Dan/Atau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Membeli  Saham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Yg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Terdaftar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Sebagai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Wakil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Para 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Investor.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Sekunder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Mirip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Dgn Sebuah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Pelelangan.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Pembeli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Penjual</a:t>
            </a:r>
            <a:r>
              <a:rPr sz="2400" spc="7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Dipertemukan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Secara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Terus-menerus.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Nilai Saham  Ditentukan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Oleh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Berbagai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Faktor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Seperti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Informasi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Tertentu 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(Termasuk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Gosip),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Kebijakan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Politik,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Permintaan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Persediaan,  Kondisi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Dll</a:t>
            </a:r>
            <a:endParaRPr sz="2400">
              <a:latin typeface="Tahoma"/>
              <a:cs typeface="Tahoma"/>
            </a:endParaRPr>
          </a:p>
          <a:p>
            <a:pPr marR="746760" algn="r">
              <a:lnSpc>
                <a:spcPct val="100000"/>
              </a:lnSpc>
              <a:spcBef>
                <a:spcPts val="819"/>
              </a:spcBef>
            </a:pPr>
            <a:r>
              <a:rPr sz="800" b="1" dirty="0">
                <a:solidFill>
                  <a:srgbClr val="BEBEBE"/>
                </a:solidFill>
                <a:latin typeface="Verdana"/>
                <a:cs typeface="Verdana"/>
              </a:rPr>
              <a:t>124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052" y="353346"/>
            <a:ext cx="6241415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i="1" spc="-120" dirty="0">
                <a:latin typeface="Tahoma"/>
                <a:cs typeface="Tahoma"/>
              </a:rPr>
              <a:t>GO </a:t>
            </a:r>
            <a:r>
              <a:rPr sz="2950" i="1" spc="-105" dirty="0">
                <a:latin typeface="Tahoma"/>
                <a:cs typeface="Tahoma"/>
              </a:rPr>
              <a:t>PUBLIC </a:t>
            </a:r>
            <a:r>
              <a:rPr sz="2950" i="1" spc="-75" dirty="0">
                <a:latin typeface="Tahoma"/>
                <a:cs typeface="Tahoma"/>
              </a:rPr>
              <a:t>(Initial </a:t>
            </a:r>
            <a:r>
              <a:rPr sz="2950" i="1" spc="-85" dirty="0">
                <a:latin typeface="Tahoma"/>
                <a:cs typeface="Tahoma"/>
              </a:rPr>
              <a:t>Public</a:t>
            </a:r>
            <a:r>
              <a:rPr sz="2950" i="1" spc="165" dirty="0">
                <a:latin typeface="Tahoma"/>
                <a:cs typeface="Tahoma"/>
              </a:rPr>
              <a:t> </a:t>
            </a:r>
            <a:r>
              <a:rPr sz="2950" i="1" spc="-80" dirty="0">
                <a:latin typeface="Tahoma"/>
                <a:cs typeface="Tahoma"/>
              </a:rPr>
              <a:t>offering)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1439926"/>
            <a:ext cx="8736965" cy="478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6985" indent="-38163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94335" algn="l"/>
              </a:tabLst>
            </a:pP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Penawaran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Obligasi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Kepada Masyarakat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Umum  Untuk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Pertama Kalinya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Disebut Sebagai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</a:t>
            </a:r>
            <a:r>
              <a:rPr sz="2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Perdana</a:t>
            </a:r>
            <a:endParaRPr sz="2400">
              <a:latin typeface="Tahoma"/>
              <a:cs typeface="Tahoma"/>
            </a:endParaRPr>
          </a:p>
          <a:p>
            <a:pPr marL="393700" indent="-381635" algn="just">
              <a:lnSpc>
                <a:spcPct val="100000"/>
              </a:lnSpc>
              <a:buChar char="•"/>
              <a:tabLst>
                <a:tab pos="394335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Pendanaan Perusahaan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Luar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endParaRPr sz="2400">
              <a:latin typeface="Tahoma"/>
              <a:cs typeface="Tahoma"/>
            </a:endParaRPr>
          </a:p>
          <a:p>
            <a:pPr marL="393700" marR="5080" indent="-381635" algn="just">
              <a:lnSpc>
                <a:spcPct val="100000"/>
              </a:lnSpc>
              <a:buChar char="•"/>
              <a:tabLst>
                <a:tab pos="39433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Dilakukan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Oleh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r>
              <a:rPr sz="2400" spc="7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(Emiten) Berupa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Penawaran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Saham Atau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Efek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Kepada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Masyarakat</a:t>
            </a:r>
            <a:endParaRPr sz="2400">
              <a:latin typeface="Tahoma"/>
              <a:cs typeface="Tahoma"/>
            </a:endParaRPr>
          </a:p>
          <a:p>
            <a:pPr marL="393700" marR="5080" indent="-381635" algn="just">
              <a:lnSpc>
                <a:spcPct val="97200"/>
              </a:lnSpc>
              <a:spcBef>
                <a:spcPts val="85"/>
              </a:spcBef>
              <a:buChar char="•"/>
              <a:tabLst>
                <a:tab pos="394335" algn="l"/>
              </a:tabLst>
            </a:pP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Faktor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Faktor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Mempengaruhi Agar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Pasar</a:t>
            </a:r>
            <a:r>
              <a:rPr sz="2400" spc="7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Modal  Berkembang Dengan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Cepat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Salah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Satunya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Dengan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Partisipasi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Emiten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Melakukan </a:t>
            </a:r>
            <a:r>
              <a:rPr sz="2500" i="1" spc="-65" dirty="0">
                <a:solidFill>
                  <a:srgbClr val="FFFFFF"/>
                </a:solidFill>
                <a:latin typeface="Tahoma"/>
                <a:cs typeface="Tahoma"/>
              </a:rPr>
              <a:t>Go </a:t>
            </a:r>
            <a:r>
              <a:rPr sz="2500" i="1" spc="-50" dirty="0">
                <a:solidFill>
                  <a:srgbClr val="FFFFFF"/>
                </a:solidFill>
                <a:latin typeface="Tahoma"/>
                <a:cs typeface="Tahoma"/>
              </a:rPr>
              <a:t>Public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Peran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Investor.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Faktor  Faktor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Mempengaruhi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Perusahaan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Untuk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Melakukan </a:t>
            </a:r>
            <a:r>
              <a:rPr sz="2500" i="1" spc="-85" dirty="0">
                <a:solidFill>
                  <a:srgbClr val="FFFFFF"/>
                </a:solidFill>
                <a:latin typeface="Tahoma"/>
                <a:cs typeface="Tahoma"/>
              </a:rPr>
              <a:t>Go  </a:t>
            </a:r>
            <a:r>
              <a:rPr sz="2500" i="1" spc="-45" dirty="0">
                <a:solidFill>
                  <a:srgbClr val="FFFFFF"/>
                </a:solidFill>
                <a:latin typeface="Tahoma"/>
                <a:cs typeface="Tahoma"/>
              </a:rPr>
              <a:t>Public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Adalah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Sbb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ts val="2810"/>
              </a:lnSpc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Prospek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Dunia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Usaha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ts val="2890"/>
              </a:lnSpc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Daya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Tarik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Untuk </a:t>
            </a:r>
            <a:r>
              <a:rPr sz="2500" i="1" spc="-65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2500" i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i="1" spc="-50" dirty="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endParaRPr sz="2500">
              <a:latin typeface="Tahoma"/>
              <a:cs typeface="Tahoma"/>
            </a:endParaRPr>
          </a:p>
          <a:p>
            <a:pPr marL="756285" lvl="1" indent="-287020">
              <a:lnSpc>
                <a:spcPts val="2940"/>
              </a:lnSpc>
              <a:buChar char="•"/>
              <a:tabLst>
                <a:tab pos="756285" algn="l"/>
                <a:tab pos="756920" algn="l"/>
              </a:tabLst>
            </a:pP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Persyaratan </a:t>
            </a:r>
            <a:r>
              <a:rPr sz="2500" i="1" spc="-70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250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i="1" spc="-45" dirty="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43088" y="6169152"/>
            <a:ext cx="406692" cy="348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0623" y="6352032"/>
            <a:ext cx="309181" cy="348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32495" y="6211316"/>
            <a:ext cx="2209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12</a:t>
            </a:r>
            <a:endParaRPr sz="12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32064" y="6559295"/>
            <a:ext cx="126382" cy="43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55890" y="374777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5400">
            <a:solidFill>
              <a:srgbClr val="363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14790" y="2617470"/>
            <a:ext cx="0" cy="1117600"/>
          </a:xfrm>
          <a:custGeom>
            <a:avLst/>
            <a:gdLst/>
            <a:ahLst/>
            <a:cxnLst/>
            <a:rect l="l" t="t" r="r" b="b"/>
            <a:pathLst>
              <a:path h="1117600">
                <a:moveTo>
                  <a:pt x="0" y="0"/>
                </a:moveTo>
                <a:lnTo>
                  <a:pt x="0" y="1117600"/>
                </a:lnTo>
              </a:path>
            </a:pathLst>
          </a:custGeom>
          <a:ln w="25400">
            <a:solidFill>
              <a:srgbClr val="363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1411" y="3759834"/>
            <a:ext cx="1400810" cy="0"/>
          </a:xfrm>
          <a:custGeom>
            <a:avLst/>
            <a:gdLst/>
            <a:ahLst/>
            <a:cxnLst/>
            <a:rect l="l" t="t" r="r" b="b"/>
            <a:pathLst>
              <a:path w="1400809">
                <a:moveTo>
                  <a:pt x="0" y="0"/>
                </a:moveTo>
                <a:lnTo>
                  <a:pt x="1400556" y="0"/>
                </a:lnTo>
              </a:path>
            </a:pathLst>
          </a:custGeom>
          <a:ln w="29210">
            <a:solidFill>
              <a:srgbClr val="363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1411" y="3735070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56" y="10159"/>
                </a:lnTo>
                <a:lnTo>
                  <a:pt x="28956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363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22029" y="2602229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39878">
            <a:solidFill>
              <a:srgbClr val="363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30490" y="2591561"/>
            <a:ext cx="1371600" cy="1143000"/>
          </a:xfrm>
          <a:custGeom>
            <a:avLst/>
            <a:gdLst/>
            <a:ahLst/>
            <a:cxnLst/>
            <a:rect l="l" t="t" r="r" b="b"/>
            <a:pathLst>
              <a:path w="1371600" h="1143000">
                <a:moveTo>
                  <a:pt x="0" y="1143000"/>
                </a:moveTo>
                <a:lnTo>
                  <a:pt x="1371600" y="1143000"/>
                </a:lnTo>
                <a:lnTo>
                  <a:pt x="1371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30490" y="2591561"/>
            <a:ext cx="1371600" cy="1143000"/>
          </a:xfrm>
          <a:custGeom>
            <a:avLst/>
            <a:gdLst/>
            <a:ahLst/>
            <a:cxnLst/>
            <a:rect l="l" t="t" r="r" b="b"/>
            <a:pathLst>
              <a:path w="1371600" h="1143000">
                <a:moveTo>
                  <a:pt x="0" y="1143000"/>
                </a:moveTo>
                <a:lnTo>
                  <a:pt x="1371600" y="1143000"/>
                </a:lnTo>
                <a:lnTo>
                  <a:pt x="1371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70342" y="2871596"/>
            <a:ext cx="652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Pasar  Uang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56173" y="2616961"/>
            <a:ext cx="2514600" cy="1143000"/>
          </a:xfrm>
          <a:custGeom>
            <a:avLst/>
            <a:gdLst/>
            <a:ahLst/>
            <a:cxnLst/>
            <a:rect l="l" t="t" r="r" b="b"/>
            <a:pathLst>
              <a:path w="2514600" h="1143000">
                <a:moveTo>
                  <a:pt x="2087499" y="706501"/>
                </a:moveTo>
                <a:lnTo>
                  <a:pt x="1651000" y="706501"/>
                </a:lnTo>
                <a:lnTo>
                  <a:pt x="1651000" y="1117600"/>
                </a:lnTo>
                <a:lnTo>
                  <a:pt x="0" y="1117600"/>
                </a:lnTo>
                <a:lnTo>
                  <a:pt x="0" y="1143000"/>
                </a:lnTo>
                <a:lnTo>
                  <a:pt x="1676400" y="1143000"/>
                </a:lnTo>
                <a:lnTo>
                  <a:pt x="1676400" y="731901"/>
                </a:lnTo>
                <a:lnTo>
                  <a:pt x="2087499" y="731901"/>
                </a:lnTo>
                <a:lnTo>
                  <a:pt x="2087499" y="706501"/>
                </a:lnTo>
                <a:close/>
              </a:path>
              <a:path w="2514600" h="1143000">
                <a:moveTo>
                  <a:pt x="2482880" y="550319"/>
                </a:moveTo>
                <a:lnTo>
                  <a:pt x="2112899" y="797363"/>
                </a:lnTo>
                <a:lnTo>
                  <a:pt x="2112899" y="839724"/>
                </a:lnTo>
                <a:lnTo>
                  <a:pt x="2514600" y="571500"/>
                </a:lnTo>
                <a:lnTo>
                  <a:pt x="2482880" y="550319"/>
                </a:lnTo>
                <a:close/>
              </a:path>
              <a:path w="2514600" h="1143000">
                <a:moveTo>
                  <a:pt x="1676400" y="0"/>
                </a:moveTo>
                <a:lnTo>
                  <a:pt x="1651000" y="0"/>
                </a:lnTo>
                <a:lnTo>
                  <a:pt x="1651000" y="385699"/>
                </a:lnTo>
                <a:lnTo>
                  <a:pt x="1676400" y="385699"/>
                </a:lnTo>
                <a:lnTo>
                  <a:pt x="1676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41696" y="2602483"/>
            <a:ext cx="2555240" cy="1172210"/>
          </a:xfrm>
          <a:custGeom>
            <a:avLst/>
            <a:gdLst/>
            <a:ahLst/>
            <a:cxnLst/>
            <a:rect l="l" t="t" r="r" b="b"/>
            <a:pathLst>
              <a:path w="2555240" h="1172210">
                <a:moveTo>
                  <a:pt x="28955" y="1132078"/>
                </a:moveTo>
                <a:lnTo>
                  <a:pt x="0" y="1132078"/>
                </a:lnTo>
                <a:lnTo>
                  <a:pt x="0" y="1171955"/>
                </a:lnTo>
                <a:lnTo>
                  <a:pt x="1705355" y="1171955"/>
                </a:lnTo>
                <a:lnTo>
                  <a:pt x="1705355" y="1142999"/>
                </a:lnTo>
                <a:lnTo>
                  <a:pt x="28955" y="1142999"/>
                </a:lnTo>
                <a:lnTo>
                  <a:pt x="28955" y="1132078"/>
                </a:lnTo>
                <a:close/>
              </a:path>
              <a:path w="2555240" h="1172210">
                <a:moveTo>
                  <a:pt x="2101977" y="731901"/>
                </a:moveTo>
                <a:lnTo>
                  <a:pt x="1676400" y="731901"/>
                </a:lnTo>
                <a:lnTo>
                  <a:pt x="1676400" y="1142999"/>
                </a:lnTo>
                <a:lnTo>
                  <a:pt x="1705355" y="1142999"/>
                </a:lnTo>
                <a:lnTo>
                  <a:pt x="1705355" y="760856"/>
                </a:lnTo>
                <a:lnTo>
                  <a:pt x="2101977" y="760856"/>
                </a:lnTo>
                <a:lnTo>
                  <a:pt x="2101977" y="731901"/>
                </a:lnTo>
                <a:close/>
              </a:path>
              <a:path w="2555240" h="1172210">
                <a:moveTo>
                  <a:pt x="2141854" y="802174"/>
                </a:moveTo>
                <a:lnTo>
                  <a:pt x="2112899" y="821509"/>
                </a:lnTo>
                <a:lnTo>
                  <a:pt x="2112899" y="881379"/>
                </a:lnTo>
                <a:lnTo>
                  <a:pt x="2194079" y="827151"/>
                </a:lnTo>
                <a:lnTo>
                  <a:pt x="2141854" y="827151"/>
                </a:lnTo>
                <a:lnTo>
                  <a:pt x="2141854" y="802174"/>
                </a:lnTo>
                <a:close/>
              </a:path>
              <a:path w="2555240" h="1172210">
                <a:moveTo>
                  <a:pt x="2112899" y="290575"/>
                </a:moveTo>
                <a:lnTo>
                  <a:pt x="2112899" y="299646"/>
                </a:lnTo>
                <a:lnTo>
                  <a:pt x="2503678" y="560577"/>
                </a:lnTo>
                <a:lnTo>
                  <a:pt x="2484340" y="573489"/>
                </a:lnTo>
                <a:lnTo>
                  <a:pt x="2503043" y="585977"/>
                </a:lnTo>
                <a:lnTo>
                  <a:pt x="2141854" y="827151"/>
                </a:lnTo>
                <a:lnTo>
                  <a:pt x="2194079" y="827151"/>
                </a:lnTo>
                <a:lnTo>
                  <a:pt x="2555112" y="585977"/>
                </a:lnTo>
                <a:lnTo>
                  <a:pt x="2112899" y="290575"/>
                </a:lnTo>
                <a:close/>
              </a:path>
              <a:path w="2555240" h="1172210">
                <a:moveTo>
                  <a:pt x="1705355" y="0"/>
                </a:moveTo>
                <a:lnTo>
                  <a:pt x="1665477" y="0"/>
                </a:lnTo>
                <a:lnTo>
                  <a:pt x="1665477" y="28955"/>
                </a:lnTo>
                <a:lnTo>
                  <a:pt x="1676400" y="28955"/>
                </a:lnTo>
                <a:lnTo>
                  <a:pt x="1676400" y="400176"/>
                </a:lnTo>
                <a:lnTo>
                  <a:pt x="1705355" y="400176"/>
                </a:lnTo>
                <a:lnTo>
                  <a:pt x="17053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0773" y="2591561"/>
            <a:ext cx="2514600" cy="1143000"/>
          </a:xfrm>
          <a:custGeom>
            <a:avLst/>
            <a:gdLst/>
            <a:ahLst/>
            <a:cxnLst/>
            <a:rect l="l" t="t" r="r" b="b"/>
            <a:pathLst>
              <a:path w="2514600" h="1143000">
                <a:moveTo>
                  <a:pt x="1676400" y="0"/>
                </a:moveTo>
                <a:lnTo>
                  <a:pt x="0" y="0"/>
                </a:lnTo>
                <a:lnTo>
                  <a:pt x="0" y="1143000"/>
                </a:lnTo>
                <a:lnTo>
                  <a:pt x="1676400" y="1143000"/>
                </a:lnTo>
                <a:lnTo>
                  <a:pt x="1676400" y="731901"/>
                </a:lnTo>
                <a:lnTo>
                  <a:pt x="2274378" y="731901"/>
                </a:lnTo>
                <a:lnTo>
                  <a:pt x="2514600" y="571500"/>
                </a:lnTo>
                <a:lnTo>
                  <a:pt x="2274378" y="411099"/>
                </a:lnTo>
                <a:lnTo>
                  <a:pt x="1676400" y="411099"/>
                </a:lnTo>
                <a:lnTo>
                  <a:pt x="1676400" y="0"/>
                </a:lnTo>
                <a:close/>
              </a:path>
              <a:path w="2514600" h="1143000">
                <a:moveTo>
                  <a:pt x="2274378" y="731901"/>
                </a:moveTo>
                <a:lnTo>
                  <a:pt x="2112899" y="731901"/>
                </a:lnTo>
                <a:lnTo>
                  <a:pt x="2112899" y="839724"/>
                </a:lnTo>
                <a:lnTo>
                  <a:pt x="2274378" y="731901"/>
                </a:lnTo>
                <a:close/>
              </a:path>
              <a:path w="2514600" h="1143000">
                <a:moveTo>
                  <a:pt x="2112899" y="303275"/>
                </a:moveTo>
                <a:lnTo>
                  <a:pt x="2112899" y="411099"/>
                </a:lnTo>
                <a:lnTo>
                  <a:pt x="2274378" y="411099"/>
                </a:lnTo>
                <a:lnTo>
                  <a:pt x="2112899" y="3032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30773" y="2591561"/>
            <a:ext cx="2514600" cy="1143000"/>
          </a:xfrm>
          <a:custGeom>
            <a:avLst/>
            <a:gdLst/>
            <a:ahLst/>
            <a:cxnLst/>
            <a:rect l="l" t="t" r="r" b="b"/>
            <a:pathLst>
              <a:path w="2514600" h="1143000">
                <a:moveTo>
                  <a:pt x="0" y="0"/>
                </a:moveTo>
                <a:lnTo>
                  <a:pt x="1676400" y="0"/>
                </a:lnTo>
                <a:lnTo>
                  <a:pt x="1676400" y="411099"/>
                </a:lnTo>
                <a:lnTo>
                  <a:pt x="2112899" y="411099"/>
                </a:lnTo>
                <a:lnTo>
                  <a:pt x="2112899" y="303275"/>
                </a:lnTo>
                <a:lnTo>
                  <a:pt x="2514600" y="571500"/>
                </a:lnTo>
                <a:lnTo>
                  <a:pt x="2112899" y="839724"/>
                </a:lnTo>
                <a:lnTo>
                  <a:pt x="2112899" y="731901"/>
                </a:lnTo>
                <a:lnTo>
                  <a:pt x="1676400" y="731901"/>
                </a:lnTo>
                <a:lnTo>
                  <a:pt x="16764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0754" y="6147561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333246" y="0"/>
                </a:lnTo>
              </a:path>
            </a:pathLst>
          </a:custGeom>
          <a:ln w="25400">
            <a:solidFill>
              <a:srgbClr val="363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96276" y="6145529"/>
            <a:ext cx="1348105" cy="29209"/>
          </a:xfrm>
          <a:custGeom>
            <a:avLst/>
            <a:gdLst/>
            <a:ahLst/>
            <a:cxnLst/>
            <a:rect l="l" t="t" r="r" b="b"/>
            <a:pathLst>
              <a:path w="1348104" h="29210">
                <a:moveTo>
                  <a:pt x="0" y="29210"/>
                </a:moveTo>
                <a:lnTo>
                  <a:pt x="1347724" y="29210"/>
                </a:lnTo>
                <a:lnTo>
                  <a:pt x="1347724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63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96276" y="6135370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09" h="10160">
                <a:moveTo>
                  <a:pt x="0" y="10159"/>
                </a:moveTo>
                <a:lnTo>
                  <a:pt x="28955" y="10159"/>
                </a:lnTo>
                <a:lnTo>
                  <a:pt x="28955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363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85354" y="4330446"/>
            <a:ext cx="1358900" cy="1804670"/>
          </a:xfrm>
          <a:custGeom>
            <a:avLst/>
            <a:gdLst/>
            <a:ahLst/>
            <a:cxnLst/>
            <a:rect l="l" t="t" r="r" b="b"/>
            <a:pathLst>
              <a:path w="1358900" h="1804670">
                <a:moveTo>
                  <a:pt x="0" y="1804415"/>
                </a:moveTo>
                <a:lnTo>
                  <a:pt x="1358646" y="1804415"/>
                </a:lnTo>
                <a:lnTo>
                  <a:pt x="1358646" y="0"/>
                </a:lnTo>
                <a:lnTo>
                  <a:pt x="0" y="0"/>
                </a:lnTo>
                <a:lnTo>
                  <a:pt x="0" y="1804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85354" y="6120384"/>
            <a:ext cx="1358900" cy="29209"/>
          </a:xfrm>
          <a:custGeom>
            <a:avLst/>
            <a:gdLst/>
            <a:ahLst/>
            <a:cxnLst/>
            <a:rect l="l" t="t" r="r" b="b"/>
            <a:pathLst>
              <a:path w="1358900" h="29210">
                <a:moveTo>
                  <a:pt x="0" y="28955"/>
                </a:moveTo>
                <a:lnTo>
                  <a:pt x="1358646" y="28955"/>
                </a:lnTo>
                <a:lnTo>
                  <a:pt x="1358646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85354" y="4330446"/>
            <a:ext cx="1358900" cy="1804670"/>
          </a:xfrm>
          <a:custGeom>
            <a:avLst/>
            <a:gdLst/>
            <a:ahLst/>
            <a:cxnLst/>
            <a:rect l="l" t="t" r="r" b="b"/>
            <a:pathLst>
              <a:path w="1358900" h="1804670">
                <a:moveTo>
                  <a:pt x="1358646" y="0"/>
                </a:moveTo>
                <a:lnTo>
                  <a:pt x="0" y="0"/>
                </a:lnTo>
                <a:lnTo>
                  <a:pt x="0" y="1804415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134857" y="4612004"/>
            <a:ext cx="734695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Pasar 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Modal</a:t>
            </a:r>
            <a:endParaRPr sz="1800">
              <a:latin typeface="Century Gothic"/>
              <a:cs typeface="Century Gothic"/>
            </a:endParaRPr>
          </a:p>
          <a:p>
            <a:pPr marL="30480" marR="23495" indent="133985">
              <a:lnSpc>
                <a:spcPct val="100000"/>
              </a:lnSpc>
              <a:spcBef>
                <a:spcPts val="865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Go 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Public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12561" y="3970273"/>
            <a:ext cx="2514600" cy="2494915"/>
          </a:xfrm>
          <a:custGeom>
            <a:avLst/>
            <a:gdLst/>
            <a:ahLst/>
            <a:cxnLst/>
            <a:rect l="l" t="t" r="r" b="b"/>
            <a:pathLst>
              <a:path w="2514600" h="2494915">
                <a:moveTo>
                  <a:pt x="2070227" y="1533779"/>
                </a:moveTo>
                <a:lnTo>
                  <a:pt x="1650999" y="1533779"/>
                </a:lnTo>
                <a:lnTo>
                  <a:pt x="1650999" y="2469388"/>
                </a:lnTo>
                <a:lnTo>
                  <a:pt x="0" y="2469388"/>
                </a:lnTo>
                <a:lnTo>
                  <a:pt x="0" y="2494788"/>
                </a:lnTo>
                <a:lnTo>
                  <a:pt x="1676399" y="2494788"/>
                </a:lnTo>
                <a:lnTo>
                  <a:pt x="1676399" y="1559179"/>
                </a:lnTo>
                <a:lnTo>
                  <a:pt x="2070227" y="1559179"/>
                </a:lnTo>
                <a:lnTo>
                  <a:pt x="2070227" y="1533779"/>
                </a:lnTo>
                <a:close/>
              </a:path>
              <a:path w="2514600" h="2494915">
                <a:moveTo>
                  <a:pt x="2095627" y="623696"/>
                </a:moveTo>
                <a:lnTo>
                  <a:pt x="2095627" y="636108"/>
                </a:lnTo>
                <a:lnTo>
                  <a:pt x="2489199" y="1221994"/>
                </a:lnTo>
                <a:lnTo>
                  <a:pt x="2095627" y="1807879"/>
                </a:lnTo>
                <a:lnTo>
                  <a:pt x="2095627" y="1871090"/>
                </a:lnTo>
                <a:lnTo>
                  <a:pt x="2514599" y="1247394"/>
                </a:lnTo>
                <a:lnTo>
                  <a:pt x="2095627" y="623696"/>
                </a:lnTo>
                <a:close/>
              </a:path>
              <a:path w="2514600" h="2494915">
                <a:moveTo>
                  <a:pt x="1676399" y="0"/>
                </a:moveTo>
                <a:lnTo>
                  <a:pt x="1650999" y="0"/>
                </a:lnTo>
                <a:lnTo>
                  <a:pt x="1650999" y="910082"/>
                </a:lnTo>
                <a:lnTo>
                  <a:pt x="1676399" y="910082"/>
                </a:lnTo>
                <a:lnTo>
                  <a:pt x="16763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8084" y="3955796"/>
            <a:ext cx="2546985" cy="2524125"/>
          </a:xfrm>
          <a:custGeom>
            <a:avLst/>
            <a:gdLst/>
            <a:ahLst/>
            <a:cxnLst/>
            <a:rect l="l" t="t" r="r" b="b"/>
            <a:pathLst>
              <a:path w="2546984" h="2524125">
                <a:moveTo>
                  <a:pt x="28955" y="2483866"/>
                </a:moveTo>
                <a:lnTo>
                  <a:pt x="0" y="2483866"/>
                </a:lnTo>
                <a:lnTo>
                  <a:pt x="0" y="2523743"/>
                </a:lnTo>
                <a:lnTo>
                  <a:pt x="1705356" y="2523743"/>
                </a:lnTo>
                <a:lnTo>
                  <a:pt x="1705356" y="2494788"/>
                </a:lnTo>
                <a:lnTo>
                  <a:pt x="28955" y="2494788"/>
                </a:lnTo>
                <a:lnTo>
                  <a:pt x="28955" y="2483866"/>
                </a:lnTo>
                <a:close/>
              </a:path>
              <a:path w="2546984" h="2524125">
                <a:moveTo>
                  <a:pt x="2084705" y="1559178"/>
                </a:moveTo>
                <a:lnTo>
                  <a:pt x="1676399" y="1559178"/>
                </a:lnTo>
                <a:lnTo>
                  <a:pt x="1676399" y="2494788"/>
                </a:lnTo>
                <a:lnTo>
                  <a:pt x="1705356" y="2494788"/>
                </a:lnTo>
                <a:lnTo>
                  <a:pt x="1705356" y="1588134"/>
                </a:lnTo>
                <a:lnTo>
                  <a:pt x="2084705" y="1588134"/>
                </a:lnTo>
                <a:lnTo>
                  <a:pt x="2084705" y="1559178"/>
                </a:lnTo>
                <a:close/>
              </a:path>
              <a:path w="2546984" h="2524125">
                <a:moveTo>
                  <a:pt x="2124583" y="1800805"/>
                </a:moveTo>
                <a:lnTo>
                  <a:pt x="2095626" y="1843910"/>
                </a:lnTo>
                <a:lnTo>
                  <a:pt x="2095626" y="1933079"/>
                </a:lnTo>
                <a:lnTo>
                  <a:pt x="2159461" y="1838045"/>
                </a:lnTo>
                <a:lnTo>
                  <a:pt x="2124583" y="1838045"/>
                </a:lnTo>
                <a:lnTo>
                  <a:pt x="2124583" y="1800805"/>
                </a:lnTo>
                <a:close/>
              </a:path>
              <a:path w="2546984" h="2524125">
                <a:moveTo>
                  <a:pt x="2095626" y="590676"/>
                </a:moveTo>
                <a:lnTo>
                  <a:pt x="2095626" y="629033"/>
                </a:lnTo>
                <a:lnTo>
                  <a:pt x="2503677" y="1236471"/>
                </a:lnTo>
                <a:lnTo>
                  <a:pt x="2499146" y="1243217"/>
                </a:lnTo>
                <a:lnTo>
                  <a:pt x="2511679" y="1261871"/>
                </a:lnTo>
                <a:lnTo>
                  <a:pt x="2124583" y="1838045"/>
                </a:lnTo>
                <a:lnTo>
                  <a:pt x="2159461" y="1838045"/>
                </a:lnTo>
                <a:lnTo>
                  <a:pt x="2546476" y="1261871"/>
                </a:lnTo>
                <a:lnTo>
                  <a:pt x="2095626" y="590676"/>
                </a:lnTo>
                <a:close/>
              </a:path>
              <a:path w="2546984" h="2524125">
                <a:moveTo>
                  <a:pt x="1705356" y="0"/>
                </a:moveTo>
                <a:lnTo>
                  <a:pt x="1665477" y="0"/>
                </a:lnTo>
                <a:lnTo>
                  <a:pt x="1665477" y="28955"/>
                </a:lnTo>
                <a:lnTo>
                  <a:pt x="1676399" y="28955"/>
                </a:lnTo>
                <a:lnTo>
                  <a:pt x="1676399" y="924559"/>
                </a:lnTo>
                <a:lnTo>
                  <a:pt x="1705356" y="924559"/>
                </a:lnTo>
                <a:lnTo>
                  <a:pt x="17053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7161" y="3944873"/>
            <a:ext cx="2514600" cy="2494915"/>
          </a:xfrm>
          <a:custGeom>
            <a:avLst/>
            <a:gdLst/>
            <a:ahLst/>
            <a:cxnLst/>
            <a:rect l="l" t="t" r="r" b="b"/>
            <a:pathLst>
              <a:path w="2514600" h="2494915">
                <a:moveTo>
                  <a:pt x="1676399" y="0"/>
                </a:moveTo>
                <a:lnTo>
                  <a:pt x="0" y="0"/>
                </a:lnTo>
                <a:lnTo>
                  <a:pt x="0" y="2494788"/>
                </a:lnTo>
                <a:lnTo>
                  <a:pt x="1676399" y="2494788"/>
                </a:lnTo>
                <a:lnTo>
                  <a:pt x="1676399" y="1559179"/>
                </a:lnTo>
                <a:lnTo>
                  <a:pt x="2305156" y="1559179"/>
                </a:lnTo>
                <a:lnTo>
                  <a:pt x="2514599" y="1247394"/>
                </a:lnTo>
                <a:lnTo>
                  <a:pt x="2305070" y="935482"/>
                </a:lnTo>
                <a:lnTo>
                  <a:pt x="1676399" y="935482"/>
                </a:lnTo>
                <a:lnTo>
                  <a:pt x="1676399" y="0"/>
                </a:lnTo>
                <a:close/>
              </a:path>
              <a:path w="2514600" h="2494915">
                <a:moveTo>
                  <a:pt x="2305156" y="1559179"/>
                </a:moveTo>
                <a:lnTo>
                  <a:pt x="2095627" y="1559179"/>
                </a:lnTo>
                <a:lnTo>
                  <a:pt x="2095627" y="1871090"/>
                </a:lnTo>
                <a:lnTo>
                  <a:pt x="2305156" y="1559179"/>
                </a:lnTo>
                <a:close/>
              </a:path>
              <a:path w="2514600" h="2494915">
                <a:moveTo>
                  <a:pt x="2095627" y="623696"/>
                </a:moveTo>
                <a:lnTo>
                  <a:pt x="2095627" y="935482"/>
                </a:lnTo>
                <a:lnTo>
                  <a:pt x="2305070" y="935482"/>
                </a:lnTo>
                <a:lnTo>
                  <a:pt x="2095627" y="6236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7161" y="3944873"/>
            <a:ext cx="2514600" cy="2494915"/>
          </a:xfrm>
          <a:custGeom>
            <a:avLst/>
            <a:gdLst/>
            <a:ahLst/>
            <a:cxnLst/>
            <a:rect l="l" t="t" r="r" b="b"/>
            <a:pathLst>
              <a:path w="2514600" h="2494915">
                <a:moveTo>
                  <a:pt x="0" y="0"/>
                </a:moveTo>
                <a:lnTo>
                  <a:pt x="1676399" y="0"/>
                </a:lnTo>
                <a:lnTo>
                  <a:pt x="1676399" y="935482"/>
                </a:lnTo>
                <a:lnTo>
                  <a:pt x="2095627" y="935482"/>
                </a:lnTo>
                <a:lnTo>
                  <a:pt x="2095627" y="623696"/>
                </a:lnTo>
                <a:lnTo>
                  <a:pt x="2514599" y="1247394"/>
                </a:lnTo>
                <a:lnTo>
                  <a:pt x="2095627" y="1871090"/>
                </a:lnTo>
                <a:lnTo>
                  <a:pt x="2095627" y="1559179"/>
                </a:lnTo>
                <a:lnTo>
                  <a:pt x="1676399" y="1559179"/>
                </a:lnTo>
                <a:lnTo>
                  <a:pt x="1676399" y="2494788"/>
                </a:lnTo>
                <a:lnTo>
                  <a:pt x="0" y="2494788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1" y="940561"/>
            <a:ext cx="2115820" cy="5308600"/>
          </a:xfrm>
          <a:custGeom>
            <a:avLst/>
            <a:gdLst/>
            <a:ahLst/>
            <a:cxnLst/>
            <a:rect l="l" t="t" r="r" b="b"/>
            <a:pathLst>
              <a:path w="2115820" h="5308600">
                <a:moveTo>
                  <a:pt x="1162552" y="5295900"/>
                </a:moveTo>
                <a:lnTo>
                  <a:pt x="952751" y="5295900"/>
                </a:lnTo>
                <a:lnTo>
                  <a:pt x="978722" y="5308600"/>
                </a:lnTo>
                <a:lnTo>
                  <a:pt x="1136583" y="5308600"/>
                </a:lnTo>
                <a:lnTo>
                  <a:pt x="1162552" y="5295900"/>
                </a:lnTo>
                <a:close/>
              </a:path>
              <a:path w="2115820" h="5308600">
                <a:moveTo>
                  <a:pt x="1213936" y="25400"/>
                </a:moveTo>
                <a:lnTo>
                  <a:pt x="901364" y="25400"/>
                </a:lnTo>
                <a:lnTo>
                  <a:pt x="801024" y="76200"/>
                </a:lnTo>
                <a:lnTo>
                  <a:pt x="776490" y="101600"/>
                </a:lnTo>
                <a:lnTo>
                  <a:pt x="728137" y="127000"/>
                </a:lnTo>
                <a:lnTo>
                  <a:pt x="704333" y="152400"/>
                </a:lnTo>
                <a:lnTo>
                  <a:pt x="680787" y="177800"/>
                </a:lnTo>
                <a:lnTo>
                  <a:pt x="657507" y="203200"/>
                </a:lnTo>
                <a:lnTo>
                  <a:pt x="634501" y="215900"/>
                </a:lnTo>
                <a:lnTo>
                  <a:pt x="611776" y="254000"/>
                </a:lnTo>
                <a:lnTo>
                  <a:pt x="589339" y="279400"/>
                </a:lnTo>
                <a:lnTo>
                  <a:pt x="567199" y="304800"/>
                </a:lnTo>
                <a:lnTo>
                  <a:pt x="545363" y="330200"/>
                </a:lnTo>
                <a:lnTo>
                  <a:pt x="523838" y="368300"/>
                </a:lnTo>
                <a:lnTo>
                  <a:pt x="502632" y="393700"/>
                </a:lnTo>
                <a:lnTo>
                  <a:pt x="481752" y="431800"/>
                </a:lnTo>
                <a:lnTo>
                  <a:pt x="461207" y="457200"/>
                </a:lnTo>
                <a:lnTo>
                  <a:pt x="441003" y="495300"/>
                </a:lnTo>
                <a:lnTo>
                  <a:pt x="421149" y="533400"/>
                </a:lnTo>
                <a:lnTo>
                  <a:pt x="401651" y="571500"/>
                </a:lnTo>
                <a:lnTo>
                  <a:pt x="382518" y="609600"/>
                </a:lnTo>
                <a:lnTo>
                  <a:pt x="363757" y="647700"/>
                </a:lnTo>
                <a:lnTo>
                  <a:pt x="345375" y="698500"/>
                </a:lnTo>
                <a:lnTo>
                  <a:pt x="327381" y="736600"/>
                </a:lnTo>
                <a:lnTo>
                  <a:pt x="309781" y="774700"/>
                </a:lnTo>
                <a:lnTo>
                  <a:pt x="292584" y="825500"/>
                </a:lnTo>
                <a:lnTo>
                  <a:pt x="275796" y="863600"/>
                </a:lnTo>
                <a:lnTo>
                  <a:pt x="259426" y="914400"/>
                </a:lnTo>
                <a:lnTo>
                  <a:pt x="243481" y="965200"/>
                </a:lnTo>
                <a:lnTo>
                  <a:pt x="227968" y="1016000"/>
                </a:lnTo>
                <a:lnTo>
                  <a:pt x="212896" y="1054100"/>
                </a:lnTo>
                <a:lnTo>
                  <a:pt x="198271" y="1104900"/>
                </a:lnTo>
                <a:lnTo>
                  <a:pt x="184102" y="1155700"/>
                </a:lnTo>
                <a:lnTo>
                  <a:pt x="170395" y="1206500"/>
                </a:lnTo>
                <a:lnTo>
                  <a:pt x="157159" y="1257300"/>
                </a:lnTo>
                <a:lnTo>
                  <a:pt x="144401" y="1320800"/>
                </a:lnTo>
                <a:lnTo>
                  <a:pt x="132129" y="1371600"/>
                </a:lnTo>
                <a:lnTo>
                  <a:pt x="120350" y="1422400"/>
                </a:lnTo>
                <a:lnTo>
                  <a:pt x="109071" y="1485900"/>
                </a:lnTo>
                <a:lnTo>
                  <a:pt x="98301" y="1536700"/>
                </a:lnTo>
                <a:lnTo>
                  <a:pt x="88047" y="1600200"/>
                </a:lnTo>
                <a:lnTo>
                  <a:pt x="78316" y="1651000"/>
                </a:lnTo>
                <a:lnTo>
                  <a:pt x="69117" y="1714500"/>
                </a:lnTo>
                <a:lnTo>
                  <a:pt x="60456" y="1765300"/>
                </a:lnTo>
                <a:lnTo>
                  <a:pt x="52341" y="1828800"/>
                </a:lnTo>
                <a:lnTo>
                  <a:pt x="44780" y="1892300"/>
                </a:lnTo>
                <a:lnTo>
                  <a:pt x="37780" y="1955800"/>
                </a:lnTo>
                <a:lnTo>
                  <a:pt x="31349" y="2019300"/>
                </a:lnTo>
                <a:lnTo>
                  <a:pt x="25495" y="2070100"/>
                </a:lnTo>
                <a:lnTo>
                  <a:pt x="20225" y="2133600"/>
                </a:lnTo>
                <a:lnTo>
                  <a:pt x="15547" y="2197100"/>
                </a:lnTo>
                <a:lnTo>
                  <a:pt x="11467" y="2260600"/>
                </a:lnTo>
                <a:lnTo>
                  <a:pt x="7995" y="2324100"/>
                </a:lnTo>
                <a:lnTo>
                  <a:pt x="5137" y="2400300"/>
                </a:lnTo>
                <a:lnTo>
                  <a:pt x="2901" y="2463800"/>
                </a:lnTo>
                <a:lnTo>
                  <a:pt x="1294" y="2527300"/>
                </a:lnTo>
                <a:lnTo>
                  <a:pt x="324" y="2590800"/>
                </a:lnTo>
                <a:lnTo>
                  <a:pt x="0" y="2654300"/>
                </a:lnTo>
                <a:lnTo>
                  <a:pt x="324" y="2730500"/>
                </a:lnTo>
                <a:lnTo>
                  <a:pt x="1294" y="2794000"/>
                </a:lnTo>
                <a:lnTo>
                  <a:pt x="2901" y="2857500"/>
                </a:lnTo>
                <a:lnTo>
                  <a:pt x="5137" y="2921000"/>
                </a:lnTo>
                <a:lnTo>
                  <a:pt x="7995" y="2984500"/>
                </a:lnTo>
                <a:lnTo>
                  <a:pt x="11467" y="3048000"/>
                </a:lnTo>
                <a:lnTo>
                  <a:pt x="15547" y="3111500"/>
                </a:lnTo>
                <a:lnTo>
                  <a:pt x="20225" y="3175000"/>
                </a:lnTo>
                <a:lnTo>
                  <a:pt x="25495" y="3238500"/>
                </a:lnTo>
                <a:lnTo>
                  <a:pt x="31349" y="3302000"/>
                </a:lnTo>
                <a:lnTo>
                  <a:pt x="37780" y="3365500"/>
                </a:lnTo>
                <a:lnTo>
                  <a:pt x="44780" y="3429000"/>
                </a:lnTo>
                <a:lnTo>
                  <a:pt x="52341" y="3479800"/>
                </a:lnTo>
                <a:lnTo>
                  <a:pt x="60456" y="3543300"/>
                </a:lnTo>
                <a:lnTo>
                  <a:pt x="69117" y="3606800"/>
                </a:lnTo>
                <a:lnTo>
                  <a:pt x="78316" y="3657600"/>
                </a:lnTo>
                <a:lnTo>
                  <a:pt x="88047" y="3721100"/>
                </a:lnTo>
                <a:lnTo>
                  <a:pt x="98301" y="3771900"/>
                </a:lnTo>
                <a:lnTo>
                  <a:pt x="109071" y="3835400"/>
                </a:lnTo>
                <a:lnTo>
                  <a:pt x="120350" y="3886200"/>
                </a:lnTo>
                <a:lnTo>
                  <a:pt x="132129" y="3949700"/>
                </a:lnTo>
                <a:lnTo>
                  <a:pt x="144401" y="4000500"/>
                </a:lnTo>
                <a:lnTo>
                  <a:pt x="157159" y="4051300"/>
                </a:lnTo>
                <a:lnTo>
                  <a:pt x="170395" y="4102100"/>
                </a:lnTo>
                <a:lnTo>
                  <a:pt x="184102" y="4152900"/>
                </a:lnTo>
                <a:lnTo>
                  <a:pt x="198271" y="4203700"/>
                </a:lnTo>
                <a:lnTo>
                  <a:pt x="212896" y="4254500"/>
                </a:lnTo>
                <a:lnTo>
                  <a:pt x="227968" y="4305300"/>
                </a:lnTo>
                <a:lnTo>
                  <a:pt x="243481" y="4356100"/>
                </a:lnTo>
                <a:lnTo>
                  <a:pt x="259426" y="4406900"/>
                </a:lnTo>
                <a:lnTo>
                  <a:pt x="275796" y="4445000"/>
                </a:lnTo>
                <a:lnTo>
                  <a:pt x="292584" y="4495800"/>
                </a:lnTo>
                <a:lnTo>
                  <a:pt x="309781" y="4533900"/>
                </a:lnTo>
                <a:lnTo>
                  <a:pt x="327381" y="4584700"/>
                </a:lnTo>
                <a:lnTo>
                  <a:pt x="345375" y="4622800"/>
                </a:lnTo>
                <a:lnTo>
                  <a:pt x="363757" y="4660900"/>
                </a:lnTo>
                <a:lnTo>
                  <a:pt x="382518" y="4699000"/>
                </a:lnTo>
                <a:lnTo>
                  <a:pt x="401651" y="4737100"/>
                </a:lnTo>
                <a:lnTo>
                  <a:pt x="421149" y="4775200"/>
                </a:lnTo>
                <a:lnTo>
                  <a:pt x="441003" y="4813300"/>
                </a:lnTo>
                <a:lnTo>
                  <a:pt x="461207" y="4851400"/>
                </a:lnTo>
                <a:lnTo>
                  <a:pt x="481752" y="4889500"/>
                </a:lnTo>
                <a:lnTo>
                  <a:pt x="502632" y="4914900"/>
                </a:lnTo>
                <a:lnTo>
                  <a:pt x="523838" y="4953000"/>
                </a:lnTo>
                <a:lnTo>
                  <a:pt x="545363" y="4978400"/>
                </a:lnTo>
                <a:lnTo>
                  <a:pt x="567199" y="5016500"/>
                </a:lnTo>
                <a:lnTo>
                  <a:pt x="589339" y="5041900"/>
                </a:lnTo>
                <a:lnTo>
                  <a:pt x="634501" y="5092700"/>
                </a:lnTo>
                <a:lnTo>
                  <a:pt x="680787" y="5143500"/>
                </a:lnTo>
                <a:lnTo>
                  <a:pt x="728137" y="5181600"/>
                </a:lnTo>
                <a:lnTo>
                  <a:pt x="752192" y="5207000"/>
                </a:lnTo>
                <a:lnTo>
                  <a:pt x="825785" y="5245100"/>
                </a:lnTo>
                <a:lnTo>
                  <a:pt x="926962" y="5295900"/>
                </a:lnTo>
                <a:lnTo>
                  <a:pt x="1188339" y="5295900"/>
                </a:lnTo>
                <a:lnTo>
                  <a:pt x="1289510" y="5245100"/>
                </a:lnTo>
                <a:lnTo>
                  <a:pt x="1363101" y="5207000"/>
                </a:lnTo>
                <a:lnTo>
                  <a:pt x="1387155" y="5181600"/>
                </a:lnTo>
                <a:lnTo>
                  <a:pt x="1410958" y="5168900"/>
                </a:lnTo>
                <a:lnTo>
                  <a:pt x="1457782" y="5118100"/>
                </a:lnTo>
                <a:lnTo>
                  <a:pt x="1503513" y="5067300"/>
                </a:lnTo>
                <a:lnTo>
                  <a:pt x="1548089" y="5016500"/>
                </a:lnTo>
                <a:lnTo>
                  <a:pt x="1569926" y="4978400"/>
                </a:lnTo>
                <a:lnTo>
                  <a:pt x="1591451" y="4953000"/>
                </a:lnTo>
                <a:lnTo>
                  <a:pt x="1612657" y="4914900"/>
                </a:lnTo>
                <a:lnTo>
                  <a:pt x="1633536" y="4889500"/>
                </a:lnTo>
                <a:lnTo>
                  <a:pt x="1654082" y="4851400"/>
                </a:lnTo>
                <a:lnTo>
                  <a:pt x="1674286" y="4813300"/>
                </a:lnTo>
                <a:lnTo>
                  <a:pt x="1694140" y="4775200"/>
                </a:lnTo>
                <a:lnTo>
                  <a:pt x="1713638" y="4737100"/>
                </a:lnTo>
                <a:lnTo>
                  <a:pt x="1732772" y="4699000"/>
                </a:lnTo>
                <a:lnTo>
                  <a:pt x="1751534" y="4660900"/>
                </a:lnTo>
                <a:lnTo>
                  <a:pt x="1769916" y="4622800"/>
                </a:lnTo>
                <a:lnTo>
                  <a:pt x="1787911" y="4584700"/>
                </a:lnTo>
                <a:lnTo>
                  <a:pt x="1805511" y="4533900"/>
                </a:lnTo>
                <a:lnTo>
                  <a:pt x="1822709" y="4495800"/>
                </a:lnTo>
                <a:lnTo>
                  <a:pt x="1839497" y="4445000"/>
                </a:lnTo>
                <a:lnTo>
                  <a:pt x="1855868" y="4406900"/>
                </a:lnTo>
                <a:lnTo>
                  <a:pt x="1871814" y="4356100"/>
                </a:lnTo>
                <a:lnTo>
                  <a:pt x="1887327" y="4305300"/>
                </a:lnTo>
                <a:lnTo>
                  <a:pt x="1902400" y="4254500"/>
                </a:lnTo>
                <a:lnTo>
                  <a:pt x="1917026" y="4203700"/>
                </a:lnTo>
                <a:lnTo>
                  <a:pt x="1931196" y="4152900"/>
                </a:lnTo>
                <a:lnTo>
                  <a:pt x="1944903" y="4102100"/>
                </a:lnTo>
                <a:lnTo>
                  <a:pt x="1958140" y="4051300"/>
                </a:lnTo>
                <a:lnTo>
                  <a:pt x="1970898" y="4000500"/>
                </a:lnTo>
                <a:lnTo>
                  <a:pt x="1983172" y="3949700"/>
                </a:lnTo>
                <a:lnTo>
                  <a:pt x="1994951" y="3886200"/>
                </a:lnTo>
                <a:lnTo>
                  <a:pt x="2006231" y="3835400"/>
                </a:lnTo>
                <a:lnTo>
                  <a:pt x="2017001" y="3771900"/>
                </a:lnTo>
                <a:lnTo>
                  <a:pt x="2027256" y="3721100"/>
                </a:lnTo>
                <a:lnTo>
                  <a:pt x="2036988" y="3657600"/>
                </a:lnTo>
                <a:lnTo>
                  <a:pt x="2046188" y="3606800"/>
                </a:lnTo>
                <a:lnTo>
                  <a:pt x="2054850" y="3543300"/>
                </a:lnTo>
                <a:lnTo>
                  <a:pt x="2062965" y="3479800"/>
                </a:lnTo>
                <a:lnTo>
                  <a:pt x="2070527" y="3429000"/>
                </a:lnTo>
                <a:lnTo>
                  <a:pt x="2077527" y="3365500"/>
                </a:lnTo>
                <a:lnTo>
                  <a:pt x="2083959" y="3302000"/>
                </a:lnTo>
                <a:lnTo>
                  <a:pt x="2089813" y="3238500"/>
                </a:lnTo>
                <a:lnTo>
                  <a:pt x="2095084" y="3175000"/>
                </a:lnTo>
                <a:lnTo>
                  <a:pt x="2099763" y="3111500"/>
                </a:lnTo>
                <a:lnTo>
                  <a:pt x="2103843" y="3048000"/>
                </a:lnTo>
                <a:lnTo>
                  <a:pt x="2107315" y="2984500"/>
                </a:lnTo>
                <a:lnTo>
                  <a:pt x="2110174" y="2921000"/>
                </a:lnTo>
                <a:lnTo>
                  <a:pt x="2112410" y="2857500"/>
                </a:lnTo>
                <a:lnTo>
                  <a:pt x="2114017" y="2794000"/>
                </a:lnTo>
                <a:lnTo>
                  <a:pt x="2114987" y="2730500"/>
                </a:lnTo>
                <a:lnTo>
                  <a:pt x="2115312" y="2654300"/>
                </a:lnTo>
                <a:lnTo>
                  <a:pt x="2114987" y="2590800"/>
                </a:lnTo>
                <a:lnTo>
                  <a:pt x="2114017" y="2527300"/>
                </a:lnTo>
                <a:lnTo>
                  <a:pt x="2112410" y="2463800"/>
                </a:lnTo>
                <a:lnTo>
                  <a:pt x="2110174" y="2400300"/>
                </a:lnTo>
                <a:lnTo>
                  <a:pt x="2107315" y="2324100"/>
                </a:lnTo>
                <a:lnTo>
                  <a:pt x="2103843" y="2260600"/>
                </a:lnTo>
                <a:lnTo>
                  <a:pt x="2099763" y="2197100"/>
                </a:lnTo>
                <a:lnTo>
                  <a:pt x="2095084" y="2133600"/>
                </a:lnTo>
                <a:lnTo>
                  <a:pt x="2089813" y="2070100"/>
                </a:lnTo>
                <a:lnTo>
                  <a:pt x="2083959" y="2019300"/>
                </a:lnTo>
                <a:lnTo>
                  <a:pt x="2077527" y="1955800"/>
                </a:lnTo>
                <a:lnTo>
                  <a:pt x="2070527" y="1892300"/>
                </a:lnTo>
                <a:lnTo>
                  <a:pt x="2062965" y="1828800"/>
                </a:lnTo>
                <a:lnTo>
                  <a:pt x="2054850" y="1765300"/>
                </a:lnTo>
                <a:lnTo>
                  <a:pt x="2046188" y="1714500"/>
                </a:lnTo>
                <a:lnTo>
                  <a:pt x="2036988" y="1651000"/>
                </a:lnTo>
                <a:lnTo>
                  <a:pt x="2027256" y="1600200"/>
                </a:lnTo>
                <a:lnTo>
                  <a:pt x="2017001" y="1536700"/>
                </a:lnTo>
                <a:lnTo>
                  <a:pt x="2006231" y="1485900"/>
                </a:lnTo>
                <a:lnTo>
                  <a:pt x="1994951" y="1422400"/>
                </a:lnTo>
                <a:lnTo>
                  <a:pt x="1983172" y="1371600"/>
                </a:lnTo>
                <a:lnTo>
                  <a:pt x="1970898" y="1320800"/>
                </a:lnTo>
                <a:lnTo>
                  <a:pt x="1958140" y="1257300"/>
                </a:lnTo>
                <a:lnTo>
                  <a:pt x="1944903" y="1206500"/>
                </a:lnTo>
                <a:lnTo>
                  <a:pt x="1931196" y="1155700"/>
                </a:lnTo>
                <a:lnTo>
                  <a:pt x="1917026" y="1104900"/>
                </a:lnTo>
                <a:lnTo>
                  <a:pt x="1902400" y="1054100"/>
                </a:lnTo>
                <a:lnTo>
                  <a:pt x="1887327" y="1016000"/>
                </a:lnTo>
                <a:lnTo>
                  <a:pt x="1871814" y="965200"/>
                </a:lnTo>
                <a:lnTo>
                  <a:pt x="1855868" y="914400"/>
                </a:lnTo>
                <a:lnTo>
                  <a:pt x="1839497" y="863600"/>
                </a:lnTo>
                <a:lnTo>
                  <a:pt x="1822709" y="825500"/>
                </a:lnTo>
                <a:lnTo>
                  <a:pt x="1805511" y="774700"/>
                </a:lnTo>
                <a:lnTo>
                  <a:pt x="1787911" y="736600"/>
                </a:lnTo>
                <a:lnTo>
                  <a:pt x="1769916" y="698500"/>
                </a:lnTo>
                <a:lnTo>
                  <a:pt x="1751534" y="647700"/>
                </a:lnTo>
                <a:lnTo>
                  <a:pt x="1732772" y="609600"/>
                </a:lnTo>
                <a:lnTo>
                  <a:pt x="1713638" y="571500"/>
                </a:lnTo>
                <a:lnTo>
                  <a:pt x="1694140" y="533400"/>
                </a:lnTo>
                <a:lnTo>
                  <a:pt x="1674286" y="495300"/>
                </a:lnTo>
                <a:lnTo>
                  <a:pt x="1654082" y="457200"/>
                </a:lnTo>
                <a:lnTo>
                  <a:pt x="1633536" y="431800"/>
                </a:lnTo>
                <a:lnTo>
                  <a:pt x="1612657" y="393700"/>
                </a:lnTo>
                <a:lnTo>
                  <a:pt x="1591451" y="368300"/>
                </a:lnTo>
                <a:lnTo>
                  <a:pt x="1569926" y="330200"/>
                </a:lnTo>
                <a:lnTo>
                  <a:pt x="1548089" y="304800"/>
                </a:lnTo>
                <a:lnTo>
                  <a:pt x="1525949" y="279400"/>
                </a:lnTo>
                <a:lnTo>
                  <a:pt x="1503513" y="254000"/>
                </a:lnTo>
                <a:lnTo>
                  <a:pt x="1480788" y="215900"/>
                </a:lnTo>
                <a:lnTo>
                  <a:pt x="1457782" y="203200"/>
                </a:lnTo>
                <a:lnTo>
                  <a:pt x="1434503" y="177800"/>
                </a:lnTo>
                <a:lnTo>
                  <a:pt x="1410958" y="152400"/>
                </a:lnTo>
                <a:lnTo>
                  <a:pt x="1387155" y="127000"/>
                </a:lnTo>
                <a:lnTo>
                  <a:pt x="1338804" y="101600"/>
                </a:lnTo>
                <a:lnTo>
                  <a:pt x="1314271" y="76200"/>
                </a:lnTo>
                <a:lnTo>
                  <a:pt x="1213936" y="25400"/>
                </a:lnTo>
                <a:close/>
              </a:path>
              <a:path w="2115820" h="5308600">
                <a:moveTo>
                  <a:pt x="1162552" y="12700"/>
                </a:moveTo>
                <a:lnTo>
                  <a:pt x="952751" y="12700"/>
                </a:lnTo>
                <a:lnTo>
                  <a:pt x="926962" y="25400"/>
                </a:lnTo>
                <a:lnTo>
                  <a:pt x="1188339" y="25400"/>
                </a:lnTo>
                <a:lnTo>
                  <a:pt x="1162552" y="12700"/>
                </a:lnTo>
                <a:close/>
              </a:path>
              <a:path w="2115820" h="5308600">
                <a:moveTo>
                  <a:pt x="1110439" y="0"/>
                </a:moveTo>
                <a:lnTo>
                  <a:pt x="1004868" y="0"/>
                </a:lnTo>
                <a:lnTo>
                  <a:pt x="978722" y="12700"/>
                </a:lnTo>
                <a:lnTo>
                  <a:pt x="1136583" y="12700"/>
                </a:lnTo>
                <a:lnTo>
                  <a:pt x="1110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1" y="934974"/>
            <a:ext cx="2115820" cy="5314315"/>
          </a:xfrm>
          <a:custGeom>
            <a:avLst/>
            <a:gdLst/>
            <a:ahLst/>
            <a:cxnLst/>
            <a:rect l="l" t="t" r="r" b="b"/>
            <a:pathLst>
              <a:path w="2115820" h="5314315">
                <a:moveTo>
                  <a:pt x="0" y="2657093"/>
                </a:moveTo>
                <a:lnTo>
                  <a:pt x="324" y="2590584"/>
                </a:lnTo>
                <a:lnTo>
                  <a:pt x="1294" y="2524477"/>
                </a:lnTo>
                <a:lnTo>
                  <a:pt x="2901" y="2458790"/>
                </a:lnTo>
                <a:lnTo>
                  <a:pt x="5137" y="2393543"/>
                </a:lnTo>
                <a:lnTo>
                  <a:pt x="7995" y="2328755"/>
                </a:lnTo>
                <a:lnTo>
                  <a:pt x="11467" y="2264445"/>
                </a:lnTo>
                <a:lnTo>
                  <a:pt x="15547" y="2200632"/>
                </a:lnTo>
                <a:lnTo>
                  <a:pt x="20225" y="2137334"/>
                </a:lnTo>
                <a:lnTo>
                  <a:pt x="25495" y="2074572"/>
                </a:lnTo>
                <a:lnTo>
                  <a:pt x="31349" y="2012364"/>
                </a:lnTo>
                <a:lnTo>
                  <a:pt x="37780" y="1950728"/>
                </a:lnTo>
                <a:lnTo>
                  <a:pt x="44780" y="1889685"/>
                </a:lnTo>
                <a:lnTo>
                  <a:pt x="52341" y="1829253"/>
                </a:lnTo>
                <a:lnTo>
                  <a:pt x="60456" y="1769451"/>
                </a:lnTo>
                <a:lnTo>
                  <a:pt x="69117" y="1710298"/>
                </a:lnTo>
                <a:lnTo>
                  <a:pt x="78316" y="1651813"/>
                </a:lnTo>
                <a:lnTo>
                  <a:pt x="88047" y="1594016"/>
                </a:lnTo>
                <a:lnTo>
                  <a:pt x="98301" y="1536924"/>
                </a:lnTo>
                <a:lnTo>
                  <a:pt x="109071" y="1480558"/>
                </a:lnTo>
                <a:lnTo>
                  <a:pt x="120350" y="1424936"/>
                </a:lnTo>
                <a:lnTo>
                  <a:pt x="132129" y="1370078"/>
                </a:lnTo>
                <a:lnTo>
                  <a:pt x="144401" y="1316002"/>
                </a:lnTo>
                <a:lnTo>
                  <a:pt x="157159" y="1262727"/>
                </a:lnTo>
                <a:lnTo>
                  <a:pt x="170395" y="1210272"/>
                </a:lnTo>
                <a:lnTo>
                  <a:pt x="184102" y="1158657"/>
                </a:lnTo>
                <a:lnTo>
                  <a:pt x="198271" y="1107901"/>
                </a:lnTo>
                <a:lnTo>
                  <a:pt x="212896" y="1058022"/>
                </a:lnTo>
                <a:lnTo>
                  <a:pt x="227968" y="1009039"/>
                </a:lnTo>
                <a:lnTo>
                  <a:pt x="243481" y="960972"/>
                </a:lnTo>
                <a:lnTo>
                  <a:pt x="259426" y="913840"/>
                </a:lnTo>
                <a:lnTo>
                  <a:pt x="275796" y="867661"/>
                </a:lnTo>
                <a:lnTo>
                  <a:pt x="292584" y="822454"/>
                </a:lnTo>
                <a:lnTo>
                  <a:pt x="309781" y="778240"/>
                </a:lnTo>
                <a:lnTo>
                  <a:pt x="327381" y="735036"/>
                </a:lnTo>
                <a:lnTo>
                  <a:pt x="345375" y="692861"/>
                </a:lnTo>
                <a:lnTo>
                  <a:pt x="363757" y="651736"/>
                </a:lnTo>
                <a:lnTo>
                  <a:pt x="382518" y="611678"/>
                </a:lnTo>
                <a:lnTo>
                  <a:pt x="401651" y="572707"/>
                </a:lnTo>
                <a:lnTo>
                  <a:pt x="421149" y="534841"/>
                </a:lnTo>
                <a:lnTo>
                  <a:pt x="441003" y="498101"/>
                </a:lnTo>
                <a:lnTo>
                  <a:pt x="461207" y="462504"/>
                </a:lnTo>
                <a:lnTo>
                  <a:pt x="481752" y="428071"/>
                </a:lnTo>
                <a:lnTo>
                  <a:pt x="502632" y="394819"/>
                </a:lnTo>
                <a:lnTo>
                  <a:pt x="523838" y="362768"/>
                </a:lnTo>
                <a:lnTo>
                  <a:pt x="567199" y="302345"/>
                </a:lnTo>
                <a:lnTo>
                  <a:pt x="611776" y="246954"/>
                </a:lnTo>
                <a:lnTo>
                  <a:pt x="657507" y="196748"/>
                </a:lnTo>
                <a:lnTo>
                  <a:pt x="704333" y="151878"/>
                </a:lnTo>
                <a:lnTo>
                  <a:pt x="752192" y="112497"/>
                </a:lnTo>
                <a:lnTo>
                  <a:pt x="801024" y="78757"/>
                </a:lnTo>
                <a:lnTo>
                  <a:pt x="850768" y="50810"/>
                </a:lnTo>
                <a:lnTo>
                  <a:pt x="901364" y="28809"/>
                </a:lnTo>
                <a:lnTo>
                  <a:pt x="952751" y="12905"/>
                </a:lnTo>
                <a:lnTo>
                  <a:pt x="1004868" y="3251"/>
                </a:lnTo>
                <a:lnTo>
                  <a:pt x="1057656" y="0"/>
                </a:lnTo>
                <a:lnTo>
                  <a:pt x="1084127" y="816"/>
                </a:lnTo>
                <a:lnTo>
                  <a:pt x="1136583" y="7287"/>
                </a:lnTo>
                <a:lnTo>
                  <a:pt x="1188339" y="20085"/>
                </a:lnTo>
                <a:lnTo>
                  <a:pt x="1239335" y="39057"/>
                </a:lnTo>
                <a:lnTo>
                  <a:pt x="1289510" y="64050"/>
                </a:lnTo>
                <a:lnTo>
                  <a:pt x="1338804" y="94913"/>
                </a:lnTo>
                <a:lnTo>
                  <a:pt x="1387155" y="131492"/>
                </a:lnTo>
                <a:lnTo>
                  <a:pt x="1434503" y="173637"/>
                </a:lnTo>
                <a:lnTo>
                  <a:pt x="1480788" y="221194"/>
                </a:lnTo>
                <a:lnTo>
                  <a:pt x="1525949" y="274011"/>
                </a:lnTo>
                <a:lnTo>
                  <a:pt x="1569926" y="331937"/>
                </a:lnTo>
                <a:lnTo>
                  <a:pt x="1612657" y="394819"/>
                </a:lnTo>
                <a:lnTo>
                  <a:pt x="1633536" y="428071"/>
                </a:lnTo>
                <a:lnTo>
                  <a:pt x="1654082" y="462504"/>
                </a:lnTo>
                <a:lnTo>
                  <a:pt x="1674286" y="498101"/>
                </a:lnTo>
                <a:lnTo>
                  <a:pt x="1694140" y="534841"/>
                </a:lnTo>
                <a:lnTo>
                  <a:pt x="1713638" y="572707"/>
                </a:lnTo>
                <a:lnTo>
                  <a:pt x="1732772" y="611678"/>
                </a:lnTo>
                <a:lnTo>
                  <a:pt x="1751534" y="651736"/>
                </a:lnTo>
                <a:lnTo>
                  <a:pt x="1769916" y="692861"/>
                </a:lnTo>
                <a:lnTo>
                  <a:pt x="1787911" y="735036"/>
                </a:lnTo>
                <a:lnTo>
                  <a:pt x="1805511" y="778240"/>
                </a:lnTo>
                <a:lnTo>
                  <a:pt x="1822709" y="822454"/>
                </a:lnTo>
                <a:lnTo>
                  <a:pt x="1839497" y="867661"/>
                </a:lnTo>
                <a:lnTo>
                  <a:pt x="1855868" y="913840"/>
                </a:lnTo>
                <a:lnTo>
                  <a:pt x="1871814" y="960972"/>
                </a:lnTo>
                <a:lnTo>
                  <a:pt x="1887327" y="1009039"/>
                </a:lnTo>
                <a:lnTo>
                  <a:pt x="1902400" y="1058022"/>
                </a:lnTo>
                <a:lnTo>
                  <a:pt x="1917026" y="1107901"/>
                </a:lnTo>
                <a:lnTo>
                  <a:pt x="1931196" y="1158657"/>
                </a:lnTo>
                <a:lnTo>
                  <a:pt x="1944903" y="1210272"/>
                </a:lnTo>
                <a:lnTo>
                  <a:pt x="1958140" y="1262727"/>
                </a:lnTo>
                <a:lnTo>
                  <a:pt x="1970898" y="1316002"/>
                </a:lnTo>
                <a:lnTo>
                  <a:pt x="1983172" y="1370078"/>
                </a:lnTo>
                <a:lnTo>
                  <a:pt x="1994951" y="1424936"/>
                </a:lnTo>
                <a:lnTo>
                  <a:pt x="2006231" y="1480558"/>
                </a:lnTo>
                <a:lnTo>
                  <a:pt x="2017001" y="1536924"/>
                </a:lnTo>
                <a:lnTo>
                  <a:pt x="2027256" y="1594016"/>
                </a:lnTo>
                <a:lnTo>
                  <a:pt x="2036988" y="1651813"/>
                </a:lnTo>
                <a:lnTo>
                  <a:pt x="2046188" y="1710298"/>
                </a:lnTo>
                <a:lnTo>
                  <a:pt x="2054850" y="1769451"/>
                </a:lnTo>
                <a:lnTo>
                  <a:pt x="2062965" y="1829253"/>
                </a:lnTo>
                <a:lnTo>
                  <a:pt x="2070527" y="1889685"/>
                </a:lnTo>
                <a:lnTo>
                  <a:pt x="2077527" y="1950728"/>
                </a:lnTo>
                <a:lnTo>
                  <a:pt x="2083959" y="2012364"/>
                </a:lnTo>
                <a:lnTo>
                  <a:pt x="2089813" y="2074572"/>
                </a:lnTo>
                <a:lnTo>
                  <a:pt x="2095084" y="2137334"/>
                </a:lnTo>
                <a:lnTo>
                  <a:pt x="2099763" y="2200632"/>
                </a:lnTo>
                <a:lnTo>
                  <a:pt x="2103843" y="2264445"/>
                </a:lnTo>
                <a:lnTo>
                  <a:pt x="2107315" y="2328755"/>
                </a:lnTo>
                <a:lnTo>
                  <a:pt x="2110174" y="2393543"/>
                </a:lnTo>
                <a:lnTo>
                  <a:pt x="2112410" y="2458790"/>
                </a:lnTo>
                <a:lnTo>
                  <a:pt x="2114017" y="2524477"/>
                </a:lnTo>
                <a:lnTo>
                  <a:pt x="2114987" y="2590584"/>
                </a:lnTo>
                <a:lnTo>
                  <a:pt x="2115312" y="2657093"/>
                </a:lnTo>
                <a:lnTo>
                  <a:pt x="2114987" y="2723603"/>
                </a:lnTo>
                <a:lnTo>
                  <a:pt x="2114017" y="2789710"/>
                </a:lnTo>
                <a:lnTo>
                  <a:pt x="2112410" y="2855397"/>
                </a:lnTo>
                <a:lnTo>
                  <a:pt x="2110174" y="2920644"/>
                </a:lnTo>
                <a:lnTo>
                  <a:pt x="2107315" y="2985432"/>
                </a:lnTo>
                <a:lnTo>
                  <a:pt x="2103843" y="3049742"/>
                </a:lnTo>
                <a:lnTo>
                  <a:pt x="2099763" y="3113555"/>
                </a:lnTo>
                <a:lnTo>
                  <a:pt x="2095084" y="3176853"/>
                </a:lnTo>
                <a:lnTo>
                  <a:pt x="2089813" y="3239615"/>
                </a:lnTo>
                <a:lnTo>
                  <a:pt x="2083959" y="3301823"/>
                </a:lnTo>
                <a:lnTo>
                  <a:pt x="2077527" y="3363459"/>
                </a:lnTo>
                <a:lnTo>
                  <a:pt x="2070527" y="3424502"/>
                </a:lnTo>
                <a:lnTo>
                  <a:pt x="2062965" y="3484934"/>
                </a:lnTo>
                <a:lnTo>
                  <a:pt x="2054850" y="3544736"/>
                </a:lnTo>
                <a:lnTo>
                  <a:pt x="2046188" y="3603889"/>
                </a:lnTo>
                <a:lnTo>
                  <a:pt x="2036988" y="3662374"/>
                </a:lnTo>
                <a:lnTo>
                  <a:pt x="2027256" y="3720171"/>
                </a:lnTo>
                <a:lnTo>
                  <a:pt x="2017001" y="3777263"/>
                </a:lnTo>
                <a:lnTo>
                  <a:pt x="2006231" y="3833629"/>
                </a:lnTo>
                <a:lnTo>
                  <a:pt x="1994951" y="3889251"/>
                </a:lnTo>
                <a:lnTo>
                  <a:pt x="1983172" y="3944109"/>
                </a:lnTo>
                <a:lnTo>
                  <a:pt x="1970898" y="3998185"/>
                </a:lnTo>
                <a:lnTo>
                  <a:pt x="1958140" y="4051460"/>
                </a:lnTo>
                <a:lnTo>
                  <a:pt x="1944903" y="4103915"/>
                </a:lnTo>
                <a:lnTo>
                  <a:pt x="1931196" y="4155530"/>
                </a:lnTo>
                <a:lnTo>
                  <a:pt x="1917026" y="4206286"/>
                </a:lnTo>
                <a:lnTo>
                  <a:pt x="1902400" y="4256165"/>
                </a:lnTo>
                <a:lnTo>
                  <a:pt x="1887327" y="4305148"/>
                </a:lnTo>
                <a:lnTo>
                  <a:pt x="1871814" y="4353215"/>
                </a:lnTo>
                <a:lnTo>
                  <a:pt x="1855868" y="4400347"/>
                </a:lnTo>
                <a:lnTo>
                  <a:pt x="1839497" y="4446526"/>
                </a:lnTo>
                <a:lnTo>
                  <a:pt x="1822709" y="4491733"/>
                </a:lnTo>
                <a:lnTo>
                  <a:pt x="1805511" y="4535947"/>
                </a:lnTo>
                <a:lnTo>
                  <a:pt x="1787911" y="4579151"/>
                </a:lnTo>
                <a:lnTo>
                  <a:pt x="1769916" y="4621326"/>
                </a:lnTo>
                <a:lnTo>
                  <a:pt x="1751534" y="4662451"/>
                </a:lnTo>
                <a:lnTo>
                  <a:pt x="1732772" y="4702509"/>
                </a:lnTo>
                <a:lnTo>
                  <a:pt x="1713638" y="4741480"/>
                </a:lnTo>
                <a:lnTo>
                  <a:pt x="1694140" y="4779346"/>
                </a:lnTo>
                <a:lnTo>
                  <a:pt x="1674286" y="4816086"/>
                </a:lnTo>
                <a:lnTo>
                  <a:pt x="1654082" y="4851683"/>
                </a:lnTo>
                <a:lnTo>
                  <a:pt x="1633536" y="4886116"/>
                </a:lnTo>
                <a:lnTo>
                  <a:pt x="1612657" y="4919368"/>
                </a:lnTo>
                <a:lnTo>
                  <a:pt x="1591451" y="4951419"/>
                </a:lnTo>
                <a:lnTo>
                  <a:pt x="1548089" y="5011842"/>
                </a:lnTo>
                <a:lnTo>
                  <a:pt x="1503513" y="5067233"/>
                </a:lnTo>
                <a:lnTo>
                  <a:pt x="1457782" y="5117439"/>
                </a:lnTo>
                <a:lnTo>
                  <a:pt x="1410958" y="5162309"/>
                </a:lnTo>
                <a:lnTo>
                  <a:pt x="1363101" y="5201690"/>
                </a:lnTo>
                <a:lnTo>
                  <a:pt x="1314271" y="5235430"/>
                </a:lnTo>
                <a:lnTo>
                  <a:pt x="1264529" y="5263377"/>
                </a:lnTo>
                <a:lnTo>
                  <a:pt x="1213936" y="5285378"/>
                </a:lnTo>
                <a:lnTo>
                  <a:pt x="1162552" y="5301282"/>
                </a:lnTo>
                <a:lnTo>
                  <a:pt x="1110439" y="5310936"/>
                </a:lnTo>
                <a:lnTo>
                  <a:pt x="1057656" y="5314188"/>
                </a:lnTo>
                <a:lnTo>
                  <a:pt x="1031182" y="5313371"/>
                </a:lnTo>
                <a:lnTo>
                  <a:pt x="978722" y="5306900"/>
                </a:lnTo>
                <a:lnTo>
                  <a:pt x="926962" y="5294102"/>
                </a:lnTo>
                <a:lnTo>
                  <a:pt x="875963" y="5275130"/>
                </a:lnTo>
                <a:lnTo>
                  <a:pt x="825785" y="5250137"/>
                </a:lnTo>
                <a:lnTo>
                  <a:pt x="776490" y="5219274"/>
                </a:lnTo>
                <a:lnTo>
                  <a:pt x="728137" y="5182695"/>
                </a:lnTo>
                <a:lnTo>
                  <a:pt x="680787" y="5140550"/>
                </a:lnTo>
                <a:lnTo>
                  <a:pt x="634501" y="5092993"/>
                </a:lnTo>
                <a:lnTo>
                  <a:pt x="589339" y="5040176"/>
                </a:lnTo>
                <a:lnTo>
                  <a:pt x="545363" y="4982250"/>
                </a:lnTo>
                <a:lnTo>
                  <a:pt x="502632" y="4919368"/>
                </a:lnTo>
                <a:lnTo>
                  <a:pt x="481752" y="4886116"/>
                </a:lnTo>
                <a:lnTo>
                  <a:pt x="461207" y="4851683"/>
                </a:lnTo>
                <a:lnTo>
                  <a:pt x="441003" y="4816086"/>
                </a:lnTo>
                <a:lnTo>
                  <a:pt x="421149" y="4779346"/>
                </a:lnTo>
                <a:lnTo>
                  <a:pt x="401651" y="4741480"/>
                </a:lnTo>
                <a:lnTo>
                  <a:pt x="382518" y="4702509"/>
                </a:lnTo>
                <a:lnTo>
                  <a:pt x="363757" y="4662451"/>
                </a:lnTo>
                <a:lnTo>
                  <a:pt x="345375" y="4621326"/>
                </a:lnTo>
                <a:lnTo>
                  <a:pt x="327381" y="4579151"/>
                </a:lnTo>
                <a:lnTo>
                  <a:pt x="309781" y="4535947"/>
                </a:lnTo>
                <a:lnTo>
                  <a:pt x="292584" y="4491733"/>
                </a:lnTo>
                <a:lnTo>
                  <a:pt x="275796" y="4446526"/>
                </a:lnTo>
                <a:lnTo>
                  <a:pt x="259426" y="4400347"/>
                </a:lnTo>
                <a:lnTo>
                  <a:pt x="243481" y="4353215"/>
                </a:lnTo>
                <a:lnTo>
                  <a:pt x="227968" y="4305148"/>
                </a:lnTo>
                <a:lnTo>
                  <a:pt x="212896" y="4256165"/>
                </a:lnTo>
                <a:lnTo>
                  <a:pt x="198271" y="4206286"/>
                </a:lnTo>
                <a:lnTo>
                  <a:pt x="184102" y="4155530"/>
                </a:lnTo>
                <a:lnTo>
                  <a:pt x="170395" y="4103915"/>
                </a:lnTo>
                <a:lnTo>
                  <a:pt x="157159" y="4051460"/>
                </a:lnTo>
                <a:lnTo>
                  <a:pt x="144401" y="3998185"/>
                </a:lnTo>
                <a:lnTo>
                  <a:pt x="132129" y="3944109"/>
                </a:lnTo>
                <a:lnTo>
                  <a:pt x="120350" y="3889251"/>
                </a:lnTo>
                <a:lnTo>
                  <a:pt x="109071" y="3833629"/>
                </a:lnTo>
                <a:lnTo>
                  <a:pt x="98301" y="3777263"/>
                </a:lnTo>
                <a:lnTo>
                  <a:pt x="88047" y="3720171"/>
                </a:lnTo>
                <a:lnTo>
                  <a:pt x="78316" y="3662374"/>
                </a:lnTo>
                <a:lnTo>
                  <a:pt x="69117" y="3603889"/>
                </a:lnTo>
                <a:lnTo>
                  <a:pt x="60456" y="3544736"/>
                </a:lnTo>
                <a:lnTo>
                  <a:pt x="52341" y="3484934"/>
                </a:lnTo>
                <a:lnTo>
                  <a:pt x="44780" y="3424502"/>
                </a:lnTo>
                <a:lnTo>
                  <a:pt x="37780" y="3363459"/>
                </a:lnTo>
                <a:lnTo>
                  <a:pt x="31349" y="3301823"/>
                </a:lnTo>
                <a:lnTo>
                  <a:pt x="25495" y="3239615"/>
                </a:lnTo>
                <a:lnTo>
                  <a:pt x="20225" y="3176853"/>
                </a:lnTo>
                <a:lnTo>
                  <a:pt x="15547" y="3113555"/>
                </a:lnTo>
                <a:lnTo>
                  <a:pt x="11467" y="3049742"/>
                </a:lnTo>
                <a:lnTo>
                  <a:pt x="7995" y="2985432"/>
                </a:lnTo>
                <a:lnTo>
                  <a:pt x="5137" y="2920644"/>
                </a:lnTo>
                <a:lnTo>
                  <a:pt x="2901" y="2855397"/>
                </a:lnTo>
                <a:lnTo>
                  <a:pt x="1294" y="2789710"/>
                </a:lnTo>
                <a:lnTo>
                  <a:pt x="324" y="2723603"/>
                </a:lnTo>
                <a:lnTo>
                  <a:pt x="0" y="2657093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890" y="2929585"/>
            <a:ext cx="1990089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latin typeface="Century Gothic"/>
                <a:cs typeface="Century Gothic"/>
              </a:rPr>
              <a:t>Sumber  </a:t>
            </a:r>
            <a:r>
              <a:rPr sz="4200" b="1" dirty="0">
                <a:latin typeface="Century Gothic"/>
                <a:cs typeface="Century Gothic"/>
              </a:rPr>
              <a:t>Dana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72133" y="1430274"/>
            <a:ext cx="1929764" cy="713740"/>
          </a:xfrm>
          <a:custGeom>
            <a:avLst/>
            <a:gdLst/>
            <a:ahLst/>
            <a:cxnLst/>
            <a:rect l="l" t="t" r="r" b="b"/>
            <a:pathLst>
              <a:path w="1929764" h="713739">
                <a:moveTo>
                  <a:pt x="0" y="713231"/>
                </a:moveTo>
                <a:lnTo>
                  <a:pt x="1929383" y="713231"/>
                </a:lnTo>
                <a:lnTo>
                  <a:pt x="1929383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2133" y="1430274"/>
            <a:ext cx="1929764" cy="713740"/>
          </a:xfrm>
          <a:custGeom>
            <a:avLst/>
            <a:gdLst/>
            <a:ahLst/>
            <a:cxnLst/>
            <a:rect l="l" t="t" r="r" b="b"/>
            <a:pathLst>
              <a:path w="1929764" h="713739">
                <a:moveTo>
                  <a:pt x="0" y="713231"/>
                </a:moveTo>
                <a:lnTo>
                  <a:pt x="1929383" y="713231"/>
                </a:lnTo>
                <a:lnTo>
                  <a:pt x="1929383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32712" y="1554225"/>
            <a:ext cx="1609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INTERNAL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58774" y="4589526"/>
            <a:ext cx="2214880" cy="769620"/>
          </a:xfrm>
          <a:custGeom>
            <a:avLst/>
            <a:gdLst/>
            <a:ahLst/>
            <a:cxnLst/>
            <a:rect l="l" t="t" r="r" b="b"/>
            <a:pathLst>
              <a:path w="2214880" h="769620">
                <a:moveTo>
                  <a:pt x="0" y="769620"/>
                </a:moveTo>
                <a:lnTo>
                  <a:pt x="2214372" y="769620"/>
                </a:lnTo>
                <a:lnTo>
                  <a:pt x="2214372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8774" y="4589526"/>
            <a:ext cx="2214880" cy="769620"/>
          </a:xfrm>
          <a:custGeom>
            <a:avLst/>
            <a:gdLst/>
            <a:ahLst/>
            <a:cxnLst/>
            <a:rect l="l" t="t" r="r" b="b"/>
            <a:pathLst>
              <a:path w="2214880" h="769620">
                <a:moveTo>
                  <a:pt x="0" y="769620"/>
                </a:moveTo>
                <a:lnTo>
                  <a:pt x="2214372" y="769620"/>
                </a:lnTo>
                <a:lnTo>
                  <a:pt x="2214372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58774" y="4742815"/>
            <a:ext cx="2214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EKSTERNAL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48761" y="915161"/>
            <a:ext cx="2310765" cy="723900"/>
          </a:xfrm>
          <a:custGeom>
            <a:avLst/>
            <a:gdLst/>
            <a:ahLst/>
            <a:cxnLst/>
            <a:rect l="l" t="t" r="r" b="b"/>
            <a:pathLst>
              <a:path w="2310765" h="723900">
                <a:moveTo>
                  <a:pt x="2310384" y="436499"/>
                </a:moveTo>
                <a:lnTo>
                  <a:pt x="611251" y="436499"/>
                </a:lnTo>
                <a:lnTo>
                  <a:pt x="611251" y="723900"/>
                </a:lnTo>
                <a:lnTo>
                  <a:pt x="2310384" y="723900"/>
                </a:lnTo>
                <a:lnTo>
                  <a:pt x="2310384" y="436499"/>
                </a:lnTo>
                <a:close/>
              </a:path>
              <a:path w="2310765" h="723900">
                <a:moveTo>
                  <a:pt x="339343" y="81025"/>
                </a:moveTo>
                <a:lnTo>
                  <a:pt x="0" y="361950"/>
                </a:lnTo>
                <a:lnTo>
                  <a:pt x="339343" y="642874"/>
                </a:lnTo>
                <a:lnTo>
                  <a:pt x="339343" y="436499"/>
                </a:lnTo>
                <a:lnTo>
                  <a:pt x="2310384" y="436499"/>
                </a:lnTo>
                <a:lnTo>
                  <a:pt x="2310384" y="287400"/>
                </a:lnTo>
                <a:lnTo>
                  <a:pt x="339343" y="287400"/>
                </a:lnTo>
                <a:lnTo>
                  <a:pt x="339343" y="81025"/>
                </a:lnTo>
                <a:close/>
              </a:path>
              <a:path w="2310765" h="723900">
                <a:moveTo>
                  <a:pt x="2310384" y="0"/>
                </a:moveTo>
                <a:lnTo>
                  <a:pt x="611251" y="0"/>
                </a:lnTo>
                <a:lnTo>
                  <a:pt x="611251" y="287400"/>
                </a:lnTo>
                <a:lnTo>
                  <a:pt x="2310384" y="287400"/>
                </a:lnTo>
                <a:lnTo>
                  <a:pt x="2310384" y="0"/>
                </a:lnTo>
                <a:close/>
              </a:path>
            </a:pathLst>
          </a:custGeom>
          <a:solidFill>
            <a:srgbClr val="837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8761" y="915161"/>
            <a:ext cx="2310765" cy="723900"/>
          </a:xfrm>
          <a:custGeom>
            <a:avLst/>
            <a:gdLst/>
            <a:ahLst/>
            <a:cxnLst/>
            <a:rect l="l" t="t" r="r" b="b"/>
            <a:pathLst>
              <a:path w="2310765" h="723900">
                <a:moveTo>
                  <a:pt x="0" y="361950"/>
                </a:moveTo>
                <a:lnTo>
                  <a:pt x="339343" y="81025"/>
                </a:lnTo>
                <a:lnTo>
                  <a:pt x="339343" y="287400"/>
                </a:lnTo>
                <a:lnTo>
                  <a:pt x="611251" y="287400"/>
                </a:lnTo>
                <a:lnTo>
                  <a:pt x="611251" y="0"/>
                </a:lnTo>
                <a:lnTo>
                  <a:pt x="2310384" y="0"/>
                </a:lnTo>
                <a:lnTo>
                  <a:pt x="2310384" y="723900"/>
                </a:lnTo>
                <a:lnTo>
                  <a:pt x="611251" y="723900"/>
                </a:lnTo>
                <a:lnTo>
                  <a:pt x="611251" y="436499"/>
                </a:lnTo>
                <a:lnTo>
                  <a:pt x="339343" y="436499"/>
                </a:lnTo>
                <a:lnTo>
                  <a:pt x="339343" y="642874"/>
                </a:lnTo>
                <a:lnTo>
                  <a:pt x="0" y="36195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062476" y="985265"/>
            <a:ext cx="89471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126364">
              <a:lnSpc>
                <a:spcPct val="80000"/>
              </a:lnSpc>
              <a:spcBef>
                <a:spcPts val="530"/>
              </a:spcBef>
            </a:pPr>
            <a:r>
              <a:rPr sz="1800" b="1" dirty="0">
                <a:latin typeface="Century Gothic"/>
                <a:cs typeface="Century Gothic"/>
              </a:rPr>
              <a:t>Laba  Operasi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77411" y="3352800"/>
            <a:ext cx="1347470" cy="762000"/>
          </a:xfrm>
          <a:custGeom>
            <a:avLst/>
            <a:gdLst/>
            <a:ahLst/>
            <a:cxnLst/>
            <a:rect l="l" t="t" r="r" b="b"/>
            <a:pathLst>
              <a:path w="1347470" h="762000">
                <a:moveTo>
                  <a:pt x="673608" y="0"/>
                </a:moveTo>
                <a:lnTo>
                  <a:pt x="612301" y="1556"/>
                </a:lnTo>
                <a:lnTo>
                  <a:pt x="552536" y="6137"/>
                </a:lnTo>
                <a:lnTo>
                  <a:pt x="494550" y="13608"/>
                </a:lnTo>
                <a:lnTo>
                  <a:pt x="438580" y="23834"/>
                </a:lnTo>
                <a:lnTo>
                  <a:pt x="384865" y="36680"/>
                </a:lnTo>
                <a:lnTo>
                  <a:pt x="333643" y="52013"/>
                </a:lnTo>
                <a:lnTo>
                  <a:pt x="285151" y="69698"/>
                </a:lnTo>
                <a:lnTo>
                  <a:pt x="239627" y="89600"/>
                </a:lnTo>
                <a:lnTo>
                  <a:pt x="197310" y="111585"/>
                </a:lnTo>
                <a:lnTo>
                  <a:pt x="158437" y="135518"/>
                </a:lnTo>
                <a:lnTo>
                  <a:pt x="123246" y="161266"/>
                </a:lnTo>
                <a:lnTo>
                  <a:pt x="91976" y="188693"/>
                </a:lnTo>
                <a:lnTo>
                  <a:pt x="64863" y="217666"/>
                </a:lnTo>
                <a:lnTo>
                  <a:pt x="24064" y="279708"/>
                </a:lnTo>
                <a:lnTo>
                  <a:pt x="2753" y="346318"/>
                </a:lnTo>
                <a:lnTo>
                  <a:pt x="0" y="381000"/>
                </a:lnTo>
                <a:lnTo>
                  <a:pt x="2753" y="415681"/>
                </a:lnTo>
                <a:lnTo>
                  <a:pt x="24064" y="482291"/>
                </a:lnTo>
                <a:lnTo>
                  <a:pt x="64863" y="544333"/>
                </a:lnTo>
                <a:lnTo>
                  <a:pt x="91976" y="573306"/>
                </a:lnTo>
                <a:lnTo>
                  <a:pt x="123246" y="600733"/>
                </a:lnTo>
                <a:lnTo>
                  <a:pt x="158437" y="626481"/>
                </a:lnTo>
                <a:lnTo>
                  <a:pt x="197310" y="650414"/>
                </a:lnTo>
                <a:lnTo>
                  <a:pt x="239627" y="672399"/>
                </a:lnTo>
                <a:lnTo>
                  <a:pt x="285151" y="692301"/>
                </a:lnTo>
                <a:lnTo>
                  <a:pt x="333643" y="709986"/>
                </a:lnTo>
                <a:lnTo>
                  <a:pt x="384865" y="725319"/>
                </a:lnTo>
                <a:lnTo>
                  <a:pt x="438580" y="738165"/>
                </a:lnTo>
                <a:lnTo>
                  <a:pt x="494550" y="748391"/>
                </a:lnTo>
                <a:lnTo>
                  <a:pt x="552536" y="755862"/>
                </a:lnTo>
                <a:lnTo>
                  <a:pt x="612301" y="760443"/>
                </a:lnTo>
                <a:lnTo>
                  <a:pt x="673608" y="762000"/>
                </a:lnTo>
                <a:lnTo>
                  <a:pt x="734914" y="760443"/>
                </a:lnTo>
                <a:lnTo>
                  <a:pt x="794679" y="755862"/>
                </a:lnTo>
                <a:lnTo>
                  <a:pt x="852665" y="748391"/>
                </a:lnTo>
                <a:lnTo>
                  <a:pt x="908635" y="738165"/>
                </a:lnTo>
                <a:lnTo>
                  <a:pt x="962350" y="725319"/>
                </a:lnTo>
                <a:lnTo>
                  <a:pt x="1013572" y="709986"/>
                </a:lnTo>
                <a:lnTo>
                  <a:pt x="1062064" y="692301"/>
                </a:lnTo>
                <a:lnTo>
                  <a:pt x="1107588" y="672399"/>
                </a:lnTo>
                <a:lnTo>
                  <a:pt x="1149905" y="650414"/>
                </a:lnTo>
                <a:lnTo>
                  <a:pt x="1188778" y="626481"/>
                </a:lnTo>
                <a:lnTo>
                  <a:pt x="1223969" y="600733"/>
                </a:lnTo>
                <a:lnTo>
                  <a:pt x="1255239" y="573306"/>
                </a:lnTo>
                <a:lnTo>
                  <a:pt x="1282352" y="544333"/>
                </a:lnTo>
                <a:lnTo>
                  <a:pt x="1323151" y="482291"/>
                </a:lnTo>
                <a:lnTo>
                  <a:pt x="1344462" y="415681"/>
                </a:lnTo>
                <a:lnTo>
                  <a:pt x="1347215" y="381000"/>
                </a:lnTo>
                <a:lnTo>
                  <a:pt x="1344462" y="346318"/>
                </a:lnTo>
                <a:lnTo>
                  <a:pt x="1323151" y="279708"/>
                </a:lnTo>
                <a:lnTo>
                  <a:pt x="1282352" y="217666"/>
                </a:lnTo>
                <a:lnTo>
                  <a:pt x="1255239" y="188693"/>
                </a:lnTo>
                <a:lnTo>
                  <a:pt x="1223969" y="161266"/>
                </a:lnTo>
                <a:lnTo>
                  <a:pt x="1188778" y="135518"/>
                </a:lnTo>
                <a:lnTo>
                  <a:pt x="1149905" y="111585"/>
                </a:lnTo>
                <a:lnTo>
                  <a:pt x="1107588" y="89600"/>
                </a:lnTo>
                <a:lnTo>
                  <a:pt x="1062064" y="69698"/>
                </a:lnTo>
                <a:lnTo>
                  <a:pt x="1013572" y="52013"/>
                </a:lnTo>
                <a:lnTo>
                  <a:pt x="962350" y="36680"/>
                </a:lnTo>
                <a:lnTo>
                  <a:pt x="908635" y="23834"/>
                </a:lnTo>
                <a:lnTo>
                  <a:pt x="852665" y="13608"/>
                </a:lnTo>
                <a:lnTo>
                  <a:pt x="794679" y="6137"/>
                </a:lnTo>
                <a:lnTo>
                  <a:pt x="734914" y="1556"/>
                </a:lnTo>
                <a:lnTo>
                  <a:pt x="6736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77411" y="3352800"/>
            <a:ext cx="1347470" cy="762000"/>
          </a:xfrm>
          <a:custGeom>
            <a:avLst/>
            <a:gdLst/>
            <a:ahLst/>
            <a:cxnLst/>
            <a:rect l="l" t="t" r="r" b="b"/>
            <a:pathLst>
              <a:path w="1347470" h="762000">
                <a:moveTo>
                  <a:pt x="0" y="381000"/>
                </a:moveTo>
                <a:lnTo>
                  <a:pt x="10854" y="312509"/>
                </a:lnTo>
                <a:lnTo>
                  <a:pt x="42147" y="248049"/>
                </a:lnTo>
                <a:lnTo>
                  <a:pt x="91976" y="188693"/>
                </a:lnTo>
                <a:lnTo>
                  <a:pt x="123246" y="161266"/>
                </a:lnTo>
                <a:lnTo>
                  <a:pt x="158437" y="135518"/>
                </a:lnTo>
                <a:lnTo>
                  <a:pt x="197310" y="111585"/>
                </a:lnTo>
                <a:lnTo>
                  <a:pt x="239627" y="89600"/>
                </a:lnTo>
                <a:lnTo>
                  <a:pt x="285151" y="69698"/>
                </a:lnTo>
                <a:lnTo>
                  <a:pt x="333643" y="52013"/>
                </a:lnTo>
                <a:lnTo>
                  <a:pt x="384865" y="36680"/>
                </a:lnTo>
                <a:lnTo>
                  <a:pt x="438580" y="23834"/>
                </a:lnTo>
                <a:lnTo>
                  <a:pt x="494550" y="13608"/>
                </a:lnTo>
                <a:lnTo>
                  <a:pt x="552536" y="6137"/>
                </a:lnTo>
                <a:lnTo>
                  <a:pt x="612301" y="1556"/>
                </a:lnTo>
                <a:lnTo>
                  <a:pt x="673608" y="0"/>
                </a:lnTo>
                <a:lnTo>
                  <a:pt x="734914" y="1556"/>
                </a:lnTo>
                <a:lnTo>
                  <a:pt x="794679" y="6137"/>
                </a:lnTo>
                <a:lnTo>
                  <a:pt x="852665" y="13608"/>
                </a:lnTo>
                <a:lnTo>
                  <a:pt x="908635" y="23834"/>
                </a:lnTo>
                <a:lnTo>
                  <a:pt x="962350" y="36680"/>
                </a:lnTo>
                <a:lnTo>
                  <a:pt x="1013572" y="52013"/>
                </a:lnTo>
                <a:lnTo>
                  <a:pt x="1062064" y="69698"/>
                </a:lnTo>
                <a:lnTo>
                  <a:pt x="1107588" y="89600"/>
                </a:lnTo>
                <a:lnTo>
                  <a:pt x="1149905" y="111585"/>
                </a:lnTo>
                <a:lnTo>
                  <a:pt x="1188778" y="135518"/>
                </a:lnTo>
                <a:lnTo>
                  <a:pt x="1223969" y="161266"/>
                </a:lnTo>
                <a:lnTo>
                  <a:pt x="1255239" y="188693"/>
                </a:lnTo>
                <a:lnTo>
                  <a:pt x="1282352" y="217666"/>
                </a:lnTo>
                <a:lnTo>
                  <a:pt x="1323151" y="279708"/>
                </a:lnTo>
                <a:lnTo>
                  <a:pt x="1344462" y="346318"/>
                </a:lnTo>
                <a:lnTo>
                  <a:pt x="1347215" y="381000"/>
                </a:lnTo>
                <a:lnTo>
                  <a:pt x="1344462" y="415681"/>
                </a:lnTo>
                <a:lnTo>
                  <a:pt x="1323151" y="482291"/>
                </a:lnTo>
                <a:lnTo>
                  <a:pt x="1282352" y="544333"/>
                </a:lnTo>
                <a:lnTo>
                  <a:pt x="1255239" y="573306"/>
                </a:lnTo>
                <a:lnTo>
                  <a:pt x="1223969" y="600733"/>
                </a:lnTo>
                <a:lnTo>
                  <a:pt x="1188778" y="626481"/>
                </a:lnTo>
                <a:lnTo>
                  <a:pt x="1149905" y="650414"/>
                </a:lnTo>
                <a:lnTo>
                  <a:pt x="1107588" y="672399"/>
                </a:lnTo>
                <a:lnTo>
                  <a:pt x="1062064" y="692301"/>
                </a:lnTo>
                <a:lnTo>
                  <a:pt x="1013572" y="709986"/>
                </a:lnTo>
                <a:lnTo>
                  <a:pt x="962350" y="725319"/>
                </a:lnTo>
                <a:lnTo>
                  <a:pt x="908635" y="738165"/>
                </a:lnTo>
                <a:lnTo>
                  <a:pt x="852665" y="748391"/>
                </a:lnTo>
                <a:lnTo>
                  <a:pt x="794679" y="755862"/>
                </a:lnTo>
                <a:lnTo>
                  <a:pt x="734914" y="760443"/>
                </a:lnTo>
                <a:lnTo>
                  <a:pt x="673608" y="762000"/>
                </a:lnTo>
                <a:lnTo>
                  <a:pt x="612301" y="760443"/>
                </a:lnTo>
                <a:lnTo>
                  <a:pt x="552536" y="755862"/>
                </a:lnTo>
                <a:lnTo>
                  <a:pt x="494550" y="748391"/>
                </a:lnTo>
                <a:lnTo>
                  <a:pt x="438580" y="738165"/>
                </a:lnTo>
                <a:lnTo>
                  <a:pt x="384865" y="725319"/>
                </a:lnTo>
                <a:lnTo>
                  <a:pt x="333643" y="709986"/>
                </a:lnTo>
                <a:lnTo>
                  <a:pt x="285151" y="692301"/>
                </a:lnTo>
                <a:lnTo>
                  <a:pt x="239627" y="672399"/>
                </a:lnTo>
                <a:lnTo>
                  <a:pt x="197310" y="650414"/>
                </a:lnTo>
                <a:lnTo>
                  <a:pt x="158437" y="626481"/>
                </a:lnTo>
                <a:lnTo>
                  <a:pt x="123246" y="600733"/>
                </a:lnTo>
                <a:lnTo>
                  <a:pt x="91976" y="573306"/>
                </a:lnTo>
                <a:lnTo>
                  <a:pt x="64863" y="544333"/>
                </a:lnTo>
                <a:lnTo>
                  <a:pt x="24064" y="482291"/>
                </a:lnTo>
                <a:lnTo>
                  <a:pt x="2753" y="415681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871340" y="3470528"/>
            <a:ext cx="961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entury Gothic"/>
                <a:cs typeface="Century Gothic"/>
              </a:rPr>
              <a:t>Debt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77210" y="3764026"/>
            <a:ext cx="620395" cy="655955"/>
          </a:xfrm>
          <a:custGeom>
            <a:avLst/>
            <a:gdLst/>
            <a:ahLst/>
            <a:cxnLst/>
            <a:rect l="l" t="t" r="r" b="b"/>
            <a:pathLst>
              <a:path w="620395" h="655954">
                <a:moveTo>
                  <a:pt x="297814" y="0"/>
                </a:moveTo>
                <a:lnTo>
                  <a:pt x="378332" y="151384"/>
                </a:lnTo>
                <a:lnTo>
                  <a:pt x="0" y="352679"/>
                </a:lnTo>
                <a:lnTo>
                  <a:pt x="161035" y="655447"/>
                </a:lnTo>
                <a:lnTo>
                  <a:pt x="539368" y="454025"/>
                </a:lnTo>
                <a:lnTo>
                  <a:pt x="605590" y="454025"/>
                </a:lnTo>
                <a:lnTo>
                  <a:pt x="584962" y="235585"/>
                </a:lnTo>
                <a:lnTo>
                  <a:pt x="297814" y="0"/>
                </a:lnTo>
                <a:close/>
              </a:path>
              <a:path w="620395" h="655954">
                <a:moveTo>
                  <a:pt x="605590" y="454025"/>
                </a:moveTo>
                <a:lnTo>
                  <a:pt x="539368" y="454025"/>
                </a:lnTo>
                <a:lnTo>
                  <a:pt x="619887" y="605409"/>
                </a:lnTo>
                <a:lnTo>
                  <a:pt x="605590" y="4540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77210" y="3764026"/>
            <a:ext cx="620395" cy="655955"/>
          </a:xfrm>
          <a:custGeom>
            <a:avLst/>
            <a:gdLst/>
            <a:ahLst/>
            <a:cxnLst/>
            <a:rect l="l" t="t" r="r" b="b"/>
            <a:pathLst>
              <a:path w="620395" h="655954">
                <a:moveTo>
                  <a:pt x="0" y="352679"/>
                </a:moveTo>
                <a:lnTo>
                  <a:pt x="378332" y="151384"/>
                </a:lnTo>
                <a:lnTo>
                  <a:pt x="297814" y="0"/>
                </a:lnTo>
                <a:lnTo>
                  <a:pt x="584962" y="235585"/>
                </a:lnTo>
                <a:lnTo>
                  <a:pt x="619887" y="605409"/>
                </a:lnTo>
                <a:lnTo>
                  <a:pt x="539368" y="454025"/>
                </a:lnTo>
                <a:lnTo>
                  <a:pt x="161035" y="655447"/>
                </a:lnTo>
                <a:lnTo>
                  <a:pt x="0" y="35267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7411" y="5562600"/>
            <a:ext cx="1347470" cy="762000"/>
          </a:xfrm>
          <a:custGeom>
            <a:avLst/>
            <a:gdLst/>
            <a:ahLst/>
            <a:cxnLst/>
            <a:rect l="l" t="t" r="r" b="b"/>
            <a:pathLst>
              <a:path w="1347470" h="762000">
                <a:moveTo>
                  <a:pt x="673608" y="0"/>
                </a:moveTo>
                <a:lnTo>
                  <a:pt x="612301" y="1556"/>
                </a:lnTo>
                <a:lnTo>
                  <a:pt x="552536" y="6138"/>
                </a:lnTo>
                <a:lnTo>
                  <a:pt x="494550" y="13609"/>
                </a:lnTo>
                <a:lnTo>
                  <a:pt x="438580" y="23835"/>
                </a:lnTo>
                <a:lnTo>
                  <a:pt x="384865" y="36682"/>
                </a:lnTo>
                <a:lnTo>
                  <a:pt x="333643" y="52016"/>
                </a:lnTo>
                <a:lnTo>
                  <a:pt x="285151" y="69701"/>
                </a:lnTo>
                <a:lnTo>
                  <a:pt x="239627" y="89604"/>
                </a:lnTo>
                <a:lnTo>
                  <a:pt x="197310" y="111590"/>
                </a:lnTo>
                <a:lnTo>
                  <a:pt x="158437" y="135524"/>
                </a:lnTo>
                <a:lnTo>
                  <a:pt x="123246" y="161272"/>
                </a:lnTo>
                <a:lnTo>
                  <a:pt x="91976" y="188699"/>
                </a:lnTo>
                <a:lnTo>
                  <a:pt x="64863" y="217671"/>
                </a:lnTo>
                <a:lnTo>
                  <a:pt x="24064" y="279713"/>
                </a:lnTo>
                <a:lnTo>
                  <a:pt x="2753" y="346320"/>
                </a:lnTo>
                <a:lnTo>
                  <a:pt x="0" y="381000"/>
                </a:lnTo>
                <a:lnTo>
                  <a:pt x="2753" y="415679"/>
                </a:lnTo>
                <a:lnTo>
                  <a:pt x="24064" y="482286"/>
                </a:lnTo>
                <a:lnTo>
                  <a:pt x="64863" y="544328"/>
                </a:lnTo>
                <a:lnTo>
                  <a:pt x="91976" y="573300"/>
                </a:lnTo>
                <a:lnTo>
                  <a:pt x="123246" y="600727"/>
                </a:lnTo>
                <a:lnTo>
                  <a:pt x="158437" y="626475"/>
                </a:lnTo>
                <a:lnTo>
                  <a:pt x="197310" y="650409"/>
                </a:lnTo>
                <a:lnTo>
                  <a:pt x="239627" y="672395"/>
                </a:lnTo>
                <a:lnTo>
                  <a:pt x="285151" y="692298"/>
                </a:lnTo>
                <a:lnTo>
                  <a:pt x="333643" y="709983"/>
                </a:lnTo>
                <a:lnTo>
                  <a:pt x="384865" y="725317"/>
                </a:lnTo>
                <a:lnTo>
                  <a:pt x="438580" y="738164"/>
                </a:lnTo>
                <a:lnTo>
                  <a:pt x="494550" y="748390"/>
                </a:lnTo>
                <a:lnTo>
                  <a:pt x="552536" y="755861"/>
                </a:lnTo>
                <a:lnTo>
                  <a:pt x="612301" y="760443"/>
                </a:lnTo>
                <a:lnTo>
                  <a:pt x="673608" y="762000"/>
                </a:lnTo>
                <a:lnTo>
                  <a:pt x="734914" y="760443"/>
                </a:lnTo>
                <a:lnTo>
                  <a:pt x="794679" y="755861"/>
                </a:lnTo>
                <a:lnTo>
                  <a:pt x="852665" y="748390"/>
                </a:lnTo>
                <a:lnTo>
                  <a:pt x="908635" y="738164"/>
                </a:lnTo>
                <a:lnTo>
                  <a:pt x="962350" y="725317"/>
                </a:lnTo>
                <a:lnTo>
                  <a:pt x="1013572" y="709983"/>
                </a:lnTo>
                <a:lnTo>
                  <a:pt x="1062064" y="692298"/>
                </a:lnTo>
                <a:lnTo>
                  <a:pt x="1107588" y="672395"/>
                </a:lnTo>
                <a:lnTo>
                  <a:pt x="1149905" y="650409"/>
                </a:lnTo>
                <a:lnTo>
                  <a:pt x="1188778" y="626475"/>
                </a:lnTo>
                <a:lnTo>
                  <a:pt x="1223969" y="600727"/>
                </a:lnTo>
                <a:lnTo>
                  <a:pt x="1255239" y="573300"/>
                </a:lnTo>
                <a:lnTo>
                  <a:pt x="1282352" y="544328"/>
                </a:lnTo>
                <a:lnTo>
                  <a:pt x="1323151" y="482286"/>
                </a:lnTo>
                <a:lnTo>
                  <a:pt x="1344462" y="415679"/>
                </a:lnTo>
                <a:lnTo>
                  <a:pt x="1347215" y="381000"/>
                </a:lnTo>
                <a:lnTo>
                  <a:pt x="1344462" y="346320"/>
                </a:lnTo>
                <a:lnTo>
                  <a:pt x="1323151" y="279713"/>
                </a:lnTo>
                <a:lnTo>
                  <a:pt x="1282352" y="217671"/>
                </a:lnTo>
                <a:lnTo>
                  <a:pt x="1255239" y="188699"/>
                </a:lnTo>
                <a:lnTo>
                  <a:pt x="1223969" y="161272"/>
                </a:lnTo>
                <a:lnTo>
                  <a:pt x="1188778" y="135524"/>
                </a:lnTo>
                <a:lnTo>
                  <a:pt x="1149905" y="111590"/>
                </a:lnTo>
                <a:lnTo>
                  <a:pt x="1107588" y="89604"/>
                </a:lnTo>
                <a:lnTo>
                  <a:pt x="1062064" y="69701"/>
                </a:lnTo>
                <a:lnTo>
                  <a:pt x="1013572" y="52016"/>
                </a:lnTo>
                <a:lnTo>
                  <a:pt x="962350" y="36682"/>
                </a:lnTo>
                <a:lnTo>
                  <a:pt x="908635" y="23835"/>
                </a:lnTo>
                <a:lnTo>
                  <a:pt x="852665" y="13609"/>
                </a:lnTo>
                <a:lnTo>
                  <a:pt x="794679" y="6138"/>
                </a:lnTo>
                <a:lnTo>
                  <a:pt x="734914" y="1556"/>
                </a:lnTo>
                <a:lnTo>
                  <a:pt x="6736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77411" y="5562600"/>
            <a:ext cx="1347470" cy="762000"/>
          </a:xfrm>
          <a:custGeom>
            <a:avLst/>
            <a:gdLst/>
            <a:ahLst/>
            <a:cxnLst/>
            <a:rect l="l" t="t" r="r" b="b"/>
            <a:pathLst>
              <a:path w="1347470" h="762000">
                <a:moveTo>
                  <a:pt x="0" y="381000"/>
                </a:moveTo>
                <a:lnTo>
                  <a:pt x="10854" y="312513"/>
                </a:lnTo>
                <a:lnTo>
                  <a:pt x="42147" y="248054"/>
                </a:lnTo>
                <a:lnTo>
                  <a:pt x="91976" y="188699"/>
                </a:lnTo>
                <a:lnTo>
                  <a:pt x="123246" y="161272"/>
                </a:lnTo>
                <a:lnTo>
                  <a:pt x="158437" y="135524"/>
                </a:lnTo>
                <a:lnTo>
                  <a:pt x="197310" y="111590"/>
                </a:lnTo>
                <a:lnTo>
                  <a:pt x="239627" y="89604"/>
                </a:lnTo>
                <a:lnTo>
                  <a:pt x="285151" y="69701"/>
                </a:lnTo>
                <a:lnTo>
                  <a:pt x="333643" y="52016"/>
                </a:lnTo>
                <a:lnTo>
                  <a:pt x="384865" y="36682"/>
                </a:lnTo>
                <a:lnTo>
                  <a:pt x="438580" y="23835"/>
                </a:lnTo>
                <a:lnTo>
                  <a:pt x="494550" y="13609"/>
                </a:lnTo>
                <a:lnTo>
                  <a:pt x="552536" y="6138"/>
                </a:lnTo>
                <a:lnTo>
                  <a:pt x="612301" y="1556"/>
                </a:lnTo>
                <a:lnTo>
                  <a:pt x="673608" y="0"/>
                </a:lnTo>
                <a:lnTo>
                  <a:pt x="734914" y="1556"/>
                </a:lnTo>
                <a:lnTo>
                  <a:pt x="794679" y="6138"/>
                </a:lnTo>
                <a:lnTo>
                  <a:pt x="852665" y="13609"/>
                </a:lnTo>
                <a:lnTo>
                  <a:pt x="908635" y="23835"/>
                </a:lnTo>
                <a:lnTo>
                  <a:pt x="962350" y="36682"/>
                </a:lnTo>
                <a:lnTo>
                  <a:pt x="1013572" y="52016"/>
                </a:lnTo>
                <a:lnTo>
                  <a:pt x="1062064" y="69701"/>
                </a:lnTo>
                <a:lnTo>
                  <a:pt x="1107588" y="89604"/>
                </a:lnTo>
                <a:lnTo>
                  <a:pt x="1149905" y="111590"/>
                </a:lnTo>
                <a:lnTo>
                  <a:pt x="1188778" y="135524"/>
                </a:lnTo>
                <a:lnTo>
                  <a:pt x="1223969" y="161272"/>
                </a:lnTo>
                <a:lnTo>
                  <a:pt x="1255239" y="188699"/>
                </a:lnTo>
                <a:lnTo>
                  <a:pt x="1282352" y="217671"/>
                </a:lnTo>
                <a:lnTo>
                  <a:pt x="1323151" y="279713"/>
                </a:lnTo>
                <a:lnTo>
                  <a:pt x="1344462" y="346320"/>
                </a:lnTo>
                <a:lnTo>
                  <a:pt x="1347215" y="381000"/>
                </a:lnTo>
                <a:lnTo>
                  <a:pt x="1344462" y="415679"/>
                </a:lnTo>
                <a:lnTo>
                  <a:pt x="1323151" y="482286"/>
                </a:lnTo>
                <a:lnTo>
                  <a:pt x="1282352" y="544328"/>
                </a:lnTo>
                <a:lnTo>
                  <a:pt x="1255239" y="573300"/>
                </a:lnTo>
                <a:lnTo>
                  <a:pt x="1223969" y="600727"/>
                </a:lnTo>
                <a:lnTo>
                  <a:pt x="1188778" y="626475"/>
                </a:lnTo>
                <a:lnTo>
                  <a:pt x="1149905" y="650409"/>
                </a:lnTo>
                <a:lnTo>
                  <a:pt x="1107588" y="672395"/>
                </a:lnTo>
                <a:lnTo>
                  <a:pt x="1062064" y="692298"/>
                </a:lnTo>
                <a:lnTo>
                  <a:pt x="1013572" y="709983"/>
                </a:lnTo>
                <a:lnTo>
                  <a:pt x="962350" y="725317"/>
                </a:lnTo>
                <a:lnTo>
                  <a:pt x="908635" y="738164"/>
                </a:lnTo>
                <a:lnTo>
                  <a:pt x="852665" y="748390"/>
                </a:lnTo>
                <a:lnTo>
                  <a:pt x="794679" y="755861"/>
                </a:lnTo>
                <a:lnTo>
                  <a:pt x="734914" y="760443"/>
                </a:lnTo>
                <a:lnTo>
                  <a:pt x="673608" y="762000"/>
                </a:lnTo>
                <a:lnTo>
                  <a:pt x="612301" y="760443"/>
                </a:lnTo>
                <a:lnTo>
                  <a:pt x="552536" y="755861"/>
                </a:lnTo>
                <a:lnTo>
                  <a:pt x="494550" y="748390"/>
                </a:lnTo>
                <a:lnTo>
                  <a:pt x="438580" y="738164"/>
                </a:lnTo>
                <a:lnTo>
                  <a:pt x="384865" y="725317"/>
                </a:lnTo>
                <a:lnTo>
                  <a:pt x="333643" y="709983"/>
                </a:lnTo>
                <a:lnTo>
                  <a:pt x="285151" y="692298"/>
                </a:lnTo>
                <a:lnTo>
                  <a:pt x="239627" y="672395"/>
                </a:lnTo>
                <a:lnTo>
                  <a:pt x="197310" y="650409"/>
                </a:lnTo>
                <a:lnTo>
                  <a:pt x="158437" y="626475"/>
                </a:lnTo>
                <a:lnTo>
                  <a:pt x="123246" y="600727"/>
                </a:lnTo>
                <a:lnTo>
                  <a:pt x="91976" y="573300"/>
                </a:lnTo>
                <a:lnTo>
                  <a:pt x="64863" y="544328"/>
                </a:lnTo>
                <a:lnTo>
                  <a:pt x="24064" y="482286"/>
                </a:lnTo>
                <a:lnTo>
                  <a:pt x="2753" y="415679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824096" y="5712967"/>
            <a:ext cx="1055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entury Gothic"/>
                <a:cs typeface="Century Gothic"/>
              </a:rPr>
              <a:t>Equity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62097" y="5467984"/>
            <a:ext cx="594995" cy="637540"/>
          </a:xfrm>
          <a:custGeom>
            <a:avLst/>
            <a:gdLst/>
            <a:ahLst/>
            <a:cxnLst/>
            <a:rect l="l" t="t" r="r" b="b"/>
            <a:pathLst>
              <a:path w="594995" h="637539">
                <a:moveTo>
                  <a:pt x="126364" y="1396"/>
                </a:moveTo>
                <a:lnTo>
                  <a:pt x="0" y="320154"/>
                </a:lnTo>
                <a:lnTo>
                  <a:pt x="398399" y="478091"/>
                </a:lnTo>
                <a:lnTo>
                  <a:pt x="335279" y="637489"/>
                </a:lnTo>
                <a:lnTo>
                  <a:pt x="594487" y="371360"/>
                </a:lnTo>
                <a:lnTo>
                  <a:pt x="590788" y="159321"/>
                </a:lnTo>
                <a:lnTo>
                  <a:pt x="524763" y="159321"/>
                </a:lnTo>
                <a:lnTo>
                  <a:pt x="126364" y="1396"/>
                </a:lnTo>
                <a:close/>
              </a:path>
              <a:path w="594995" h="637539">
                <a:moveTo>
                  <a:pt x="588010" y="0"/>
                </a:moveTo>
                <a:lnTo>
                  <a:pt x="524763" y="159321"/>
                </a:lnTo>
                <a:lnTo>
                  <a:pt x="590788" y="159321"/>
                </a:lnTo>
                <a:lnTo>
                  <a:pt x="5880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62097" y="5467984"/>
            <a:ext cx="594995" cy="637540"/>
          </a:xfrm>
          <a:custGeom>
            <a:avLst/>
            <a:gdLst/>
            <a:ahLst/>
            <a:cxnLst/>
            <a:rect l="l" t="t" r="r" b="b"/>
            <a:pathLst>
              <a:path w="594995" h="637539">
                <a:moveTo>
                  <a:pt x="126364" y="1396"/>
                </a:moveTo>
                <a:lnTo>
                  <a:pt x="524763" y="159321"/>
                </a:lnTo>
                <a:lnTo>
                  <a:pt x="588010" y="0"/>
                </a:lnTo>
                <a:lnTo>
                  <a:pt x="594487" y="371360"/>
                </a:lnTo>
                <a:lnTo>
                  <a:pt x="335279" y="637489"/>
                </a:lnTo>
                <a:lnTo>
                  <a:pt x="398399" y="478091"/>
                </a:lnTo>
                <a:lnTo>
                  <a:pt x="0" y="320154"/>
                </a:lnTo>
                <a:lnTo>
                  <a:pt x="126364" y="139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43955" y="2743200"/>
            <a:ext cx="1614170" cy="762000"/>
          </a:xfrm>
          <a:custGeom>
            <a:avLst/>
            <a:gdLst/>
            <a:ahLst/>
            <a:cxnLst/>
            <a:rect l="l" t="t" r="r" b="b"/>
            <a:pathLst>
              <a:path w="1614170" h="762000">
                <a:moveTo>
                  <a:pt x="806958" y="0"/>
                </a:moveTo>
                <a:lnTo>
                  <a:pt x="743898" y="1146"/>
                </a:lnTo>
                <a:lnTo>
                  <a:pt x="682165" y="4528"/>
                </a:lnTo>
                <a:lnTo>
                  <a:pt x="621938" y="10061"/>
                </a:lnTo>
                <a:lnTo>
                  <a:pt x="563397" y="17661"/>
                </a:lnTo>
                <a:lnTo>
                  <a:pt x="506721" y="27243"/>
                </a:lnTo>
                <a:lnTo>
                  <a:pt x="452090" y="38722"/>
                </a:lnTo>
                <a:lnTo>
                  <a:pt x="399683" y="52013"/>
                </a:lnTo>
                <a:lnTo>
                  <a:pt x="349679" y="67032"/>
                </a:lnTo>
                <a:lnTo>
                  <a:pt x="302258" y="83695"/>
                </a:lnTo>
                <a:lnTo>
                  <a:pt x="257600" y="101916"/>
                </a:lnTo>
                <a:lnTo>
                  <a:pt x="215883" y="121611"/>
                </a:lnTo>
                <a:lnTo>
                  <a:pt x="177288" y="142696"/>
                </a:lnTo>
                <a:lnTo>
                  <a:pt x="141993" y="165085"/>
                </a:lnTo>
                <a:lnTo>
                  <a:pt x="110179" y="188693"/>
                </a:lnTo>
                <a:lnTo>
                  <a:pt x="57709" y="239232"/>
                </a:lnTo>
                <a:lnTo>
                  <a:pt x="21313" y="293634"/>
                </a:lnTo>
                <a:lnTo>
                  <a:pt x="2428" y="351222"/>
                </a:lnTo>
                <a:lnTo>
                  <a:pt x="0" y="381000"/>
                </a:lnTo>
                <a:lnTo>
                  <a:pt x="2428" y="410777"/>
                </a:lnTo>
                <a:lnTo>
                  <a:pt x="21313" y="468365"/>
                </a:lnTo>
                <a:lnTo>
                  <a:pt x="57709" y="522767"/>
                </a:lnTo>
                <a:lnTo>
                  <a:pt x="110179" y="573306"/>
                </a:lnTo>
                <a:lnTo>
                  <a:pt x="141993" y="596914"/>
                </a:lnTo>
                <a:lnTo>
                  <a:pt x="177288" y="619303"/>
                </a:lnTo>
                <a:lnTo>
                  <a:pt x="215883" y="640388"/>
                </a:lnTo>
                <a:lnTo>
                  <a:pt x="257600" y="660083"/>
                </a:lnTo>
                <a:lnTo>
                  <a:pt x="302258" y="678304"/>
                </a:lnTo>
                <a:lnTo>
                  <a:pt x="349679" y="694967"/>
                </a:lnTo>
                <a:lnTo>
                  <a:pt x="399683" y="709986"/>
                </a:lnTo>
                <a:lnTo>
                  <a:pt x="452090" y="723277"/>
                </a:lnTo>
                <a:lnTo>
                  <a:pt x="506721" y="734756"/>
                </a:lnTo>
                <a:lnTo>
                  <a:pt x="563397" y="744338"/>
                </a:lnTo>
                <a:lnTo>
                  <a:pt x="621938" y="751938"/>
                </a:lnTo>
                <a:lnTo>
                  <a:pt x="682165" y="757471"/>
                </a:lnTo>
                <a:lnTo>
                  <a:pt x="743898" y="760853"/>
                </a:lnTo>
                <a:lnTo>
                  <a:pt x="806958" y="762000"/>
                </a:lnTo>
                <a:lnTo>
                  <a:pt x="870017" y="760853"/>
                </a:lnTo>
                <a:lnTo>
                  <a:pt x="931750" y="757471"/>
                </a:lnTo>
                <a:lnTo>
                  <a:pt x="991977" y="751938"/>
                </a:lnTo>
                <a:lnTo>
                  <a:pt x="1050518" y="744338"/>
                </a:lnTo>
                <a:lnTo>
                  <a:pt x="1107194" y="734756"/>
                </a:lnTo>
                <a:lnTo>
                  <a:pt x="1161825" y="723277"/>
                </a:lnTo>
                <a:lnTo>
                  <a:pt x="1214232" y="709986"/>
                </a:lnTo>
                <a:lnTo>
                  <a:pt x="1264236" y="694967"/>
                </a:lnTo>
                <a:lnTo>
                  <a:pt x="1311657" y="678304"/>
                </a:lnTo>
                <a:lnTo>
                  <a:pt x="1356315" y="660083"/>
                </a:lnTo>
                <a:lnTo>
                  <a:pt x="1398032" y="640388"/>
                </a:lnTo>
                <a:lnTo>
                  <a:pt x="1436627" y="619303"/>
                </a:lnTo>
                <a:lnTo>
                  <a:pt x="1471922" y="596914"/>
                </a:lnTo>
                <a:lnTo>
                  <a:pt x="1503736" y="573306"/>
                </a:lnTo>
                <a:lnTo>
                  <a:pt x="1556206" y="522767"/>
                </a:lnTo>
                <a:lnTo>
                  <a:pt x="1592602" y="468365"/>
                </a:lnTo>
                <a:lnTo>
                  <a:pt x="1611487" y="410777"/>
                </a:lnTo>
                <a:lnTo>
                  <a:pt x="1613916" y="381000"/>
                </a:lnTo>
                <a:lnTo>
                  <a:pt x="1611487" y="351222"/>
                </a:lnTo>
                <a:lnTo>
                  <a:pt x="1592602" y="293634"/>
                </a:lnTo>
                <a:lnTo>
                  <a:pt x="1556206" y="239232"/>
                </a:lnTo>
                <a:lnTo>
                  <a:pt x="1503736" y="188693"/>
                </a:lnTo>
                <a:lnTo>
                  <a:pt x="1471922" y="165085"/>
                </a:lnTo>
                <a:lnTo>
                  <a:pt x="1436627" y="142696"/>
                </a:lnTo>
                <a:lnTo>
                  <a:pt x="1398032" y="121611"/>
                </a:lnTo>
                <a:lnTo>
                  <a:pt x="1356315" y="101916"/>
                </a:lnTo>
                <a:lnTo>
                  <a:pt x="1311657" y="83695"/>
                </a:lnTo>
                <a:lnTo>
                  <a:pt x="1264236" y="67032"/>
                </a:lnTo>
                <a:lnTo>
                  <a:pt x="1214232" y="52013"/>
                </a:lnTo>
                <a:lnTo>
                  <a:pt x="1161825" y="38722"/>
                </a:lnTo>
                <a:lnTo>
                  <a:pt x="1107194" y="27243"/>
                </a:lnTo>
                <a:lnTo>
                  <a:pt x="1050518" y="17661"/>
                </a:lnTo>
                <a:lnTo>
                  <a:pt x="991977" y="10061"/>
                </a:lnTo>
                <a:lnTo>
                  <a:pt x="931750" y="4528"/>
                </a:lnTo>
                <a:lnTo>
                  <a:pt x="870017" y="1146"/>
                </a:lnTo>
                <a:lnTo>
                  <a:pt x="806958" y="0"/>
                </a:lnTo>
                <a:close/>
              </a:path>
            </a:pathLst>
          </a:custGeom>
          <a:solidFill>
            <a:srgbClr val="D9D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43955" y="2743200"/>
            <a:ext cx="1614170" cy="762000"/>
          </a:xfrm>
          <a:custGeom>
            <a:avLst/>
            <a:gdLst/>
            <a:ahLst/>
            <a:cxnLst/>
            <a:rect l="l" t="t" r="r" b="b"/>
            <a:pathLst>
              <a:path w="1614170" h="762000">
                <a:moveTo>
                  <a:pt x="0" y="381000"/>
                </a:moveTo>
                <a:lnTo>
                  <a:pt x="9592" y="322072"/>
                </a:lnTo>
                <a:lnTo>
                  <a:pt x="37412" y="265992"/>
                </a:lnTo>
                <a:lnTo>
                  <a:pt x="82024" y="213437"/>
                </a:lnTo>
                <a:lnTo>
                  <a:pt x="141993" y="165085"/>
                </a:lnTo>
                <a:lnTo>
                  <a:pt x="177288" y="142696"/>
                </a:lnTo>
                <a:lnTo>
                  <a:pt x="215883" y="121611"/>
                </a:lnTo>
                <a:lnTo>
                  <a:pt x="257600" y="101916"/>
                </a:lnTo>
                <a:lnTo>
                  <a:pt x="302258" y="83695"/>
                </a:lnTo>
                <a:lnTo>
                  <a:pt x="349679" y="67032"/>
                </a:lnTo>
                <a:lnTo>
                  <a:pt x="399683" y="52013"/>
                </a:lnTo>
                <a:lnTo>
                  <a:pt x="452090" y="38722"/>
                </a:lnTo>
                <a:lnTo>
                  <a:pt x="506721" y="27243"/>
                </a:lnTo>
                <a:lnTo>
                  <a:pt x="563397" y="17661"/>
                </a:lnTo>
                <a:lnTo>
                  <a:pt x="621938" y="10061"/>
                </a:lnTo>
                <a:lnTo>
                  <a:pt x="682165" y="4528"/>
                </a:lnTo>
                <a:lnTo>
                  <a:pt x="743898" y="1146"/>
                </a:lnTo>
                <a:lnTo>
                  <a:pt x="806958" y="0"/>
                </a:lnTo>
                <a:lnTo>
                  <a:pt x="870017" y="1146"/>
                </a:lnTo>
                <a:lnTo>
                  <a:pt x="931750" y="4528"/>
                </a:lnTo>
                <a:lnTo>
                  <a:pt x="991977" y="10061"/>
                </a:lnTo>
                <a:lnTo>
                  <a:pt x="1050518" y="17661"/>
                </a:lnTo>
                <a:lnTo>
                  <a:pt x="1107194" y="27243"/>
                </a:lnTo>
                <a:lnTo>
                  <a:pt x="1161825" y="38722"/>
                </a:lnTo>
                <a:lnTo>
                  <a:pt x="1214232" y="52013"/>
                </a:lnTo>
                <a:lnTo>
                  <a:pt x="1264236" y="67032"/>
                </a:lnTo>
                <a:lnTo>
                  <a:pt x="1311657" y="83695"/>
                </a:lnTo>
                <a:lnTo>
                  <a:pt x="1356315" y="101916"/>
                </a:lnTo>
                <a:lnTo>
                  <a:pt x="1398032" y="121611"/>
                </a:lnTo>
                <a:lnTo>
                  <a:pt x="1436627" y="142696"/>
                </a:lnTo>
                <a:lnTo>
                  <a:pt x="1471922" y="165085"/>
                </a:lnTo>
                <a:lnTo>
                  <a:pt x="1503736" y="188693"/>
                </a:lnTo>
                <a:lnTo>
                  <a:pt x="1556206" y="239232"/>
                </a:lnTo>
                <a:lnTo>
                  <a:pt x="1592602" y="293634"/>
                </a:lnTo>
                <a:lnTo>
                  <a:pt x="1611487" y="351222"/>
                </a:lnTo>
                <a:lnTo>
                  <a:pt x="1613916" y="381000"/>
                </a:lnTo>
                <a:lnTo>
                  <a:pt x="1611487" y="410777"/>
                </a:lnTo>
                <a:lnTo>
                  <a:pt x="1592602" y="468365"/>
                </a:lnTo>
                <a:lnTo>
                  <a:pt x="1556206" y="522767"/>
                </a:lnTo>
                <a:lnTo>
                  <a:pt x="1503736" y="573306"/>
                </a:lnTo>
                <a:lnTo>
                  <a:pt x="1471922" y="596914"/>
                </a:lnTo>
                <a:lnTo>
                  <a:pt x="1436627" y="619303"/>
                </a:lnTo>
                <a:lnTo>
                  <a:pt x="1398032" y="640388"/>
                </a:lnTo>
                <a:lnTo>
                  <a:pt x="1356315" y="660083"/>
                </a:lnTo>
                <a:lnTo>
                  <a:pt x="1311657" y="678304"/>
                </a:lnTo>
                <a:lnTo>
                  <a:pt x="1264236" y="694967"/>
                </a:lnTo>
                <a:lnTo>
                  <a:pt x="1214232" y="709986"/>
                </a:lnTo>
                <a:lnTo>
                  <a:pt x="1161825" y="723277"/>
                </a:lnTo>
                <a:lnTo>
                  <a:pt x="1107194" y="734756"/>
                </a:lnTo>
                <a:lnTo>
                  <a:pt x="1050518" y="744338"/>
                </a:lnTo>
                <a:lnTo>
                  <a:pt x="991977" y="751938"/>
                </a:lnTo>
                <a:lnTo>
                  <a:pt x="931750" y="757471"/>
                </a:lnTo>
                <a:lnTo>
                  <a:pt x="870017" y="760853"/>
                </a:lnTo>
                <a:lnTo>
                  <a:pt x="806958" y="762000"/>
                </a:lnTo>
                <a:lnTo>
                  <a:pt x="743898" y="760853"/>
                </a:lnTo>
                <a:lnTo>
                  <a:pt x="682165" y="757471"/>
                </a:lnTo>
                <a:lnTo>
                  <a:pt x="621938" y="751938"/>
                </a:lnTo>
                <a:lnTo>
                  <a:pt x="563397" y="744338"/>
                </a:lnTo>
                <a:lnTo>
                  <a:pt x="506721" y="734756"/>
                </a:lnTo>
                <a:lnTo>
                  <a:pt x="452090" y="723277"/>
                </a:lnTo>
                <a:lnTo>
                  <a:pt x="399683" y="709986"/>
                </a:lnTo>
                <a:lnTo>
                  <a:pt x="349679" y="694967"/>
                </a:lnTo>
                <a:lnTo>
                  <a:pt x="302258" y="678304"/>
                </a:lnTo>
                <a:lnTo>
                  <a:pt x="257600" y="660083"/>
                </a:lnTo>
                <a:lnTo>
                  <a:pt x="215883" y="640388"/>
                </a:lnTo>
                <a:lnTo>
                  <a:pt x="177288" y="619303"/>
                </a:lnTo>
                <a:lnTo>
                  <a:pt x="141993" y="596914"/>
                </a:lnTo>
                <a:lnTo>
                  <a:pt x="110179" y="573306"/>
                </a:lnTo>
                <a:lnTo>
                  <a:pt x="57709" y="522767"/>
                </a:lnTo>
                <a:lnTo>
                  <a:pt x="21313" y="468365"/>
                </a:lnTo>
                <a:lnTo>
                  <a:pt x="2428" y="410777"/>
                </a:lnTo>
                <a:lnTo>
                  <a:pt x="0" y="38100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805296" y="2931032"/>
            <a:ext cx="14935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Century Gothic"/>
                <a:cs typeface="Century Gothic"/>
              </a:rPr>
              <a:t>Jk</a:t>
            </a:r>
            <a:r>
              <a:rPr sz="2300" b="1" spc="-80" dirty="0">
                <a:latin typeface="Century Gothic"/>
                <a:cs typeface="Century Gothic"/>
              </a:rPr>
              <a:t> </a:t>
            </a:r>
            <a:r>
              <a:rPr sz="2300" b="1" spc="-5" dirty="0">
                <a:latin typeface="Century Gothic"/>
                <a:cs typeface="Century Gothic"/>
              </a:rPr>
              <a:t>Pendek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529071" y="4020311"/>
            <a:ext cx="1615440" cy="990600"/>
          </a:xfrm>
          <a:custGeom>
            <a:avLst/>
            <a:gdLst/>
            <a:ahLst/>
            <a:cxnLst/>
            <a:rect l="l" t="t" r="r" b="b"/>
            <a:pathLst>
              <a:path w="1615440" h="990600">
                <a:moveTo>
                  <a:pt x="807719" y="0"/>
                </a:moveTo>
                <a:lnTo>
                  <a:pt x="750028" y="1243"/>
                </a:lnTo>
                <a:lnTo>
                  <a:pt x="693433" y="4918"/>
                </a:lnTo>
                <a:lnTo>
                  <a:pt x="638070" y="10940"/>
                </a:lnTo>
                <a:lnTo>
                  <a:pt x="584077" y="19226"/>
                </a:lnTo>
                <a:lnTo>
                  <a:pt x="531589" y="29692"/>
                </a:lnTo>
                <a:lnTo>
                  <a:pt x="480743" y="42253"/>
                </a:lnTo>
                <a:lnTo>
                  <a:pt x="431677" y="56827"/>
                </a:lnTo>
                <a:lnTo>
                  <a:pt x="384525" y="73330"/>
                </a:lnTo>
                <a:lnTo>
                  <a:pt x="339426" y="91677"/>
                </a:lnTo>
                <a:lnTo>
                  <a:pt x="296516" y="111785"/>
                </a:lnTo>
                <a:lnTo>
                  <a:pt x="255931" y="133570"/>
                </a:lnTo>
                <a:lnTo>
                  <a:pt x="217807" y="156948"/>
                </a:lnTo>
                <a:lnTo>
                  <a:pt x="182283" y="181836"/>
                </a:lnTo>
                <a:lnTo>
                  <a:pt x="149493" y="208150"/>
                </a:lnTo>
                <a:lnTo>
                  <a:pt x="119575" y="235805"/>
                </a:lnTo>
                <a:lnTo>
                  <a:pt x="92665" y="264718"/>
                </a:lnTo>
                <a:lnTo>
                  <a:pt x="68900" y="294806"/>
                </a:lnTo>
                <a:lnTo>
                  <a:pt x="31350" y="358169"/>
                </a:lnTo>
                <a:lnTo>
                  <a:pt x="8019" y="425224"/>
                </a:lnTo>
                <a:lnTo>
                  <a:pt x="0" y="495300"/>
                </a:lnTo>
                <a:lnTo>
                  <a:pt x="2027" y="530673"/>
                </a:lnTo>
                <a:lnTo>
                  <a:pt x="17839" y="599322"/>
                </a:lnTo>
                <a:lnTo>
                  <a:pt x="48416" y="664615"/>
                </a:lnTo>
                <a:lnTo>
                  <a:pt x="92665" y="725881"/>
                </a:lnTo>
                <a:lnTo>
                  <a:pt x="119575" y="754794"/>
                </a:lnTo>
                <a:lnTo>
                  <a:pt x="149493" y="782449"/>
                </a:lnTo>
                <a:lnTo>
                  <a:pt x="182283" y="808763"/>
                </a:lnTo>
                <a:lnTo>
                  <a:pt x="217807" y="833651"/>
                </a:lnTo>
                <a:lnTo>
                  <a:pt x="255931" y="857029"/>
                </a:lnTo>
                <a:lnTo>
                  <a:pt x="296516" y="878814"/>
                </a:lnTo>
                <a:lnTo>
                  <a:pt x="339426" y="898922"/>
                </a:lnTo>
                <a:lnTo>
                  <a:pt x="384525" y="917269"/>
                </a:lnTo>
                <a:lnTo>
                  <a:pt x="431677" y="933772"/>
                </a:lnTo>
                <a:lnTo>
                  <a:pt x="480743" y="948346"/>
                </a:lnTo>
                <a:lnTo>
                  <a:pt x="531589" y="960907"/>
                </a:lnTo>
                <a:lnTo>
                  <a:pt x="584077" y="971373"/>
                </a:lnTo>
                <a:lnTo>
                  <a:pt x="638070" y="979659"/>
                </a:lnTo>
                <a:lnTo>
                  <a:pt x="693433" y="985681"/>
                </a:lnTo>
                <a:lnTo>
                  <a:pt x="750028" y="989356"/>
                </a:lnTo>
                <a:lnTo>
                  <a:pt x="807719" y="990600"/>
                </a:lnTo>
                <a:lnTo>
                  <a:pt x="865411" y="989356"/>
                </a:lnTo>
                <a:lnTo>
                  <a:pt x="922006" y="985681"/>
                </a:lnTo>
                <a:lnTo>
                  <a:pt x="977369" y="979659"/>
                </a:lnTo>
                <a:lnTo>
                  <a:pt x="1031362" y="971373"/>
                </a:lnTo>
                <a:lnTo>
                  <a:pt x="1083850" y="960907"/>
                </a:lnTo>
                <a:lnTo>
                  <a:pt x="1134696" y="948346"/>
                </a:lnTo>
                <a:lnTo>
                  <a:pt x="1183762" y="933772"/>
                </a:lnTo>
                <a:lnTo>
                  <a:pt x="1230914" y="917269"/>
                </a:lnTo>
                <a:lnTo>
                  <a:pt x="1276013" y="898922"/>
                </a:lnTo>
                <a:lnTo>
                  <a:pt x="1318923" y="878814"/>
                </a:lnTo>
                <a:lnTo>
                  <a:pt x="1359508" y="857029"/>
                </a:lnTo>
                <a:lnTo>
                  <a:pt x="1397632" y="833651"/>
                </a:lnTo>
                <a:lnTo>
                  <a:pt x="1433156" y="808763"/>
                </a:lnTo>
                <a:lnTo>
                  <a:pt x="1465946" y="782449"/>
                </a:lnTo>
                <a:lnTo>
                  <a:pt x="1495864" y="754794"/>
                </a:lnTo>
                <a:lnTo>
                  <a:pt x="1522774" y="725881"/>
                </a:lnTo>
                <a:lnTo>
                  <a:pt x="1546539" y="695793"/>
                </a:lnTo>
                <a:lnTo>
                  <a:pt x="1584089" y="632430"/>
                </a:lnTo>
                <a:lnTo>
                  <a:pt x="1607420" y="565375"/>
                </a:lnTo>
                <a:lnTo>
                  <a:pt x="1615439" y="495300"/>
                </a:lnTo>
                <a:lnTo>
                  <a:pt x="1613412" y="459926"/>
                </a:lnTo>
                <a:lnTo>
                  <a:pt x="1597600" y="391277"/>
                </a:lnTo>
                <a:lnTo>
                  <a:pt x="1567023" y="325984"/>
                </a:lnTo>
                <a:lnTo>
                  <a:pt x="1522774" y="264718"/>
                </a:lnTo>
                <a:lnTo>
                  <a:pt x="1495864" y="235805"/>
                </a:lnTo>
                <a:lnTo>
                  <a:pt x="1465946" y="208150"/>
                </a:lnTo>
                <a:lnTo>
                  <a:pt x="1433156" y="181836"/>
                </a:lnTo>
                <a:lnTo>
                  <a:pt x="1397632" y="156948"/>
                </a:lnTo>
                <a:lnTo>
                  <a:pt x="1359508" y="133570"/>
                </a:lnTo>
                <a:lnTo>
                  <a:pt x="1318923" y="111785"/>
                </a:lnTo>
                <a:lnTo>
                  <a:pt x="1276013" y="91677"/>
                </a:lnTo>
                <a:lnTo>
                  <a:pt x="1230914" y="73330"/>
                </a:lnTo>
                <a:lnTo>
                  <a:pt x="1183762" y="56827"/>
                </a:lnTo>
                <a:lnTo>
                  <a:pt x="1134696" y="42253"/>
                </a:lnTo>
                <a:lnTo>
                  <a:pt x="1083850" y="29692"/>
                </a:lnTo>
                <a:lnTo>
                  <a:pt x="1031362" y="19226"/>
                </a:lnTo>
                <a:lnTo>
                  <a:pt x="977369" y="10940"/>
                </a:lnTo>
                <a:lnTo>
                  <a:pt x="922006" y="4918"/>
                </a:lnTo>
                <a:lnTo>
                  <a:pt x="865411" y="1243"/>
                </a:lnTo>
                <a:lnTo>
                  <a:pt x="807719" y="0"/>
                </a:lnTo>
                <a:close/>
              </a:path>
            </a:pathLst>
          </a:custGeom>
          <a:solidFill>
            <a:srgbClr val="D9D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29071" y="4020311"/>
            <a:ext cx="1615440" cy="990600"/>
          </a:xfrm>
          <a:custGeom>
            <a:avLst/>
            <a:gdLst/>
            <a:ahLst/>
            <a:cxnLst/>
            <a:rect l="l" t="t" r="r" b="b"/>
            <a:pathLst>
              <a:path w="1615440" h="990600">
                <a:moveTo>
                  <a:pt x="0" y="495300"/>
                </a:moveTo>
                <a:lnTo>
                  <a:pt x="8019" y="425224"/>
                </a:lnTo>
                <a:lnTo>
                  <a:pt x="31350" y="358169"/>
                </a:lnTo>
                <a:lnTo>
                  <a:pt x="68900" y="294806"/>
                </a:lnTo>
                <a:lnTo>
                  <a:pt x="92665" y="264718"/>
                </a:lnTo>
                <a:lnTo>
                  <a:pt x="119575" y="235805"/>
                </a:lnTo>
                <a:lnTo>
                  <a:pt x="149493" y="208150"/>
                </a:lnTo>
                <a:lnTo>
                  <a:pt x="182283" y="181836"/>
                </a:lnTo>
                <a:lnTo>
                  <a:pt x="217807" y="156948"/>
                </a:lnTo>
                <a:lnTo>
                  <a:pt x="255931" y="133570"/>
                </a:lnTo>
                <a:lnTo>
                  <a:pt x="296516" y="111785"/>
                </a:lnTo>
                <a:lnTo>
                  <a:pt x="339426" y="91677"/>
                </a:lnTo>
                <a:lnTo>
                  <a:pt x="384525" y="73330"/>
                </a:lnTo>
                <a:lnTo>
                  <a:pt x="431677" y="56827"/>
                </a:lnTo>
                <a:lnTo>
                  <a:pt x="480743" y="42253"/>
                </a:lnTo>
                <a:lnTo>
                  <a:pt x="531589" y="29692"/>
                </a:lnTo>
                <a:lnTo>
                  <a:pt x="584077" y="19226"/>
                </a:lnTo>
                <a:lnTo>
                  <a:pt x="638070" y="10940"/>
                </a:lnTo>
                <a:lnTo>
                  <a:pt x="693433" y="4918"/>
                </a:lnTo>
                <a:lnTo>
                  <a:pt x="750028" y="1243"/>
                </a:lnTo>
                <a:lnTo>
                  <a:pt x="807719" y="0"/>
                </a:lnTo>
                <a:lnTo>
                  <a:pt x="865411" y="1243"/>
                </a:lnTo>
                <a:lnTo>
                  <a:pt x="922006" y="4918"/>
                </a:lnTo>
                <a:lnTo>
                  <a:pt x="977369" y="10940"/>
                </a:lnTo>
                <a:lnTo>
                  <a:pt x="1031362" y="19226"/>
                </a:lnTo>
                <a:lnTo>
                  <a:pt x="1083850" y="29692"/>
                </a:lnTo>
                <a:lnTo>
                  <a:pt x="1134696" y="42253"/>
                </a:lnTo>
                <a:lnTo>
                  <a:pt x="1183762" y="56827"/>
                </a:lnTo>
                <a:lnTo>
                  <a:pt x="1230914" y="73330"/>
                </a:lnTo>
                <a:lnTo>
                  <a:pt x="1276013" y="91677"/>
                </a:lnTo>
                <a:lnTo>
                  <a:pt x="1318923" y="111785"/>
                </a:lnTo>
                <a:lnTo>
                  <a:pt x="1359508" y="133570"/>
                </a:lnTo>
                <a:lnTo>
                  <a:pt x="1397632" y="156948"/>
                </a:lnTo>
                <a:lnTo>
                  <a:pt x="1433156" y="181836"/>
                </a:lnTo>
                <a:lnTo>
                  <a:pt x="1465946" y="208150"/>
                </a:lnTo>
                <a:lnTo>
                  <a:pt x="1495864" y="235805"/>
                </a:lnTo>
                <a:lnTo>
                  <a:pt x="1522774" y="264718"/>
                </a:lnTo>
                <a:lnTo>
                  <a:pt x="1546539" y="294806"/>
                </a:lnTo>
                <a:lnTo>
                  <a:pt x="1584089" y="358169"/>
                </a:lnTo>
                <a:lnTo>
                  <a:pt x="1607420" y="425224"/>
                </a:lnTo>
                <a:lnTo>
                  <a:pt x="1615439" y="495300"/>
                </a:lnTo>
                <a:lnTo>
                  <a:pt x="1613412" y="530673"/>
                </a:lnTo>
                <a:lnTo>
                  <a:pt x="1597600" y="599322"/>
                </a:lnTo>
                <a:lnTo>
                  <a:pt x="1567023" y="664615"/>
                </a:lnTo>
                <a:lnTo>
                  <a:pt x="1522774" y="725881"/>
                </a:lnTo>
                <a:lnTo>
                  <a:pt x="1495864" y="754794"/>
                </a:lnTo>
                <a:lnTo>
                  <a:pt x="1465946" y="782449"/>
                </a:lnTo>
                <a:lnTo>
                  <a:pt x="1433156" y="808763"/>
                </a:lnTo>
                <a:lnTo>
                  <a:pt x="1397632" y="833651"/>
                </a:lnTo>
                <a:lnTo>
                  <a:pt x="1359508" y="857029"/>
                </a:lnTo>
                <a:lnTo>
                  <a:pt x="1318923" y="878814"/>
                </a:lnTo>
                <a:lnTo>
                  <a:pt x="1276013" y="898922"/>
                </a:lnTo>
                <a:lnTo>
                  <a:pt x="1230914" y="917269"/>
                </a:lnTo>
                <a:lnTo>
                  <a:pt x="1183762" y="933772"/>
                </a:lnTo>
                <a:lnTo>
                  <a:pt x="1134696" y="948346"/>
                </a:lnTo>
                <a:lnTo>
                  <a:pt x="1083850" y="960907"/>
                </a:lnTo>
                <a:lnTo>
                  <a:pt x="1031362" y="971373"/>
                </a:lnTo>
                <a:lnTo>
                  <a:pt x="977369" y="979659"/>
                </a:lnTo>
                <a:lnTo>
                  <a:pt x="922006" y="985681"/>
                </a:lnTo>
                <a:lnTo>
                  <a:pt x="865411" y="989356"/>
                </a:lnTo>
                <a:lnTo>
                  <a:pt x="807719" y="990600"/>
                </a:lnTo>
                <a:lnTo>
                  <a:pt x="750028" y="989356"/>
                </a:lnTo>
                <a:lnTo>
                  <a:pt x="693433" y="985681"/>
                </a:lnTo>
                <a:lnTo>
                  <a:pt x="638070" y="979659"/>
                </a:lnTo>
                <a:lnTo>
                  <a:pt x="584077" y="971373"/>
                </a:lnTo>
                <a:lnTo>
                  <a:pt x="531589" y="960907"/>
                </a:lnTo>
                <a:lnTo>
                  <a:pt x="480743" y="948346"/>
                </a:lnTo>
                <a:lnTo>
                  <a:pt x="431677" y="933772"/>
                </a:lnTo>
                <a:lnTo>
                  <a:pt x="384525" y="917269"/>
                </a:lnTo>
                <a:lnTo>
                  <a:pt x="339426" y="898922"/>
                </a:lnTo>
                <a:lnTo>
                  <a:pt x="296516" y="878814"/>
                </a:lnTo>
                <a:lnTo>
                  <a:pt x="255931" y="857029"/>
                </a:lnTo>
                <a:lnTo>
                  <a:pt x="217807" y="833651"/>
                </a:lnTo>
                <a:lnTo>
                  <a:pt x="182283" y="808763"/>
                </a:lnTo>
                <a:lnTo>
                  <a:pt x="149493" y="782449"/>
                </a:lnTo>
                <a:lnTo>
                  <a:pt x="119575" y="754794"/>
                </a:lnTo>
                <a:lnTo>
                  <a:pt x="92665" y="725881"/>
                </a:lnTo>
                <a:lnTo>
                  <a:pt x="68900" y="695793"/>
                </a:lnTo>
                <a:lnTo>
                  <a:pt x="31350" y="632430"/>
                </a:lnTo>
                <a:lnTo>
                  <a:pt x="8019" y="565375"/>
                </a:lnTo>
                <a:lnTo>
                  <a:pt x="0" y="4953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754115" y="4226814"/>
            <a:ext cx="10909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Century Gothic"/>
                <a:cs typeface="Century Gothic"/>
              </a:rPr>
              <a:t>Jangka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40400" y="4472177"/>
            <a:ext cx="11969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Century Gothic"/>
                <a:cs typeface="Century Gothic"/>
              </a:rPr>
              <a:t>Panjang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159121" y="3467100"/>
            <a:ext cx="628015" cy="358775"/>
          </a:xfrm>
          <a:custGeom>
            <a:avLst/>
            <a:gdLst/>
            <a:ahLst/>
            <a:cxnLst/>
            <a:rect l="l" t="t" r="r" b="b"/>
            <a:pathLst>
              <a:path w="628014" h="358775">
                <a:moveTo>
                  <a:pt x="475112" y="37982"/>
                </a:moveTo>
                <a:lnTo>
                  <a:pt x="0" y="290956"/>
                </a:lnTo>
                <a:lnTo>
                  <a:pt x="35813" y="358267"/>
                </a:lnTo>
                <a:lnTo>
                  <a:pt x="510926" y="105292"/>
                </a:lnTo>
                <a:lnTo>
                  <a:pt x="475112" y="37982"/>
                </a:lnTo>
                <a:close/>
              </a:path>
              <a:path w="628014" h="358775">
                <a:moveTo>
                  <a:pt x="613255" y="20065"/>
                </a:moveTo>
                <a:lnTo>
                  <a:pt x="508762" y="20065"/>
                </a:lnTo>
                <a:lnTo>
                  <a:pt x="544576" y="87375"/>
                </a:lnTo>
                <a:lnTo>
                  <a:pt x="510926" y="105292"/>
                </a:lnTo>
                <a:lnTo>
                  <a:pt x="528827" y="138937"/>
                </a:lnTo>
                <a:lnTo>
                  <a:pt x="613255" y="20065"/>
                </a:lnTo>
                <a:close/>
              </a:path>
              <a:path w="628014" h="358775">
                <a:moveTo>
                  <a:pt x="508762" y="20065"/>
                </a:moveTo>
                <a:lnTo>
                  <a:pt x="475112" y="37982"/>
                </a:lnTo>
                <a:lnTo>
                  <a:pt x="510926" y="105292"/>
                </a:lnTo>
                <a:lnTo>
                  <a:pt x="544576" y="87375"/>
                </a:lnTo>
                <a:lnTo>
                  <a:pt x="508762" y="20065"/>
                </a:lnTo>
                <a:close/>
              </a:path>
              <a:path w="628014" h="358775">
                <a:moveTo>
                  <a:pt x="627506" y="0"/>
                </a:moveTo>
                <a:lnTo>
                  <a:pt x="457200" y="4317"/>
                </a:lnTo>
                <a:lnTo>
                  <a:pt x="475112" y="37982"/>
                </a:lnTo>
                <a:lnTo>
                  <a:pt x="508762" y="20065"/>
                </a:lnTo>
                <a:lnTo>
                  <a:pt x="613255" y="20065"/>
                </a:lnTo>
                <a:lnTo>
                  <a:pt x="627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41214" y="3795267"/>
            <a:ext cx="549910" cy="287020"/>
          </a:xfrm>
          <a:custGeom>
            <a:avLst/>
            <a:gdLst/>
            <a:ahLst/>
            <a:cxnLst/>
            <a:rect l="l" t="t" r="r" b="b"/>
            <a:pathLst>
              <a:path w="549910" h="287020">
                <a:moveTo>
                  <a:pt x="395080" y="251971"/>
                </a:moveTo>
                <a:lnTo>
                  <a:pt x="379095" y="286511"/>
                </a:lnTo>
                <a:lnTo>
                  <a:pt x="549401" y="281431"/>
                </a:lnTo>
                <a:lnTo>
                  <a:pt x="538660" y="267969"/>
                </a:lnTo>
                <a:lnTo>
                  <a:pt x="429640" y="267969"/>
                </a:lnTo>
                <a:lnTo>
                  <a:pt x="395080" y="251971"/>
                </a:lnTo>
                <a:close/>
              </a:path>
              <a:path w="549910" h="287020">
                <a:moveTo>
                  <a:pt x="427060" y="182872"/>
                </a:moveTo>
                <a:lnTo>
                  <a:pt x="395080" y="251971"/>
                </a:lnTo>
                <a:lnTo>
                  <a:pt x="429640" y="267969"/>
                </a:lnTo>
                <a:lnTo>
                  <a:pt x="461645" y="198881"/>
                </a:lnTo>
                <a:lnTo>
                  <a:pt x="427060" y="182872"/>
                </a:lnTo>
                <a:close/>
              </a:path>
              <a:path w="549910" h="287020">
                <a:moveTo>
                  <a:pt x="443102" y="148208"/>
                </a:moveTo>
                <a:lnTo>
                  <a:pt x="427060" y="182872"/>
                </a:lnTo>
                <a:lnTo>
                  <a:pt x="461645" y="198881"/>
                </a:lnTo>
                <a:lnTo>
                  <a:pt x="429640" y="267969"/>
                </a:lnTo>
                <a:lnTo>
                  <a:pt x="538660" y="267969"/>
                </a:lnTo>
                <a:lnTo>
                  <a:pt x="443102" y="148208"/>
                </a:lnTo>
                <a:close/>
              </a:path>
              <a:path w="549910" h="287020">
                <a:moveTo>
                  <a:pt x="32003" y="0"/>
                </a:moveTo>
                <a:lnTo>
                  <a:pt x="0" y="69087"/>
                </a:lnTo>
                <a:lnTo>
                  <a:pt x="395080" y="251971"/>
                </a:lnTo>
                <a:lnTo>
                  <a:pt x="427060" y="182872"/>
                </a:lnTo>
                <a:lnTo>
                  <a:pt x="3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48884" y="5582411"/>
            <a:ext cx="1614170" cy="762000"/>
          </a:xfrm>
          <a:custGeom>
            <a:avLst/>
            <a:gdLst/>
            <a:ahLst/>
            <a:cxnLst/>
            <a:rect l="l" t="t" r="r" b="b"/>
            <a:pathLst>
              <a:path w="1614170" h="762000">
                <a:moveTo>
                  <a:pt x="806957" y="0"/>
                </a:moveTo>
                <a:lnTo>
                  <a:pt x="743898" y="1146"/>
                </a:lnTo>
                <a:lnTo>
                  <a:pt x="682165" y="4528"/>
                </a:lnTo>
                <a:lnTo>
                  <a:pt x="621938" y="10062"/>
                </a:lnTo>
                <a:lnTo>
                  <a:pt x="563397" y="17662"/>
                </a:lnTo>
                <a:lnTo>
                  <a:pt x="506721" y="27244"/>
                </a:lnTo>
                <a:lnTo>
                  <a:pt x="452090" y="38724"/>
                </a:lnTo>
                <a:lnTo>
                  <a:pt x="399683" y="52016"/>
                </a:lnTo>
                <a:lnTo>
                  <a:pt x="349679" y="67036"/>
                </a:lnTo>
                <a:lnTo>
                  <a:pt x="302258" y="83699"/>
                </a:lnTo>
                <a:lnTo>
                  <a:pt x="257600" y="101921"/>
                </a:lnTo>
                <a:lnTo>
                  <a:pt x="215883" y="121616"/>
                </a:lnTo>
                <a:lnTo>
                  <a:pt x="177288" y="142701"/>
                </a:lnTo>
                <a:lnTo>
                  <a:pt x="141993" y="165090"/>
                </a:lnTo>
                <a:lnTo>
                  <a:pt x="110179" y="188699"/>
                </a:lnTo>
                <a:lnTo>
                  <a:pt x="57709" y="239237"/>
                </a:lnTo>
                <a:lnTo>
                  <a:pt x="21313" y="293638"/>
                </a:lnTo>
                <a:lnTo>
                  <a:pt x="2428" y="351224"/>
                </a:lnTo>
                <a:lnTo>
                  <a:pt x="0" y="381000"/>
                </a:lnTo>
                <a:lnTo>
                  <a:pt x="2428" y="410775"/>
                </a:lnTo>
                <a:lnTo>
                  <a:pt x="21313" y="468361"/>
                </a:lnTo>
                <a:lnTo>
                  <a:pt x="57709" y="522762"/>
                </a:lnTo>
                <a:lnTo>
                  <a:pt x="110179" y="573300"/>
                </a:lnTo>
                <a:lnTo>
                  <a:pt x="141993" y="596909"/>
                </a:lnTo>
                <a:lnTo>
                  <a:pt x="177288" y="619298"/>
                </a:lnTo>
                <a:lnTo>
                  <a:pt x="215883" y="640383"/>
                </a:lnTo>
                <a:lnTo>
                  <a:pt x="257600" y="660078"/>
                </a:lnTo>
                <a:lnTo>
                  <a:pt x="302258" y="678300"/>
                </a:lnTo>
                <a:lnTo>
                  <a:pt x="349679" y="694963"/>
                </a:lnTo>
                <a:lnTo>
                  <a:pt x="399683" y="709983"/>
                </a:lnTo>
                <a:lnTo>
                  <a:pt x="452090" y="723275"/>
                </a:lnTo>
                <a:lnTo>
                  <a:pt x="506721" y="734755"/>
                </a:lnTo>
                <a:lnTo>
                  <a:pt x="563397" y="744337"/>
                </a:lnTo>
                <a:lnTo>
                  <a:pt x="621938" y="751937"/>
                </a:lnTo>
                <a:lnTo>
                  <a:pt x="682165" y="757471"/>
                </a:lnTo>
                <a:lnTo>
                  <a:pt x="743898" y="760853"/>
                </a:lnTo>
                <a:lnTo>
                  <a:pt x="806957" y="762000"/>
                </a:lnTo>
                <a:lnTo>
                  <a:pt x="870017" y="760853"/>
                </a:lnTo>
                <a:lnTo>
                  <a:pt x="931750" y="757471"/>
                </a:lnTo>
                <a:lnTo>
                  <a:pt x="991977" y="751937"/>
                </a:lnTo>
                <a:lnTo>
                  <a:pt x="1050518" y="744337"/>
                </a:lnTo>
                <a:lnTo>
                  <a:pt x="1107194" y="734755"/>
                </a:lnTo>
                <a:lnTo>
                  <a:pt x="1161825" y="723275"/>
                </a:lnTo>
                <a:lnTo>
                  <a:pt x="1214232" y="709983"/>
                </a:lnTo>
                <a:lnTo>
                  <a:pt x="1264236" y="694963"/>
                </a:lnTo>
                <a:lnTo>
                  <a:pt x="1311657" y="678300"/>
                </a:lnTo>
                <a:lnTo>
                  <a:pt x="1356315" y="660078"/>
                </a:lnTo>
                <a:lnTo>
                  <a:pt x="1398032" y="640383"/>
                </a:lnTo>
                <a:lnTo>
                  <a:pt x="1436627" y="619298"/>
                </a:lnTo>
                <a:lnTo>
                  <a:pt x="1471922" y="596909"/>
                </a:lnTo>
                <a:lnTo>
                  <a:pt x="1503736" y="573300"/>
                </a:lnTo>
                <a:lnTo>
                  <a:pt x="1556206" y="522762"/>
                </a:lnTo>
                <a:lnTo>
                  <a:pt x="1592602" y="468361"/>
                </a:lnTo>
                <a:lnTo>
                  <a:pt x="1611487" y="410775"/>
                </a:lnTo>
                <a:lnTo>
                  <a:pt x="1613915" y="381000"/>
                </a:lnTo>
                <a:lnTo>
                  <a:pt x="1611487" y="351224"/>
                </a:lnTo>
                <a:lnTo>
                  <a:pt x="1592602" y="293638"/>
                </a:lnTo>
                <a:lnTo>
                  <a:pt x="1556206" y="239237"/>
                </a:lnTo>
                <a:lnTo>
                  <a:pt x="1503736" y="188699"/>
                </a:lnTo>
                <a:lnTo>
                  <a:pt x="1471922" y="165090"/>
                </a:lnTo>
                <a:lnTo>
                  <a:pt x="1436627" y="142701"/>
                </a:lnTo>
                <a:lnTo>
                  <a:pt x="1398032" y="121616"/>
                </a:lnTo>
                <a:lnTo>
                  <a:pt x="1356315" y="101921"/>
                </a:lnTo>
                <a:lnTo>
                  <a:pt x="1311657" y="83699"/>
                </a:lnTo>
                <a:lnTo>
                  <a:pt x="1264236" y="67036"/>
                </a:lnTo>
                <a:lnTo>
                  <a:pt x="1214232" y="52016"/>
                </a:lnTo>
                <a:lnTo>
                  <a:pt x="1161825" y="38724"/>
                </a:lnTo>
                <a:lnTo>
                  <a:pt x="1107194" y="27244"/>
                </a:lnTo>
                <a:lnTo>
                  <a:pt x="1050518" y="17662"/>
                </a:lnTo>
                <a:lnTo>
                  <a:pt x="991977" y="10062"/>
                </a:lnTo>
                <a:lnTo>
                  <a:pt x="931750" y="4528"/>
                </a:lnTo>
                <a:lnTo>
                  <a:pt x="870017" y="1146"/>
                </a:lnTo>
                <a:lnTo>
                  <a:pt x="806957" y="0"/>
                </a:lnTo>
                <a:close/>
              </a:path>
            </a:pathLst>
          </a:custGeom>
          <a:solidFill>
            <a:srgbClr val="D9D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48884" y="5582411"/>
            <a:ext cx="1614170" cy="762000"/>
          </a:xfrm>
          <a:custGeom>
            <a:avLst/>
            <a:gdLst/>
            <a:ahLst/>
            <a:cxnLst/>
            <a:rect l="l" t="t" r="r" b="b"/>
            <a:pathLst>
              <a:path w="1614170" h="762000">
                <a:moveTo>
                  <a:pt x="0" y="381000"/>
                </a:moveTo>
                <a:lnTo>
                  <a:pt x="9592" y="322075"/>
                </a:lnTo>
                <a:lnTo>
                  <a:pt x="37412" y="265997"/>
                </a:lnTo>
                <a:lnTo>
                  <a:pt x="82024" y="213443"/>
                </a:lnTo>
                <a:lnTo>
                  <a:pt x="141993" y="165090"/>
                </a:lnTo>
                <a:lnTo>
                  <a:pt x="177288" y="142701"/>
                </a:lnTo>
                <a:lnTo>
                  <a:pt x="215883" y="121616"/>
                </a:lnTo>
                <a:lnTo>
                  <a:pt x="257600" y="101921"/>
                </a:lnTo>
                <a:lnTo>
                  <a:pt x="302258" y="83699"/>
                </a:lnTo>
                <a:lnTo>
                  <a:pt x="349679" y="67036"/>
                </a:lnTo>
                <a:lnTo>
                  <a:pt x="399683" y="52016"/>
                </a:lnTo>
                <a:lnTo>
                  <a:pt x="452090" y="38724"/>
                </a:lnTo>
                <a:lnTo>
                  <a:pt x="506721" y="27244"/>
                </a:lnTo>
                <a:lnTo>
                  <a:pt x="563397" y="17662"/>
                </a:lnTo>
                <a:lnTo>
                  <a:pt x="621938" y="10062"/>
                </a:lnTo>
                <a:lnTo>
                  <a:pt x="682165" y="4528"/>
                </a:lnTo>
                <a:lnTo>
                  <a:pt x="743898" y="1146"/>
                </a:lnTo>
                <a:lnTo>
                  <a:pt x="806957" y="0"/>
                </a:lnTo>
                <a:lnTo>
                  <a:pt x="870017" y="1146"/>
                </a:lnTo>
                <a:lnTo>
                  <a:pt x="931750" y="4528"/>
                </a:lnTo>
                <a:lnTo>
                  <a:pt x="991977" y="10062"/>
                </a:lnTo>
                <a:lnTo>
                  <a:pt x="1050518" y="17662"/>
                </a:lnTo>
                <a:lnTo>
                  <a:pt x="1107194" y="27244"/>
                </a:lnTo>
                <a:lnTo>
                  <a:pt x="1161825" y="38724"/>
                </a:lnTo>
                <a:lnTo>
                  <a:pt x="1214232" y="52016"/>
                </a:lnTo>
                <a:lnTo>
                  <a:pt x="1264236" y="67036"/>
                </a:lnTo>
                <a:lnTo>
                  <a:pt x="1311657" y="83699"/>
                </a:lnTo>
                <a:lnTo>
                  <a:pt x="1356315" y="101921"/>
                </a:lnTo>
                <a:lnTo>
                  <a:pt x="1398032" y="121616"/>
                </a:lnTo>
                <a:lnTo>
                  <a:pt x="1436627" y="142701"/>
                </a:lnTo>
                <a:lnTo>
                  <a:pt x="1471922" y="165090"/>
                </a:lnTo>
                <a:lnTo>
                  <a:pt x="1503736" y="188699"/>
                </a:lnTo>
                <a:lnTo>
                  <a:pt x="1556206" y="239237"/>
                </a:lnTo>
                <a:lnTo>
                  <a:pt x="1592602" y="293638"/>
                </a:lnTo>
                <a:lnTo>
                  <a:pt x="1611487" y="351224"/>
                </a:lnTo>
                <a:lnTo>
                  <a:pt x="1613915" y="381000"/>
                </a:lnTo>
                <a:lnTo>
                  <a:pt x="1611487" y="410775"/>
                </a:lnTo>
                <a:lnTo>
                  <a:pt x="1592602" y="468361"/>
                </a:lnTo>
                <a:lnTo>
                  <a:pt x="1556206" y="522762"/>
                </a:lnTo>
                <a:lnTo>
                  <a:pt x="1503736" y="573300"/>
                </a:lnTo>
                <a:lnTo>
                  <a:pt x="1471922" y="596909"/>
                </a:lnTo>
                <a:lnTo>
                  <a:pt x="1436627" y="619298"/>
                </a:lnTo>
                <a:lnTo>
                  <a:pt x="1398032" y="640383"/>
                </a:lnTo>
                <a:lnTo>
                  <a:pt x="1356315" y="660078"/>
                </a:lnTo>
                <a:lnTo>
                  <a:pt x="1311657" y="678300"/>
                </a:lnTo>
                <a:lnTo>
                  <a:pt x="1264236" y="694963"/>
                </a:lnTo>
                <a:lnTo>
                  <a:pt x="1214232" y="709983"/>
                </a:lnTo>
                <a:lnTo>
                  <a:pt x="1161825" y="723275"/>
                </a:lnTo>
                <a:lnTo>
                  <a:pt x="1107194" y="734755"/>
                </a:lnTo>
                <a:lnTo>
                  <a:pt x="1050518" y="744337"/>
                </a:lnTo>
                <a:lnTo>
                  <a:pt x="991977" y="751937"/>
                </a:lnTo>
                <a:lnTo>
                  <a:pt x="931750" y="757471"/>
                </a:lnTo>
                <a:lnTo>
                  <a:pt x="870017" y="760853"/>
                </a:lnTo>
                <a:lnTo>
                  <a:pt x="806957" y="762000"/>
                </a:lnTo>
                <a:lnTo>
                  <a:pt x="743898" y="760853"/>
                </a:lnTo>
                <a:lnTo>
                  <a:pt x="682165" y="757471"/>
                </a:lnTo>
                <a:lnTo>
                  <a:pt x="621938" y="751937"/>
                </a:lnTo>
                <a:lnTo>
                  <a:pt x="563397" y="744337"/>
                </a:lnTo>
                <a:lnTo>
                  <a:pt x="506721" y="734755"/>
                </a:lnTo>
                <a:lnTo>
                  <a:pt x="452090" y="723275"/>
                </a:lnTo>
                <a:lnTo>
                  <a:pt x="399683" y="709983"/>
                </a:lnTo>
                <a:lnTo>
                  <a:pt x="349679" y="694963"/>
                </a:lnTo>
                <a:lnTo>
                  <a:pt x="302258" y="678300"/>
                </a:lnTo>
                <a:lnTo>
                  <a:pt x="257600" y="660078"/>
                </a:lnTo>
                <a:lnTo>
                  <a:pt x="215883" y="640383"/>
                </a:lnTo>
                <a:lnTo>
                  <a:pt x="177288" y="619298"/>
                </a:lnTo>
                <a:lnTo>
                  <a:pt x="141993" y="596909"/>
                </a:lnTo>
                <a:lnTo>
                  <a:pt x="110179" y="573300"/>
                </a:lnTo>
                <a:lnTo>
                  <a:pt x="57709" y="522762"/>
                </a:lnTo>
                <a:lnTo>
                  <a:pt x="21313" y="468361"/>
                </a:lnTo>
                <a:lnTo>
                  <a:pt x="2428" y="410775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619115" y="5769660"/>
            <a:ext cx="147701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latin typeface="Century Gothic"/>
                <a:cs typeface="Century Gothic"/>
              </a:rPr>
              <a:t>Permanen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071871" y="5696711"/>
            <a:ext cx="515620" cy="551815"/>
          </a:xfrm>
          <a:custGeom>
            <a:avLst/>
            <a:gdLst/>
            <a:ahLst/>
            <a:cxnLst/>
            <a:rect l="l" t="t" r="r" b="b"/>
            <a:pathLst>
              <a:path w="515620" h="551814">
                <a:moveTo>
                  <a:pt x="386333" y="0"/>
                </a:moveTo>
                <a:lnTo>
                  <a:pt x="0" y="0"/>
                </a:lnTo>
                <a:lnTo>
                  <a:pt x="0" y="551688"/>
                </a:lnTo>
                <a:lnTo>
                  <a:pt x="386333" y="551688"/>
                </a:lnTo>
                <a:lnTo>
                  <a:pt x="515112" y="275844"/>
                </a:lnTo>
                <a:lnTo>
                  <a:pt x="386333" y="0"/>
                </a:lnTo>
                <a:close/>
              </a:path>
            </a:pathLst>
          </a:custGeom>
          <a:solidFill>
            <a:srgbClr val="D9D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71871" y="5696711"/>
            <a:ext cx="515620" cy="551815"/>
          </a:xfrm>
          <a:custGeom>
            <a:avLst/>
            <a:gdLst/>
            <a:ahLst/>
            <a:cxnLst/>
            <a:rect l="l" t="t" r="r" b="b"/>
            <a:pathLst>
              <a:path w="515620" h="551814">
                <a:moveTo>
                  <a:pt x="0" y="0"/>
                </a:moveTo>
                <a:lnTo>
                  <a:pt x="386333" y="0"/>
                </a:lnTo>
                <a:lnTo>
                  <a:pt x="515112" y="275844"/>
                </a:lnTo>
                <a:lnTo>
                  <a:pt x="386333" y="551688"/>
                </a:lnTo>
                <a:lnTo>
                  <a:pt x="0" y="55168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262121" y="113537"/>
            <a:ext cx="2489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SUMBER</a:t>
            </a:r>
            <a:r>
              <a:rPr sz="28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DANA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786633" y="1858517"/>
            <a:ext cx="2714625" cy="1076325"/>
          </a:xfrm>
          <a:custGeom>
            <a:avLst/>
            <a:gdLst/>
            <a:ahLst/>
            <a:cxnLst/>
            <a:rect l="l" t="t" r="r" b="b"/>
            <a:pathLst>
              <a:path w="2714625" h="1076325">
                <a:moveTo>
                  <a:pt x="2714244" y="647700"/>
                </a:moveTo>
                <a:lnTo>
                  <a:pt x="801116" y="647700"/>
                </a:lnTo>
                <a:lnTo>
                  <a:pt x="801116" y="1075944"/>
                </a:lnTo>
                <a:lnTo>
                  <a:pt x="2714244" y="1075944"/>
                </a:lnTo>
                <a:lnTo>
                  <a:pt x="2714244" y="647700"/>
                </a:lnTo>
                <a:close/>
              </a:path>
              <a:path w="2714625" h="1076325">
                <a:moveTo>
                  <a:pt x="346202" y="268986"/>
                </a:moveTo>
                <a:lnTo>
                  <a:pt x="0" y="537972"/>
                </a:lnTo>
                <a:lnTo>
                  <a:pt x="346202" y="806958"/>
                </a:lnTo>
                <a:lnTo>
                  <a:pt x="346202" y="647700"/>
                </a:lnTo>
                <a:lnTo>
                  <a:pt x="2714244" y="647700"/>
                </a:lnTo>
                <a:lnTo>
                  <a:pt x="2714244" y="428244"/>
                </a:lnTo>
                <a:lnTo>
                  <a:pt x="346202" y="428244"/>
                </a:lnTo>
                <a:lnTo>
                  <a:pt x="346202" y="268986"/>
                </a:lnTo>
                <a:close/>
              </a:path>
              <a:path w="2714625" h="1076325">
                <a:moveTo>
                  <a:pt x="2714244" y="0"/>
                </a:moveTo>
                <a:lnTo>
                  <a:pt x="801116" y="0"/>
                </a:lnTo>
                <a:lnTo>
                  <a:pt x="801116" y="428244"/>
                </a:lnTo>
                <a:lnTo>
                  <a:pt x="2714244" y="428244"/>
                </a:lnTo>
                <a:lnTo>
                  <a:pt x="2714244" y="0"/>
                </a:lnTo>
                <a:close/>
              </a:path>
            </a:pathLst>
          </a:custGeom>
          <a:solidFill>
            <a:srgbClr val="837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86633" y="1858517"/>
            <a:ext cx="2714625" cy="1076325"/>
          </a:xfrm>
          <a:custGeom>
            <a:avLst/>
            <a:gdLst/>
            <a:ahLst/>
            <a:cxnLst/>
            <a:rect l="l" t="t" r="r" b="b"/>
            <a:pathLst>
              <a:path w="2714625" h="1076325">
                <a:moveTo>
                  <a:pt x="0" y="537972"/>
                </a:moveTo>
                <a:lnTo>
                  <a:pt x="346202" y="268986"/>
                </a:lnTo>
                <a:lnTo>
                  <a:pt x="346202" y="428244"/>
                </a:lnTo>
                <a:lnTo>
                  <a:pt x="801116" y="428244"/>
                </a:lnTo>
                <a:lnTo>
                  <a:pt x="801116" y="0"/>
                </a:lnTo>
                <a:lnTo>
                  <a:pt x="2714244" y="0"/>
                </a:lnTo>
                <a:lnTo>
                  <a:pt x="2714244" y="1075944"/>
                </a:lnTo>
                <a:lnTo>
                  <a:pt x="801116" y="1075944"/>
                </a:lnTo>
                <a:lnTo>
                  <a:pt x="801116" y="647700"/>
                </a:lnTo>
                <a:lnTo>
                  <a:pt x="346202" y="647700"/>
                </a:lnTo>
                <a:lnTo>
                  <a:pt x="346202" y="806958"/>
                </a:lnTo>
                <a:lnTo>
                  <a:pt x="0" y="537972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982339" y="1994661"/>
            <a:ext cx="1251585" cy="739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-64769" algn="ctr">
              <a:lnSpc>
                <a:spcPct val="80100"/>
              </a:lnSpc>
              <a:spcBef>
                <a:spcPts val="530"/>
              </a:spcBef>
            </a:pPr>
            <a:r>
              <a:rPr sz="1800" b="1" spc="-5" dirty="0">
                <a:latin typeface="Century Gothic"/>
                <a:cs typeface="Century Gothic"/>
              </a:rPr>
              <a:t>Pinjaman  Pemegang  </a:t>
            </a:r>
            <a:r>
              <a:rPr sz="1800" b="1" dirty="0">
                <a:latin typeface="Century Gothic"/>
                <a:cs typeface="Century Gothic"/>
              </a:rPr>
              <a:t>saham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1201</Words>
  <Application>Microsoft Office PowerPoint</Application>
  <PresentationFormat>On-screen Show (4:3)</PresentationFormat>
  <Paragraphs>198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KONTRAK BISNIS  HUKUM TRANSAKSI</vt:lpstr>
      <vt:lpstr>CLASS KE 6</vt:lpstr>
      <vt:lpstr>PASAR MODAL</vt:lpstr>
      <vt:lpstr>PASAR MODAL</vt:lpstr>
      <vt:lpstr>STRUKTUR PASAR MODAL</vt:lpstr>
      <vt:lpstr>SUMBER HUKUM PASAR MODAL</vt:lpstr>
      <vt:lpstr>PowerPoint Presentation</vt:lpstr>
      <vt:lpstr>GO PUBLIC (Initial Public offering)</vt:lpstr>
      <vt:lpstr>PowerPoint Presentation</vt:lpstr>
      <vt:lpstr>DELISTING</vt:lpstr>
      <vt:lpstr>LEMBAGA KLIRING DAN PENJAMIN (LKP) → KPEI</vt:lpstr>
      <vt:lpstr>LEMBAGA KLIRING DAN PENJAMIN (LKP) (lanjutan)</vt:lpstr>
      <vt:lpstr>LEMBAGA PENYIMPANAN DAN PENYELESAIAN (LPP) (lanjutan)</vt:lpstr>
      <vt:lpstr>PowerPoint Presentation</vt:lpstr>
      <vt:lpstr>SAHAM (STOCKS/SHARES)</vt:lpstr>
      <vt:lpstr>SAHAM (STOCKS/SHARES)</vt:lpstr>
      <vt:lpstr>SAHAM (STOCKS/SHARES)</vt:lpstr>
      <vt:lpstr>SAHAM (STOCKS/SHARES)</vt:lpstr>
      <vt:lpstr>Saham sebagai bukti kepemilikan perusahaan dibagi</vt:lpstr>
      <vt:lpstr>PowerPoint Presentation</vt:lpstr>
      <vt:lpstr>Saham Biasa (Common Stock)</vt:lpstr>
      <vt:lpstr>SAHAM PREFEREN (PREFERRED STOCK)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Ir F SH MH ME MAk</dc:creator>
  <cp:lastModifiedBy>BPISTI2008</cp:lastModifiedBy>
  <cp:revision>1</cp:revision>
  <dcterms:created xsi:type="dcterms:W3CDTF">2019-04-10T04:32:40Z</dcterms:created>
  <dcterms:modified xsi:type="dcterms:W3CDTF">2019-04-10T04:52:29Z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2019-04-10T00:00:00Z</vt:filetime>
  </property>
</Properties>
</file>