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09574B-882C-4EEE-832F-91C4BDD8A8C7}"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CFEC-D966-4F91-A536-1D00389042D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09574B-882C-4EEE-832F-91C4BDD8A8C7}"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CFEC-D966-4F91-A536-1D00389042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9574B-882C-4EEE-832F-91C4BDD8A8C7}"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CFEC-D966-4F91-A536-1D00389042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09574B-882C-4EEE-832F-91C4BDD8A8C7}"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CFEC-D966-4F91-A536-1D00389042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09574B-882C-4EEE-832F-91C4BDD8A8C7}"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CFEC-D966-4F91-A536-1D00389042D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09574B-882C-4EEE-832F-91C4BDD8A8C7}"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DCFEC-D966-4F91-A536-1D00389042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09574B-882C-4EEE-832F-91C4BDD8A8C7}" type="datetimeFigureOut">
              <a:rPr lang="en-US" smtClean="0"/>
              <a:t>8/16/2019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DCFEC-D966-4F91-A536-1D00389042D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09574B-882C-4EEE-832F-91C4BDD8A8C7}" type="datetimeFigureOut">
              <a:rPr lang="en-US" smtClean="0"/>
              <a:t>8/16/2019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DCFEC-D966-4F91-A536-1D00389042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9574B-882C-4EEE-832F-91C4BDD8A8C7}" type="datetimeFigureOut">
              <a:rPr lang="en-US" smtClean="0"/>
              <a:t>8/16/2019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DCFEC-D966-4F91-A536-1D00389042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09574B-882C-4EEE-832F-91C4BDD8A8C7}"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DCFEC-D966-4F91-A536-1D00389042D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09574B-882C-4EEE-832F-91C4BDD8A8C7}"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DCFEC-D966-4F91-A536-1D00389042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E09574B-882C-4EEE-832F-91C4BDD8A8C7}" type="datetimeFigureOut">
              <a:rPr lang="en-US" smtClean="0"/>
              <a:t>8/16/2019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33DCFEC-D966-4F91-A536-1D00389042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HUKUM INVESTASI</a:t>
            </a:r>
            <a:endParaRPr lang="en-US" b="1" dirty="0"/>
          </a:p>
        </p:txBody>
      </p:sp>
      <p:sp>
        <p:nvSpPr>
          <p:cNvPr id="3" name="Subtitle 2"/>
          <p:cNvSpPr>
            <a:spLocks noGrp="1"/>
          </p:cNvSpPr>
          <p:nvPr>
            <p:ph type="subTitle" idx="1"/>
          </p:nvPr>
        </p:nvSpPr>
        <p:spPr>
          <a:xfrm>
            <a:off x="1371600" y="5257800"/>
            <a:ext cx="6400800" cy="381000"/>
          </a:xfrm>
        </p:spPr>
        <p:txBody>
          <a:bodyPr>
            <a:normAutofit fontScale="92500" lnSpcReduction="20000"/>
          </a:bodyPr>
          <a:lstStyle/>
          <a:p>
            <a:r>
              <a:rPr lang="en-US" b="1" dirty="0" smtClean="0"/>
              <a:t>ZULFIKRI ABOEBAKAR</a:t>
            </a:r>
            <a:endParaRPr lang="en-US" b="1" dirty="0"/>
          </a:p>
        </p:txBody>
      </p:sp>
    </p:spTree>
    <p:extLst>
      <p:ext uri="{BB962C8B-B14F-4D97-AF65-F5344CB8AC3E}">
        <p14:creationId xmlns:p14="http://schemas.microsoft.com/office/powerpoint/2010/main" val="371205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p:cNvSpPr txBox="1">
            <a:spLocks noChangeArrowheads="1"/>
          </p:cNvSpPr>
          <p:nvPr/>
        </p:nvSpPr>
        <p:spPr bwMode="auto">
          <a:xfrm>
            <a:off x="685800" y="1295400"/>
            <a:ext cx="7467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id-ID" sz="2000" b="1">
                <a:latin typeface="Times New Roman" pitchFamily="18" charset="0"/>
                <a:cs typeface="Times New Roman" pitchFamily="18" charset="0"/>
              </a:rPr>
              <a:t>Pengertian Hukum Investasi</a:t>
            </a:r>
            <a:r>
              <a:rPr lang="id-ID" sz="2000">
                <a:latin typeface="Times New Roman" pitchFamily="18" charset="0"/>
                <a:cs typeface="Times New Roman" pitchFamily="18" charset="0"/>
              </a:rPr>
              <a:t> menurut </a:t>
            </a:r>
            <a:r>
              <a:rPr lang="id-ID" sz="2000" b="1">
                <a:latin typeface="Times New Roman" pitchFamily="18" charset="0"/>
                <a:cs typeface="Times New Roman" pitchFamily="18" charset="0"/>
              </a:rPr>
              <a:t>Ida Bagus Wyasa Putra</a:t>
            </a:r>
            <a:r>
              <a:rPr lang="id-ID" sz="2000">
                <a:latin typeface="Times New Roman" pitchFamily="18" charset="0"/>
                <a:cs typeface="Times New Roman" pitchFamily="18" charset="0"/>
              </a:rPr>
              <a:t>, Hukum Investasi adalah norma-norma hukum mengenai kemungkinan-kemungkian dapat dilakukannya investasi, syarat-syarat investasi, perlindungan dan yang terpenting mengarahkan agar investasi dapat mewujudkan kesejahteraan bagi rakyat.</a:t>
            </a:r>
          </a:p>
          <a:p>
            <a:pPr algn="just"/>
            <a:endParaRPr lang="id-ID" sz="2000">
              <a:latin typeface="Times New Roman" pitchFamily="18" charset="0"/>
              <a:cs typeface="Times New Roman" pitchFamily="18" charset="0"/>
            </a:endParaRPr>
          </a:p>
          <a:p>
            <a:pPr algn="just"/>
            <a:r>
              <a:rPr lang="id-ID" sz="2000" b="1">
                <a:latin typeface="Times New Roman" pitchFamily="18" charset="0"/>
                <a:cs typeface="Times New Roman" pitchFamily="18" charset="0"/>
              </a:rPr>
              <a:t>Hukum investasi</a:t>
            </a:r>
            <a:r>
              <a:rPr lang="id-ID" sz="2000">
                <a:latin typeface="Times New Roman" pitchFamily="18" charset="0"/>
                <a:cs typeface="Times New Roman" pitchFamily="18" charset="0"/>
              </a:rPr>
              <a:t> dikonstruksikan sebagai norma hukum. Norma hukum dalam hal ini mengkaji tentang kemungkinan dilakukannya penanaman investasi syarat-syarat investasi, perlindungan terhadap investasi dan kesejahteraan bagi masyarakat. Setiap usaha penanaman investasi harus diarahkan kepada kesejahteraan masyarakat. Para investor dapat meningkatkan kualitas masyarakat Indonesia dengan adanya investasi</a:t>
            </a:r>
          </a:p>
          <a:p>
            <a:pPr algn="just"/>
            <a:endParaRPr lang="id-ID" sz="2000">
              <a:latin typeface="Times New Roman" pitchFamily="18" charset="0"/>
              <a:cs typeface="Times New Roman" pitchFamily="18" charset="0"/>
            </a:endParaRPr>
          </a:p>
        </p:txBody>
      </p:sp>
      <p:sp>
        <p:nvSpPr>
          <p:cNvPr id="6" name="Rectangle 2"/>
          <p:cNvSpPr>
            <a:spLocks noGrp="1" noChangeArrowheads="1"/>
          </p:cNvSpPr>
          <p:nvPr>
            <p:ph type="title"/>
          </p:nvPr>
        </p:nvSpPr>
        <p:spPr>
          <a:xfrm>
            <a:off x="990600" y="149225"/>
            <a:ext cx="6172200" cy="917575"/>
          </a:xfrm>
          <a:ln>
            <a:solidFill>
              <a:schemeClr val="accent1"/>
            </a:solidFill>
            <a:miter lim="800000"/>
            <a:headEnd/>
            <a:tailEnd/>
          </a:ln>
        </p:spPr>
        <p:txBody>
          <a:bodyPr>
            <a:normAutofit/>
          </a:bodyPr>
          <a:lstStyle/>
          <a:p>
            <a:pPr fontAlgn="auto">
              <a:spcAft>
                <a:spcPts val="0"/>
              </a:spcAft>
              <a:defRPr/>
            </a:pPr>
            <a:r>
              <a:rPr lang="id-ID" dirty="0" smtClean="0">
                <a:solidFill>
                  <a:schemeClr val="tx1"/>
                </a:solidFill>
                <a:latin typeface="Comic Sans MS" pitchFamily="66" charset="0"/>
              </a:rPr>
              <a:t>Definisi Hukum Investasi</a:t>
            </a:r>
          </a:p>
        </p:txBody>
      </p:sp>
    </p:spTree>
    <p:extLst>
      <p:ext uri="{BB962C8B-B14F-4D97-AF65-F5344CB8AC3E}">
        <p14:creationId xmlns:p14="http://schemas.microsoft.com/office/powerpoint/2010/main" val="1827949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609600" y="1295400"/>
            <a:ext cx="7848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id-ID" sz="2400">
                <a:latin typeface="Times New Roman" pitchFamily="18" charset="0"/>
                <a:cs typeface="Times New Roman" pitchFamily="18" charset="0"/>
              </a:rPr>
              <a:t>Menurut </a:t>
            </a:r>
            <a:r>
              <a:rPr lang="id-ID" sz="2400" b="1">
                <a:latin typeface="Times New Roman" pitchFamily="18" charset="0"/>
                <a:cs typeface="Times New Roman" pitchFamily="18" charset="0"/>
              </a:rPr>
              <a:t>T. Mulya Lubis</a:t>
            </a:r>
            <a:r>
              <a:rPr lang="id-ID" sz="2400">
                <a:latin typeface="Times New Roman" pitchFamily="18" charset="0"/>
                <a:cs typeface="Times New Roman" pitchFamily="18" charset="0"/>
              </a:rPr>
              <a:t>, </a:t>
            </a:r>
            <a:r>
              <a:rPr lang="id-ID" sz="2400" b="1">
                <a:latin typeface="Times New Roman" pitchFamily="18" charset="0"/>
                <a:cs typeface="Times New Roman" pitchFamily="18" charset="0"/>
              </a:rPr>
              <a:t>Hukum Investasi</a:t>
            </a:r>
            <a:r>
              <a:rPr lang="id-ID" sz="2400">
                <a:latin typeface="Times New Roman" pitchFamily="18" charset="0"/>
                <a:cs typeface="Times New Roman" pitchFamily="18" charset="0"/>
              </a:rPr>
              <a:t> tidak hanya terdapat dalam UU, tetapi dalam hukum dan aturan lain yang dibelakukan berikutnya yang terkait dengan masalah-masalah investasi asing. Pengertian investasi ini ditekankan pada sumber hukum investasi. Sumber hukum investasi itu meliputi UU dan aturan-aturan lain.</a:t>
            </a:r>
          </a:p>
          <a:p>
            <a:pPr algn="just"/>
            <a:r>
              <a:rPr lang="id-ID" sz="2400">
                <a:latin typeface="Times New Roman" pitchFamily="18" charset="0"/>
                <a:cs typeface="Times New Roman" pitchFamily="18" charset="0"/>
              </a:rPr>
              <a:t/>
            </a:r>
            <a:br>
              <a:rPr lang="id-ID" sz="2400">
                <a:latin typeface="Times New Roman" pitchFamily="18" charset="0"/>
                <a:cs typeface="Times New Roman" pitchFamily="18" charset="0"/>
              </a:rPr>
            </a:br>
            <a:endParaRPr lang="id-ID" sz="2400">
              <a:latin typeface="Times New Roman" pitchFamily="18" charset="0"/>
              <a:cs typeface="Times New Roman" pitchFamily="18" charset="0"/>
            </a:endParaRPr>
          </a:p>
          <a:p>
            <a:pPr algn="just"/>
            <a:r>
              <a:rPr lang="id-ID" sz="2400" b="1">
                <a:latin typeface="Times New Roman" pitchFamily="18" charset="0"/>
                <a:cs typeface="Times New Roman" pitchFamily="18" charset="0"/>
              </a:rPr>
              <a:t>Pengertian Hukum Investasi</a:t>
            </a:r>
            <a:r>
              <a:rPr lang="id-ID" sz="2400">
                <a:latin typeface="Times New Roman" pitchFamily="18" charset="0"/>
                <a:cs typeface="Times New Roman" pitchFamily="18" charset="0"/>
              </a:rPr>
              <a:t> menurut </a:t>
            </a:r>
            <a:r>
              <a:rPr lang="id-ID" sz="2400" b="1">
                <a:latin typeface="Times New Roman" pitchFamily="18" charset="0"/>
                <a:cs typeface="Times New Roman" pitchFamily="18" charset="0"/>
              </a:rPr>
              <a:t>Salim HS</a:t>
            </a:r>
            <a:r>
              <a:rPr lang="id-ID" sz="2400">
                <a:latin typeface="Times New Roman" pitchFamily="18" charset="0"/>
                <a:cs typeface="Times New Roman" pitchFamily="18" charset="0"/>
              </a:rPr>
              <a:t> dan </a:t>
            </a:r>
            <a:r>
              <a:rPr lang="id-ID" sz="2400" b="1">
                <a:latin typeface="Times New Roman" pitchFamily="18" charset="0"/>
                <a:cs typeface="Times New Roman" pitchFamily="18" charset="0"/>
              </a:rPr>
              <a:t>Budi Sutrisno</a:t>
            </a:r>
            <a:r>
              <a:rPr lang="id-ID" sz="2400">
                <a:latin typeface="Times New Roman" pitchFamily="18" charset="0"/>
                <a:cs typeface="Times New Roman" pitchFamily="18" charset="0"/>
              </a:rPr>
              <a:t> adalah keseluruhan kaidah hukum yang mengatur hubungan antara investor dengan penerima modal, bidang-bidang usaha yang terbuka untuk investasi, serta mengatur tentang prosedur dan syarat-syarat dalam melakukan investasi dalam suatu negara.</a:t>
            </a:r>
          </a:p>
          <a:p>
            <a:pPr algn="just"/>
            <a:endParaRPr lang="id-ID" sz="2400">
              <a:latin typeface="Times New Roman" pitchFamily="18" charset="0"/>
              <a:cs typeface="Times New Roman" pitchFamily="18" charset="0"/>
            </a:endParaRPr>
          </a:p>
        </p:txBody>
      </p:sp>
    </p:spTree>
    <p:extLst>
      <p:ext uri="{BB962C8B-B14F-4D97-AF65-F5344CB8AC3E}">
        <p14:creationId xmlns:p14="http://schemas.microsoft.com/office/powerpoint/2010/main" val="3830712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p:cNvSpPr txBox="1">
            <a:spLocks noChangeArrowheads="1"/>
          </p:cNvSpPr>
          <p:nvPr/>
        </p:nvSpPr>
        <p:spPr bwMode="auto">
          <a:xfrm>
            <a:off x="533400" y="838200"/>
            <a:ext cx="7924800" cy="560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id-ID" sz="2000" b="1">
                <a:latin typeface="Times New Roman" pitchFamily="18" charset="0"/>
                <a:cs typeface="Times New Roman" pitchFamily="18" charset="0"/>
              </a:rPr>
              <a:t>Kaidah hukum investasi</a:t>
            </a:r>
            <a:r>
              <a:rPr lang="id-ID" sz="2000">
                <a:latin typeface="Times New Roman" pitchFamily="18" charset="0"/>
                <a:cs typeface="Times New Roman" pitchFamily="18" charset="0"/>
              </a:rPr>
              <a:t> digolongkan menjadi dua macam, yaitu kaidah hukum investasi tertulis dan tidak tertulis. Kaidah hukum investasi tertulis merupakan kaidah hukum yang mengatur tentang investasi, dimana kaidah hukum itu terdapat dalam UU, traktat, yurisprudensi dan doktrin. Kaidah hukum investasi tidak tertulis merupakan kaidah-kaidah hukum yang hidup dan berkembang dalam masyarakat. Masyarakat pada umumnya melakukan investasi berdasarkan pada kaidah-kaidah tidak tertulis.</a:t>
            </a:r>
          </a:p>
          <a:p>
            <a:pPr algn="just"/>
            <a:r>
              <a:rPr lang="id-ID" sz="2000">
                <a:latin typeface="Times New Roman" pitchFamily="18" charset="0"/>
                <a:cs typeface="Times New Roman" pitchFamily="18" charset="0"/>
              </a:rPr>
              <a:t/>
            </a:r>
            <a:br>
              <a:rPr lang="id-ID" sz="2000">
                <a:latin typeface="Times New Roman" pitchFamily="18" charset="0"/>
                <a:cs typeface="Times New Roman" pitchFamily="18" charset="0"/>
              </a:rPr>
            </a:br>
            <a:endParaRPr lang="id-ID" sz="2000">
              <a:latin typeface="Times New Roman" pitchFamily="18" charset="0"/>
              <a:cs typeface="Times New Roman" pitchFamily="18" charset="0"/>
            </a:endParaRPr>
          </a:p>
          <a:p>
            <a:pPr algn="just"/>
            <a:r>
              <a:rPr lang="id-ID" sz="2000" b="1">
                <a:latin typeface="Times New Roman" pitchFamily="18" charset="0"/>
                <a:cs typeface="Times New Roman" pitchFamily="18" charset="0"/>
              </a:rPr>
              <a:t>Hal yang diatur dalam hukum investasi</a:t>
            </a:r>
            <a:r>
              <a:rPr lang="id-ID" sz="2000">
                <a:latin typeface="Times New Roman" pitchFamily="18" charset="0"/>
                <a:cs typeface="Times New Roman" pitchFamily="18" charset="0"/>
              </a:rPr>
              <a:t> adalah hubungan antara investor dengan penerima modal. Status yang dimiliki investor dapat digolongkan menjadi dua macam, yaitu investor asing dan investor domestik. Investor asing merupakan penanam modal yang berasal dari luar negeri, sedangkan investor domestik merupakan penanam modal yang berasal dari dalam negeri.</a:t>
            </a:r>
          </a:p>
          <a:p>
            <a:pPr algn="just"/>
            <a:r>
              <a:rPr lang="id-ID" sz="2000">
                <a:latin typeface="Times New Roman" pitchFamily="18" charset="0"/>
                <a:cs typeface="Times New Roman" pitchFamily="18" charset="0"/>
              </a:rPr>
              <a:t/>
            </a:r>
            <a:br>
              <a:rPr lang="id-ID" sz="2000">
                <a:latin typeface="Times New Roman" pitchFamily="18" charset="0"/>
                <a:cs typeface="Times New Roman" pitchFamily="18" charset="0"/>
              </a:rPr>
            </a:br>
            <a:endParaRPr lang="id-ID" sz="2000">
              <a:latin typeface="Times New Roman" pitchFamily="18" charset="0"/>
              <a:cs typeface="Times New Roman" pitchFamily="18" charset="0"/>
            </a:endParaRPr>
          </a:p>
          <a:p>
            <a:pPr algn="just"/>
            <a:endParaRPr lang="id-ID" sz="2000">
              <a:latin typeface="Times New Roman" pitchFamily="18" charset="0"/>
              <a:cs typeface="Times New Roman" pitchFamily="18" charset="0"/>
            </a:endParaRPr>
          </a:p>
        </p:txBody>
      </p:sp>
    </p:spTree>
    <p:extLst>
      <p:ext uri="{BB962C8B-B14F-4D97-AF65-F5344CB8AC3E}">
        <p14:creationId xmlns:p14="http://schemas.microsoft.com/office/powerpoint/2010/main" val="1794093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066800"/>
            <a:ext cx="7924800" cy="4062413"/>
          </a:xfrm>
          <a:prstGeom prst="rect">
            <a:avLst/>
          </a:prstGeom>
          <a:noFill/>
        </p:spPr>
        <p:txBody>
          <a:bodyPr>
            <a:spAutoFit/>
          </a:bodyPr>
          <a:lstStyle/>
          <a:p>
            <a:pPr algn="just">
              <a:defRPr/>
            </a:pPr>
            <a:r>
              <a:rPr lang="id-ID" sz="2000" dirty="0">
                <a:latin typeface="Times New Roman" pitchFamily="18" charset="0"/>
                <a:cs typeface="Times New Roman" pitchFamily="18" charset="0"/>
              </a:rPr>
              <a:t>Dari uraian diatas, dapat dikemukakan </a:t>
            </a:r>
            <a:r>
              <a:rPr lang="id-ID" sz="2000" b="1" dirty="0">
                <a:latin typeface="Times New Roman" pitchFamily="18" charset="0"/>
                <a:cs typeface="Times New Roman" pitchFamily="18" charset="0"/>
              </a:rPr>
              <a:t>unsur-unsur hukum investasi yaitu :</a:t>
            </a:r>
            <a:endParaRPr lang="id-ID" sz="2000" dirty="0">
              <a:latin typeface="Times New Roman" pitchFamily="18" charset="0"/>
              <a:cs typeface="Times New Roman" pitchFamily="18" charset="0"/>
            </a:endParaRPr>
          </a:p>
          <a:p>
            <a:pPr marL="266700" indent="-266700" algn="just">
              <a:buFont typeface="+mj-lt"/>
              <a:buAutoNum type="arabicPeriod"/>
              <a:defRPr/>
            </a:pPr>
            <a:r>
              <a:rPr lang="id-ID" sz="2000" dirty="0">
                <a:latin typeface="Times New Roman" pitchFamily="18" charset="0"/>
                <a:cs typeface="Times New Roman" pitchFamily="18" charset="0"/>
              </a:rPr>
              <a:t>Unsur adanya kaidah hukum,</a:t>
            </a:r>
          </a:p>
          <a:p>
            <a:pPr marL="266700" indent="-266700" algn="just">
              <a:buFont typeface="+mj-lt"/>
              <a:buAutoNum type="arabicPeriod"/>
              <a:defRPr/>
            </a:pPr>
            <a:r>
              <a:rPr lang="id-ID" sz="2000" dirty="0">
                <a:latin typeface="Times New Roman" pitchFamily="18" charset="0"/>
                <a:cs typeface="Times New Roman" pitchFamily="18" charset="0"/>
              </a:rPr>
              <a:t>unsur adanya subjek, dimana subjek dalam hukum investasi ialah investor dan negara penerima investasi,</a:t>
            </a:r>
          </a:p>
          <a:p>
            <a:pPr marL="266700" indent="-266700" algn="just">
              <a:buFont typeface="+mj-lt"/>
              <a:buAutoNum type="arabicPeriod"/>
              <a:defRPr/>
            </a:pPr>
            <a:r>
              <a:rPr lang="id-ID" sz="2000" dirty="0">
                <a:latin typeface="Times New Roman" pitchFamily="18" charset="0"/>
                <a:cs typeface="Times New Roman" pitchFamily="18" charset="0"/>
              </a:rPr>
              <a:t>unsur adanya bidang usaha yang diperbolehkan untuk investasi,</a:t>
            </a:r>
          </a:p>
          <a:p>
            <a:pPr marL="266700" indent="-266700" algn="just">
              <a:buFont typeface="+mj-lt"/>
              <a:buAutoNum type="arabicPeriod"/>
              <a:defRPr/>
            </a:pPr>
            <a:r>
              <a:rPr lang="id-ID" sz="2000" dirty="0">
                <a:latin typeface="Times New Roman" pitchFamily="18" charset="0"/>
                <a:cs typeface="Times New Roman" pitchFamily="18" charset="0"/>
              </a:rPr>
              <a:t>unsur adanya prosedur dan syarat-syarat untuk melakukan investas,</a:t>
            </a:r>
          </a:p>
          <a:p>
            <a:pPr marL="266700" indent="-266700" algn="just">
              <a:buFont typeface="+mj-lt"/>
              <a:buAutoNum type="arabicPeriod"/>
              <a:defRPr/>
            </a:pPr>
            <a:r>
              <a:rPr lang="id-ID" sz="2000" dirty="0">
                <a:latin typeface="Times New Roman" pitchFamily="18" charset="0"/>
                <a:cs typeface="Times New Roman" pitchFamily="18" charset="0"/>
              </a:rPr>
              <a:t>unsur terakhir yaitu negara.</a:t>
            </a:r>
          </a:p>
          <a:p>
            <a:pPr algn="just">
              <a:defRPr/>
            </a:pPr>
            <a:endParaRPr lang="id-ID" sz="2000" dirty="0">
              <a:latin typeface="Times New Roman" pitchFamily="18" charset="0"/>
              <a:cs typeface="Times New Roman" pitchFamily="18" charset="0"/>
            </a:endParaRPr>
          </a:p>
          <a:p>
            <a:pPr algn="just">
              <a:defRPr/>
            </a:pPr>
            <a:endParaRPr lang="id-ID" sz="2000" dirty="0">
              <a:latin typeface="Times New Roman" pitchFamily="18" charset="0"/>
              <a:cs typeface="Times New Roman" pitchFamily="18" charset="0"/>
            </a:endParaRPr>
          </a:p>
          <a:p>
            <a:pPr algn="just">
              <a:defRPr/>
            </a:pPr>
            <a:r>
              <a:rPr lang="id-ID" sz="2000" dirty="0">
                <a:latin typeface="Times New Roman" pitchFamily="18" charset="0"/>
                <a:cs typeface="Times New Roman" pitchFamily="18" charset="0"/>
              </a:rPr>
              <a:t>Hukum investasi adalah norma hukum yang menjamin perlindungan terhadap investasi.</a:t>
            </a:r>
          </a:p>
          <a:p>
            <a:pPr algn="just">
              <a:defRPr/>
            </a:pPr>
            <a:endParaRPr lang="id-ID" sz="2000" dirty="0">
              <a:latin typeface="Times New Roman" pitchFamily="18" charset="0"/>
              <a:cs typeface="Times New Roman" pitchFamily="18" charset="0"/>
            </a:endParaRPr>
          </a:p>
        </p:txBody>
      </p:sp>
    </p:spTree>
    <p:extLst>
      <p:ext uri="{BB962C8B-B14F-4D97-AF65-F5344CB8AC3E}">
        <p14:creationId xmlns:p14="http://schemas.microsoft.com/office/powerpoint/2010/main" val="4279896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descr="90%"/>
          <p:cNvSpPr>
            <a:spLocks noGrp="1" noChangeArrowheads="1"/>
          </p:cNvSpPr>
          <p:nvPr>
            <p:ph type="title"/>
          </p:nvPr>
        </p:nvSpPr>
        <p:spPr>
          <a:xfrm>
            <a:off x="1473200" y="0"/>
            <a:ext cx="5192713" cy="685800"/>
          </a:xfrm>
          <a:solidFill>
            <a:schemeClr val="bg1"/>
          </a:solidFill>
          <a:scene3d>
            <a:camera prst="legacyPerspectiveBottom"/>
            <a:lightRig rig="legacyFlat3" dir="t"/>
          </a:scene3d>
          <a:sp3d extrusionH="887400" prstMaterial="legacyMatte">
            <a:bevelT w="13500" h="13500" prst="angle"/>
            <a:bevelB w="13500" h="13500" prst="angle"/>
            <a:extrusionClr>
              <a:srgbClr val="9A1232"/>
            </a:extrusionClr>
          </a:sp3d>
        </p:spPr>
        <p:txBody>
          <a:bodyPr>
            <a:normAutofit fontScale="90000"/>
            <a:flatTx/>
          </a:bodyPr>
          <a:lstStyle/>
          <a:p>
            <a:pPr algn="ctr" fontAlgn="auto">
              <a:spcAft>
                <a:spcPts val="0"/>
              </a:spcAft>
              <a:defRPr/>
            </a:pPr>
            <a:r>
              <a:rPr lang="id-ID" sz="4000" dirty="0" smtClean="0">
                <a:solidFill>
                  <a:schemeClr val="tx1"/>
                </a:solidFill>
                <a:latin typeface="Comic Sans MS" pitchFamily="66" charset="0"/>
              </a:rPr>
              <a:t>Asas</a:t>
            </a:r>
            <a:r>
              <a:rPr lang="en-US" sz="4000" dirty="0" smtClean="0">
                <a:solidFill>
                  <a:schemeClr val="tx1"/>
                </a:solidFill>
                <a:latin typeface="Comic Sans MS" pitchFamily="66" charset="0"/>
              </a:rPr>
              <a:t> </a:t>
            </a:r>
            <a:r>
              <a:rPr lang="en-US" sz="2400" b="1" dirty="0" smtClean="0">
                <a:solidFill>
                  <a:schemeClr val="tx1"/>
                </a:solidFill>
                <a:latin typeface="Comic Sans MS" pitchFamily="66" charset="0"/>
              </a:rPr>
              <a:t>(</a:t>
            </a:r>
            <a:r>
              <a:rPr lang="en-US" sz="2400" b="1" dirty="0" err="1" smtClean="0">
                <a:solidFill>
                  <a:schemeClr val="tx1"/>
                </a:solidFill>
                <a:latin typeface="Comic Sans MS" pitchFamily="66" charset="0"/>
              </a:rPr>
              <a:t>Pasal</a:t>
            </a:r>
            <a:r>
              <a:rPr lang="en-US" sz="2400" b="1" dirty="0" smtClean="0">
                <a:solidFill>
                  <a:schemeClr val="tx1"/>
                </a:solidFill>
                <a:latin typeface="Comic Sans MS" pitchFamily="66" charset="0"/>
              </a:rPr>
              <a:t> 3 </a:t>
            </a:r>
            <a:r>
              <a:rPr lang="en-US" sz="2400" b="1" dirty="0" err="1" smtClean="0">
                <a:solidFill>
                  <a:schemeClr val="tx1"/>
                </a:solidFill>
                <a:latin typeface="Comic Sans MS" pitchFamily="66" charset="0"/>
              </a:rPr>
              <a:t>ayat</a:t>
            </a:r>
            <a:r>
              <a:rPr lang="en-US" sz="2400" b="1" dirty="0" smtClean="0">
                <a:solidFill>
                  <a:schemeClr val="tx1"/>
                </a:solidFill>
                <a:latin typeface="Comic Sans MS" pitchFamily="66" charset="0"/>
              </a:rPr>
              <a:t> 1)</a:t>
            </a:r>
            <a:endParaRPr lang="id-ID" sz="2400" b="1" dirty="0" smtClean="0">
              <a:solidFill>
                <a:schemeClr val="tx1"/>
              </a:solidFill>
              <a:latin typeface="Comic Sans MS" pitchFamily="66" charset="0"/>
            </a:endParaRPr>
          </a:p>
        </p:txBody>
      </p:sp>
      <p:sp>
        <p:nvSpPr>
          <p:cNvPr id="6" name="Rectangle 3"/>
          <p:cNvSpPr txBox="1">
            <a:spLocks noChangeArrowheads="1"/>
          </p:cNvSpPr>
          <p:nvPr/>
        </p:nvSpPr>
        <p:spPr bwMode="auto">
          <a:xfrm>
            <a:off x="0" y="825500"/>
            <a:ext cx="9144000" cy="5486400"/>
          </a:xfrm>
          <a:prstGeom prst="rect">
            <a:avLst/>
          </a:prstGeom>
          <a:solidFill>
            <a:schemeClr val="bg2"/>
          </a:solidFill>
          <a:ln w="9525">
            <a:solidFill>
              <a:schemeClr val="accent1"/>
            </a:solidFill>
            <a:miter lim="800000"/>
            <a:headEnd/>
            <a:tailEnd/>
          </a:ln>
          <a:effectLst/>
        </p:spPr>
        <p:txBody>
          <a:bodyPr/>
          <a:lstStyle>
            <a:lvl1pPr marL="342900" indent="-342900" algn="l" rtl="0" eaLnBrk="0" fontAlgn="base" hangingPunct="0">
              <a:spcBef>
                <a:spcPct val="20000"/>
              </a:spcBef>
              <a:spcAft>
                <a:spcPct val="0"/>
              </a:spcAft>
              <a:buClr>
                <a:schemeClr val="hlink"/>
              </a:buClr>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2"/>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9pPr>
          </a:lstStyle>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K</a:t>
            </a:r>
            <a:r>
              <a:rPr lang="id-ID" sz="2800" b="1" dirty="0" smtClean="0">
                <a:latin typeface="Times New Roman" pitchFamily="18" charset="0"/>
                <a:cs typeface="Times New Roman" pitchFamily="18" charset="0"/>
              </a:rPr>
              <a:t>epastian hukum</a:t>
            </a:r>
          </a:p>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K</a:t>
            </a:r>
            <a:r>
              <a:rPr lang="id-ID" sz="2800" b="1" dirty="0" smtClean="0">
                <a:latin typeface="Times New Roman" pitchFamily="18" charset="0"/>
                <a:cs typeface="Times New Roman" pitchFamily="18" charset="0"/>
              </a:rPr>
              <a:t>eterbukaan</a:t>
            </a:r>
          </a:p>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A</a:t>
            </a:r>
            <a:r>
              <a:rPr lang="id-ID" sz="2800" b="1" dirty="0" smtClean="0">
                <a:latin typeface="Times New Roman" pitchFamily="18" charset="0"/>
                <a:cs typeface="Times New Roman" pitchFamily="18" charset="0"/>
              </a:rPr>
              <a:t>kuntabilitas</a:t>
            </a:r>
          </a:p>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P</a:t>
            </a:r>
            <a:r>
              <a:rPr lang="id-ID" sz="2800" b="1" dirty="0" smtClean="0">
                <a:latin typeface="Times New Roman" pitchFamily="18" charset="0"/>
                <a:cs typeface="Times New Roman" pitchFamily="18" charset="0"/>
              </a:rPr>
              <a:t>erlakuan yg sama </a:t>
            </a:r>
            <a:r>
              <a:rPr lang="en-US" sz="2800" b="1" dirty="0" smtClean="0">
                <a:latin typeface="Times New Roman" pitchFamily="18" charset="0"/>
                <a:cs typeface="Times New Roman" pitchFamily="18" charset="0"/>
              </a:rPr>
              <a:t>&amp;</a:t>
            </a:r>
            <a:r>
              <a:rPr lang="id-ID" sz="2800" b="1" dirty="0" smtClean="0">
                <a:latin typeface="Times New Roman" pitchFamily="18" charset="0"/>
                <a:cs typeface="Times New Roman" pitchFamily="18" charset="0"/>
              </a:rPr>
              <a:t> tidak membedakan asal negara</a:t>
            </a:r>
          </a:p>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K</a:t>
            </a:r>
            <a:r>
              <a:rPr lang="id-ID" sz="2800" b="1" dirty="0" smtClean="0">
                <a:latin typeface="Times New Roman" pitchFamily="18" charset="0"/>
                <a:cs typeface="Times New Roman" pitchFamily="18" charset="0"/>
              </a:rPr>
              <a:t>ebersamaan</a:t>
            </a:r>
          </a:p>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E</a:t>
            </a:r>
            <a:r>
              <a:rPr lang="id-ID" sz="2800" b="1" dirty="0" smtClean="0">
                <a:latin typeface="Times New Roman" pitchFamily="18" charset="0"/>
                <a:cs typeface="Times New Roman" pitchFamily="18" charset="0"/>
              </a:rPr>
              <a:t>fisiensi berkeadilan</a:t>
            </a:r>
          </a:p>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B</a:t>
            </a:r>
            <a:r>
              <a:rPr lang="id-ID" sz="2800" b="1" dirty="0" smtClean="0">
                <a:latin typeface="Times New Roman" pitchFamily="18" charset="0"/>
                <a:cs typeface="Times New Roman" pitchFamily="18" charset="0"/>
              </a:rPr>
              <a:t>erkelanjutan</a:t>
            </a:r>
          </a:p>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B</a:t>
            </a:r>
            <a:r>
              <a:rPr lang="id-ID" sz="2800" b="1" dirty="0" smtClean="0">
                <a:latin typeface="Times New Roman" pitchFamily="18" charset="0"/>
                <a:cs typeface="Times New Roman" pitchFamily="18" charset="0"/>
              </a:rPr>
              <a:t>erwawasan lingkungan</a:t>
            </a:r>
          </a:p>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K</a:t>
            </a:r>
            <a:r>
              <a:rPr lang="id-ID" sz="2800" b="1" dirty="0" smtClean="0">
                <a:latin typeface="Times New Roman" pitchFamily="18" charset="0"/>
                <a:cs typeface="Times New Roman" pitchFamily="18" charset="0"/>
              </a:rPr>
              <a:t>emandirian, dan</a:t>
            </a:r>
          </a:p>
          <a:p>
            <a:pPr marL="406400" indent="-406400" eaLnBrk="1" hangingPunct="1">
              <a:buClr>
                <a:srgbClr val="FFFF00"/>
              </a:buClr>
              <a:buFont typeface="Wingdings" pitchFamily="2" charset="2"/>
              <a:buChar char="Ø"/>
              <a:defRPr/>
            </a:pPr>
            <a:r>
              <a:rPr lang="en-US" sz="2800" b="1" dirty="0" smtClean="0">
                <a:latin typeface="Times New Roman" pitchFamily="18" charset="0"/>
                <a:cs typeface="Times New Roman" pitchFamily="18" charset="0"/>
              </a:rPr>
              <a:t>K</a:t>
            </a:r>
            <a:r>
              <a:rPr lang="id-ID" sz="2800" b="1" dirty="0" smtClean="0">
                <a:latin typeface="Times New Roman" pitchFamily="18" charset="0"/>
                <a:cs typeface="Times New Roman" pitchFamily="18" charset="0"/>
              </a:rPr>
              <a:t>eseimbangan kemajuan </a:t>
            </a:r>
            <a:r>
              <a:rPr lang="en-US" sz="2800" b="1" dirty="0" smtClean="0">
                <a:latin typeface="Times New Roman" pitchFamily="18" charset="0"/>
                <a:cs typeface="Times New Roman" pitchFamily="18" charset="0"/>
              </a:rPr>
              <a:t>&amp;</a:t>
            </a:r>
            <a:r>
              <a:rPr lang="id-ID" sz="2800" b="1" dirty="0" smtClean="0">
                <a:latin typeface="Times New Roman" pitchFamily="18" charset="0"/>
                <a:cs typeface="Times New Roman" pitchFamily="18" charset="0"/>
              </a:rPr>
              <a:t> kesatuan ekonomi</a:t>
            </a:r>
            <a:r>
              <a:rPr lang="en-US" sz="2800" b="1" dirty="0" smtClean="0">
                <a:latin typeface="Times New Roman" pitchFamily="18" charset="0"/>
                <a:cs typeface="Times New Roman" pitchFamily="18" charset="0"/>
              </a:rPr>
              <a:t> </a:t>
            </a:r>
            <a:r>
              <a:rPr lang="id-ID" sz="2800" b="1" dirty="0" smtClean="0">
                <a:latin typeface="Times New Roman" pitchFamily="18" charset="0"/>
                <a:cs typeface="Times New Roman" pitchFamily="18" charset="0"/>
              </a:rPr>
              <a:t>nasional</a:t>
            </a:r>
          </a:p>
        </p:txBody>
      </p:sp>
    </p:spTree>
    <p:extLst>
      <p:ext uri="{BB962C8B-B14F-4D97-AF65-F5344CB8AC3E}">
        <p14:creationId xmlns:p14="http://schemas.microsoft.com/office/powerpoint/2010/main" val="32268689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childTnLst>
                          </p:cTn>
                        </p:par>
                        <p:par>
                          <p:cTn id="12" fill="hold" nodeType="afterGroup">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6">
                                            <p:bg/>
                                          </p:spTgt>
                                        </p:tgtEl>
                                        <p:attrNameLst>
                                          <p:attrName>style.visibility</p:attrName>
                                        </p:attrNameLst>
                                      </p:cBhvr>
                                      <p:to>
                                        <p:strVal val="visible"/>
                                      </p:to>
                                    </p:set>
                                    <p:anim calcmode="lin" valueType="num">
                                      <p:cBhvr>
                                        <p:cTn id="15" dur="500" fill="hold"/>
                                        <p:tgtEl>
                                          <p:spTgt spid="6">
                                            <p:bg/>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6">
                                            <p:bg/>
                                          </p:spTgt>
                                        </p:tgtEl>
                                        <p:attrNameLst>
                                          <p:attrName>ppt_y</p:attrName>
                                        </p:attrNameLst>
                                      </p:cBhvr>
                                      <p:tavLst>
                                        <p:tav tm="0">
                                          <p:val>
                                            <p:strVal val="#ppt_y"/>
                                          </p:val>
                                        </p:tav>
                                        <p:tav tm="100000">
                                          <p:val>
                                            <p:strVal val="#ppt_y"/>
                                          </p:val>
                                        </p:tav>
                                      </p:tavLst>
                                    </p:anim>
                                    <p:anim calcmode="lin" valueType="num">
                                      <p:cBhvr>
                                        <p:cTn id="17" dur="500" fill="hold"/>
                                        <p:tgtEl>
                                          <p:spTgt spid="6">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6">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6">
                                            <p:bg/>
                                          </p:spTgt>
                                        </p:tgtEl>
                                      </p:cBhvr>
                                    </p:animEffect>
                                  </p:childTnLst>
                                </p:cTn>
                              </p:par>
                            </p:childTnLst>
                          </p:cTn>
                        </p:par>
                        <p:par>
                          <p:cTn id="20" fill="hold" nodeType="afterGroup">
                            <p:stCondLst>
                              <p:cond delay="1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p:cTn id="23"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25"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6">
                                            <p:txEl>
                                              <p:pRg st="0" end="0"/>
                                            </p:txEl>
                                          </p:spTgt>
                                        </p:tgtEl>
                                      </p:cBhvr>
                                    </p:animEffect>
                                  </p:childTnLst>
                                </p:cTn>
                              </p:par>
                            </p:childTnLst>
                          </p:cTn>
                        </p:par>
                        <p:par>
                          <p:cTn id="28" fill="hold" nodeType="afterGroup">
                            <p:stCondLst>
                              <p:cond delay="215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p:cTn id="31" dur="500" fill="hold"/>
                                        <p:tgtEl>
                                          <p:spTgt spid="6">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6">
                                            <p:txEl>
                                              <p:pRg st="1" end="1"/>
                                            </p:txEl>
                                          </p:spTgt>
                                        </p:tgtEl>
                                        <p:attrNameLst>
                                          <p:attrName>ppt_y</p:attrName>
                                        </p:attrNameLst>
                                      </p:cBhvr>
                                      <p:tavLst>
                                        <p:tav tm="0">
                                          <p:val>
                                            <p:strVal val="#ppt_y"/>
                                          </p:val>
                                        </p:tav>
                                        <p:tav tm="100000">
                                          <p:val>
                                            <p:strVal val="#ppt_y"/>
                                          </p:val>
                                        </p:tav>
                                      </p:tavLst>
                                    </p:anim>
                                    <p:anim calcmode="lin" valueType="num">
                                      <p:cBhvr>
                                        <p:cTn id="33" dur="500" fill="hold"/>
                                        <p:tgtEl>
                                          <p:spTgt spid="6">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6">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6">
                                            <p:txEl>
                                              <p:pRg st="1" end="1"/>
                                            </p:txEl>
                                          </p:spTgt>
                                        </p:tgtEl>
                                      </p:cBhvr>
                                    </p:animEffect>
                                  </p:childTnLst>
                                </p:cTn>
                              </p:par>
                            </p:childTnLst>
                          </p:cTn>
                        </p:par>
                        <p:par>
                          <p:cTn id="36" fill="hold" nodeType="afterGroup">
                            <p:stCondLst>
                              <p:cond delay="315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6">
                                            <p:txEl>
                                              <p:pRg st="2" end="2"/>
                                            </p:txEl>
                                          </p:spTgt>
                                        </p:tgtEl>
                                        <p:attrNameLst>
                                          <p:attrName>style.visibility</p:attrName>
                                        </p:attrNameLst>
                                      </p:cBhvr>
                                      <p:to>
                                        <p:strVal val="visible"/>
                                      </p:to>
                                    </p:set>
                                    <p:anim calcmode="lin" valueType="num">
                                      <p:cBhvr>
                                        <p:cTn id="39" dur="500" fill="hold"/>
                                        <p:tgtEl>
                                          <p:spTgt spid="6">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6">
                                            <p:txEl>
                                              <p:pRg st="2" end="2"/>
                                            </p:txEl>
                                          </p:spTgt>
                                        </p:tgtEl>
                                        <p:attrNameLst>
                                          <p:attrName>ppt_y</p:attrName>
                                        </p:attrNameLst>
                                      </p:cBhvr>
                                      <p:tavLst>
                                        <p:tav tm="0">
                                          <p:val>
                                            <p:strVal val="#ppt_y"/>
                                          </p:val>
                                        </p:tav>
                                        <p:tav tm="100000">
                                          <p:val>
                                            <p:strVal val="#ppt_y"/>
                                          </p:val>
                                        </p:tav>
                                      </p:tavLst>
                                    </p:anim>
                                    <p:anim calcmode="lin" valueType="num">
                                      <p:cBhvr>
                                        <p:cTn id="41" dur="500" fill="hold"/>
                                        <p:tgtEl>
                                          <p:spTgt spid="6">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6">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6">
                                            <p:txEl>
                                              <p:pRg st="2" end="2"/>
                                            </p:txEl>
                                          </p:spTgt>
                                        </p:tgtEl>
                                      </p:cBhvr>
                                    </p:animEffect>
                                  </p:childTnLst>
                                </p:cTn>
                              </p:par>
                            </p:childTnLst>
                          </p:cTn>
                        </p:par>
                        <p:par>
                          <p:cTn id="44" fill="hold" nodeType="afterGroup">
                            <p:stCondLst>
                              <p:cond delay="425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6">
                                            <p:txEl>
                                              <p:pRg st="3" end="3"/>
                                            </p:txEl>
                                          </p:spTgt>
                                        </p:tgtEl>
                                        <p:attrNameLst>
                                          <p:attrName>style.visibility</p:attrName>
                                        </p:attrNameLst>
                                      </p:cBhvr>
                                      <p:to>
                                        <p:strVal val="visible"/>
                                      </p:to>
                                    </p:set>
                                    <p:anim calcmode="lin" valueType="num">
                                      <p:cBhvr>
                                        <p:cTn id="47" dur="500" fill="hold"/>
                                        <p:tgtEl>
                                          <p:spTgt spid="6">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6">
                                            <p:txEl>
                                              <p:pRg st="3" end="3"/>
                                            </p:txEl>
                                          </p:spTgt>
                                        </p:tgtEl>
                                        <p:attrNameLst>
                                          <p:attrName>ppt_y</p:attrName>
                                        </p:attrNameLst>
                                      </p:cBhvr>
                                      <p:tavLst>
                                        <p:tav tm="0">
                                          <p:val>
                                            <p:strVal val="#ppt_y"/>
                                          </p:val>
                                        </p:tav>
                                        <p:tav tm="100000">
                                          <p:val>
                                            <p:strVal val="#ppt_y"/>
                                          </p:val>
                                        </p:tav>
                                      </p:tavLst>
                                    </p:anim>
                                    <p:anim calcmode="lin" valueType="num">
                                      <p:cBhvr>
                                        <p:cTn id="49" dur="500" fill="hold"/>
                                        <p:tgtEl>
                                          <p:spTgt spid="6">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6">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6">
                                            <p:txEl>
                                              <p:pRg st="3" end="3"/>
                                            </p:txEl>
                                          </p:spTgt>
                                        </p:tgtEl>
                                      </p:cBhvr>
                                    </p:animEffect>
                                  </p:childTnLst>
                                </p:cTn>
                              </p:par>
                            </p:childTnLst>
                          </p:cTn>
                        </p:par>
                        <p:par>
                          <p:cTn id="52" fill="hold" nodeType="afterGroup">
                            <p:stCondLst>
                              <p:cond delay="675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6">
                                            <p:txEl>
                                              <p:pRg st="4" end="4"/>
                                            </p:txEl>
                                          </p:spTgt>
                                        </p:tgtEl>
                                        <p:attrNameLst>
                                          <p:attrName>style.visibility</p:attrName>
                                        </p:attrNameLst>
                                      </p:cBhvr>
                                      <p:to>
                                        <p:strVal val="visible"/>
                                      </p:to>
                                    </p:set>
                                    <p:anim calcmode="lin" valueType="num">
                                      <p:cBhvr>
                                        <p:cTn id="55" dur="500" fill="hold"/>
                                        <p:tgtEl>
                                          <p:spTgt spid="6">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6">
                                            <p:txEl>
                                              <p:pRg st="4" end="4"/>
                                            </p:txEl>
                                          </p:spTgt>
                                        </p:tgtEl>
                                        <p:attrNameLst>
                                          <p:attrName>ppt_y</p:attrName>
                                        </p:attrNameLst>
                                      </p:cBhvr>
                                      <p:tavLst>
                                        <p:tav tm="0">
                                          <p:val>
                                            <p:strVal val="#ppt_y"/>
                                          </p:val>
                                        </p:tav>
                                        <p:tav tm="100000">
                                          <p:val>
                                            <p:strVal val="#ppt_y"/>
                                          </p:val>
                                        </p:tav>
                                      </p:tavLst>
                                    </p:anim>
                                    <p:anim calcmode="lin" valueType="num">
                                      <p:cBhvr>
                                        <p:cTn id="57" dur="500" fill="hold"/>
                                        <p:tgtEl>
                                          <p:spTgt spid="6">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6">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6">
                                            <p:txEl>
                                              <p:pRg st="4" end="4"/>
                                            </p:txEl>
                                          </p:spTgt>
                                        </p:tgtEl>
                                      </p:cBhvr>
                                    </p:animEffect>
                                  </p:childTnLst>
                                </p:cTn>
                              </p:par>
                            </p:childTnLst>
                          </p:cTn>
                        </p:par>
                        <p:par>
                          <p:cTn id="60" fill="hold" nodeType="afterGroup">
                            <p:stCondLst>
                              <p:cond delay="7750"/>
                            </p:stCondLst>
                            <p:childTnLst>
                              <p:par>
                                <p:cTn id="61" presetID="41" presetClass="entr" presetSubtype="0" fill="hold" grpId="0" nodeType="afterEffect">
                                  <p:stCondLst>
                                    <p:cond delay="0"/>
                                  </p:stCondLst>
                                  <p:iterate type="lt">
                                    <p:tmPct val="10000"/>
                                  </p:iterate>
                                  <p:childTnLst>
                                    <p:set>
                                      <p:cBhvr>
                                        <p:cTn id="62" dur="1" fill="hold">
                                          <p:stCondLst>
                                            <p:cond delay="0"/>
                                          </p:stCondLst>
                                        </p:cTn>
                                        <p:tgtEl>
                                          <p:spTgt spid="6">
                                            <p:txEl>
                                              <p:pRg st="5" end="5"/>
                                            </p:txEl>
                                          </p:spTgt>
                                        </p:tgtEl>
                                        <p:attrNameLst>
                                          <p:attrName>style.visibility</p:attrName>
                                        </p:attrNameLst>
                                      </p:cBhvr>
                                      <p:to>
                                        <p:strVal val="visible"/>
                                      </p:to>
                                    </p:set>
                                    <p:anim calcmode="lin" valueType="num">
                                      <p:cBhvr>
                                        <p:cTn id="63" dur="500" fill="hold"/>
                                        <p:tgtEl>
                                          <p:spTgt spid="6">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6">
                                            <p:txEl>
                                              <p:pRg st="5" end="5"/>
                                            </p:txEl>
                                          </p:spTgt>
                                        </p:tgtEl>
                                        <p:attrNameLst>
                                          <p:attrName>ppt_y</p:attrName>
                                        </p:attrNameLst>
                                      </p:cBhvr>
                                      <p:tavLst>
                                        <p:tav tm="0">
                                          <p:val>
                                            <p:strVal val="#ppt_y"/>
                                          </p:val>
                                        </p:tav>
                                        <p:tav tm="100000">
                                          <p:val>
                                            <p:strVal val="#ppt_y"/>
                                          </p:val>
                                        </p:tav>
                                      </p:tavLst>
                                    </p:anim>
                                    <p:anim calcmode="lin" valueType="num">
                                      <p:cBhvr>
                                        <p:cTn id="65" dur="500" fill="hold"/>
                                        <p:tgtEl>
                                          <p:spTgt spid="6">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6">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6">
                                            <p:txEl>
                                              <p:pRg st="5" end="5"/>
                                            </p:txEl>
                                          </p:spTgt>
                                        </p:tgtEl>
                                      </p:cBhvr>
                                    </p:animEffect>
                                  </p:childTnLst>
                                </p:cTn>
                              </p:par>
                            </p:childTnLst>
                          </p:cTn>
                        </p:par>
                        <p:par>
                          <p:cTn id="68" fill="hold" nodeType="afterGroup">
                            <p:stCondLst>
                              <p:cond delay="9200"/>
                            </p:stCondLst>
                            <p:childTnLst>
                              <p:par>
                                <p:cTn id="69" presetID="41" presetClass="entr" presetSubtype="0" fill="hold" grpId="0" nodeType="afterEffect">
                                  <p:stCondLst>
                                    <p:cond delay="0"/>
                                  </p:stCondLst>
                                  <p:iterate type="lt">
                                    <p:tmPct val="10000"/>
                                  </p:iterate>
                                  <p:childTnLst>
                                    <p:set>
                                      <p:cBhvr>
                                        <p:cTn id="70" dur="1" fill="hold">
                                          <p:stCondLst>
                                            <p:cond delay="0"/>
                                          </p:stCondLst>
                                        </p:cTn>
                                        <p:tgtEl>
                                          <p:spTgt spid="6">
                                            <p:txEl>
                                              <p:pRg st="6" end="6"/>
                                            </p:txEl>
                                          </p:spTgt>
                                        </p:tgtEl>
                                        <p:attrNameLst>
                                          <p:attrName>style.visibility</p:attrName>
                                        </p:attrNameLst>
                                      </p:cBhvr>
                                      <p:to>
                                        <p:strVal val="visible"/>
                                      </p:to>
                                    </p:set>
                                    <p:anim calcmode="lin" valueType="num">
                                      <p:cBhvr>
                                        <p:cTn id="71" dur="500" fill="hold"/>
                                        <p:tgtEl>
                                          <p:spTgt spid="6">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6">
                                            <p:txEl>
                                              <p:pRg st="6" end="6"/>
                                            </p:txEl>
                                          </p:spTgt>
                                        </p:tgtEl>
                                        <p:attrNameLst>
                                          <p:attrName>ppt_y</p:attrName>
                                        </p:attrNameLst>
                                      </p:cBhvr>
                                      <p:tavLst>
                                        <p:tav tm="0">
                                          <p:val>
                                            <p:strVal val="#ppt_y"/>
                                          </p:val>
                                        </p:tav>
                                        <p:tav tm="100000">
                                          <p:val>
                                            <p:strVal val="#ppt_y"/>
                                          </p:val>
                                        </p:tav>
                                      </p:tavLst>
                                    </p:anim>
                                    <p:anim calcmode="lin" valueType="num">
                                      <p:cBhvr>
                                        <p:cTn id="73" dur="500" fill="hold"/>
                                        <p:tgtEl>
                                          <p:spTgt spid="6">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6">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6">
                                            <p:txEl>
                                              <p:pRg st="6" end="6"/>
                                            </p:txEl>
                                          </p:spTgt>
                                        </p:tgtEl>
                                      </p:cBhvr>
                                    </p:animEffect>
                                  </p:childTnLst>
                                </p:cTn>
                              </p:par>
                            </p:childTnLst>
                          </p:cTn>
                        </p:par>
                        <p:par>
                          <p:cTn id="76" fill="hold" nodeType="afterGroup">
                            <p:stCondLst>
                              <p:cond delay="10300"/>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6">
                                            <p:txEl>
                                              <p:pRg st="7" end="7"/>
                                            </p:txEl>
                                          </p:spTgt>
                                        </p:tgtEl>
                                        <p:attrNameLst>
                                          <p:attrName>style.visibility</p:attrName>
                                        </p:attrNameLst>
                                      </p:cBhvr>
                                      <p:to>
                                        <p:strVal val="visible"/>
                                      </p:to>
                                    </p:set>
                                    <p:anim calcmode="lin" valueType="num">
                                      <p:cBhvr>
                                        <p:cTn id="79" dur="500" fill="hold"/>
                                        <p:tgtEl>
                                          <p:spTgt spid="6">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6">
                                            <p:txEl>
                                              <p:pRg st="7" end="7"/>
                                            </p:txEl>
                                          </p:spTgt>
                                        </p:tgtEl>
                                        <p:attrNameLst>
                                          <p:attrName>ppt_y</p:attrName>
                                        </p:attrNameLst>
                                      </p:cBhvr>
                                      <p:tavLst>
                                        <p:tav tm="0">
                                          <p:val>
                                            <p:strVal val="#ppt_y"/>
                                          </p:val>
                                        </p:tav>
                                        <p:tav tm="100000">
                                          <p:val>
                                            <p:strVal val="#ppt_y"/>
                                          </p:val>
                                        </p:tav>
                                      </p:tavLst>
                                    </p:anim>
                                    <p:anim calcmode="lin" valueType="num">
                                      <p:cBhvr>
                                        <p:cTn id="81" dur="500" fill="hold"/>
                                        <p:tgtEl>
                                          <p:spTgt spid="6">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6">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6">
                                            <p:txEl>
                                              <p:pRg st="7" end="7"/>
                                            </p:txEl>
                                          </p:spTgt>
                                        </p:tgtEl>
                                      </p:cBhvr>
                                    </p:animEffect>
                                  </p:childTnLst>
                                </p:cTn>
                              </p:par>
                            </p:childTnLst>
                          </p:cTn>
                        </p:par>
                        <p:par>
                          <p:cTn id="84" fill="hold" nodeType="afterGroup">
                            <p:stCondLst>
                              <p:cond delay="11750"/>
                            </p:stCondLst>
                            <p:childTnLst>
                              <p:par>
                                <p:cTn id="85" presetID="41" presetClass="entr" presetSubtype="0" fill="hold" grpId="0" nodeType="afterEffect">
                                  <p:stCondLst>
                                    <p:cond delay="0"/>
                                  </p:stCondLst>
                                  <p:iterate type="lt">
                                    <p:tmPct val="10000"/>
                                  </p:iterate>
                                  <p:childTnLst>
                                    <p:set>
                                      <p:cBhvr>
                                        <p:cTn id="86" dur="1" fill="hold">
                                          <p:stCondLst>
                                            <p:cond delay="0"/>
                                          </p:stCondLst>
                                        </p:cTn>
                                        <p:tgtEl>
                                          <p:spTgt spid="6">
                                            <p:txEl>
                                              <p:pRg st="8" end="8"/>
                                            </p:txEl>
                                          </p:spTgt>
                                        </p:tgtEl>
                                        <p:attrNameLst>
                                          <p:attrName>style.visibility</p:attrName>
                                        </p:attrNameLst>
                                      </p:cBhvr>
                                      <p:to>
                                        <p:strVal val="visible"/>
                                      </p:to>
                                    </p:set>
                                    <p:anim calcmode="lin" valueType="num">
                                      <p:cBhvr>
                                        <p:cTn id="87" dur="500" fill="hold"/>
                                        <p:tgtEl>
                                          <p:spTgt spid="6">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88" dur="500" fill="hold"/>
                                        <p:tgtEl>
                                          <p:spTgt spid="6">
                                            <p:txEl>
                                              <p:pRg st="8" end="8"/>
                                            </p:txEl>
                                          </p:spTgt>
                                        </p:tgtEl>
                                        <p:attrNameLst>
                                          <p:attrName>ppt_y</p:attrName>
                                        </p:attrNameLst>
                                      </p:cBhvr>
                                      <p:tavLst>
                                        <p:tav tm="0">
                                          <p:val>
                                            <p:strVal val="#ppt_y"/>
                                          </p:val>
                                        </p:tav>
                                        <p:tav tm="100000">
                                          <p:val>
                                            <p:strVal val="#ppt_y"/>
                                          </p:val>
                                        </p:tav>
                                      </p:tavLst>
                                    </p:anim>
                                    <p:anim calcmode="lin" valueType="num">
                                      <p:cBhvr>
                                        <p:cTn id="89" dur="500" fill="hold"/>
                                        <p:tgtEl>
                                          <p:spTgt spid="6">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0" dur="500" fill="hold"/>
                                        <p:tgtEl>
                                          <p:spTgt spid="6">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1" dur="500" tmFilter="0,0; .5, 1; 1, 1"/>
                                        <p:tgtEl>
                                          <p:spTgt spid="6">
                                            <p:txEl>
                                              <p:pRg st="8" end="8"/>
                                            </p:txEl>
                                          </p:spTgt>
                                        </p:tgtEl>
                                      </p:cBhvr>
                                    </p:animEffect>
                                  </p:childTnLst>
                                </p:cTn>
                              </p:par>
                            </p:childTnLst>
                          </p:cTn>
                        </p:par>
                        <p:par>
                          <p:cTn id="92" fill="hold" nodeType="afterGroup">
                            <p:stCondLst>
                              <p:cond delay="12950"/>
                            </p:stCondLst>
                            <p:childTnLst>
                              <p:par>
                                <p:cTn id="93" presetID="41" presetClass="entr" presetSubtype="0" fill="hold" grpId="0" nodeType="afterEffect">
                                  <p:stCondLst>
                                    <p:cond delay="0"/>
                                  </p:stCondLst>
                                  <p:iterate type="lt">
                                    <p:tmPct val="10000"/>
                                  </p:iterate>
                                  <p:childTnLst>
                                    <p:set>
                                      <p:cBhvr>
                                        <p:cTn id="94" dur="1" fill="hold">
                                          <p:stCondLst>
                                            <p:cond delay="0"/>
                                          </p:stCondLst>
                                        </p:cTn>
                                        <p:tgtEl>
                                          <p:spTgt spid="6">
                                            <p:txEl>
                                              <p:pRg st="9" end="9"/>
                                            </p:txEl>
                                          </p:spTgt>
                                        </p:tgtEl>
                                        <p:attrNameLst>
                                          <p:attrName>style.visibility</p:attrName>
                                        </p:attrNameLst>
                                      </p:cBhvr>
                                      <p:to>
                                        <p:strVal val="visible"/>
                                      </p:to>
                                    </p:set>
                                    <p:anim calcmode="lin" valueType="num">
                                      <p:cBhvr>
                                        <p:cTn id="95" dur="500" fill="hold"/>
                                        <p:tgtEl>
                                          <p:spTgt spid="6">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96" dur="500" fill="hold"/>
                                        <p:tgtEl>
                                          <p:spTgt spid="6">
                                            <p:txEl>
                                              <p:pRg st="9" end="9"/>
                                            </p:txEl>
                                          </p:spTgt>
                                        </p:tgtEl>
                                        <p:attrNameLst>
                                          <p:attrName>ppt_y</p:attrName>
                                        </p:attrNameLst>
                                      </p:cBhvr>
                                      <p:tavLst>
                                        <p:tav tm="0">
                                          <p:val>
                                            <p:strVal val="#ppt_y"/>
                                          </p:val>
                                        </p:tav>
                                        <p:tav tm="100000">
                                          <p:val>
                                            <p:strVal val="#ppt_y"/>
                                          </p:val>
                                        </p:tav>
                                      </p:tavLst>
                                    </p:anim>
                                    <p:anim calcmode="lin" valueType="num">
                                      <p:cBhvr>
                                        <p:cTn id="97" dur="500" fill="hold"/>
                                        <p:tgtEl>
                                          <p:spTgt spid="6">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8" dur="500" fill="hold"/>
                                        <p:tgtEl>
                                          <p:spTgt spid="6">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9" dur="500" tmFilter="0,0; .5, 1; 1, 1"/>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TotalTime>
  <Words>320</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HUKUM INVESTASI</vt:lpstr>
      <vt:lpstr>Definisi Hukum Investasi</vt:lpstr>
      <vt:lpstr>PowerPoint Presentation</vt:lpstr>
      <vt:lpstr>PowerPoint Presentation</vt:lpstr>
      <vt:lpstr>PowerPoint Presentation</vt:lpstr>
      <vt:lpstr>Asas (Pasal 3 ayat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INVESTASI</dc:title>
  <dc:creator>STAFF</dc:creator>
  <cp:lastModifiedBy>STAFF</cp:lastModifiedBy>
  <cp:revision>1</cp:revision>
  <dcterms:created xsi:type="dcterms:W3CDTF">2019-08-16T04:25:51Z</dcterms:created>
  <dcterms:modified xsi:type="dcterms:W3CDTF">2019-08-16T04:29:37Z</dcterms:modified>
</cp:coreProperties>
</file>