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24375D-4694-4684-904E-1B378D669042}" type="datetimeFigureOut">
              <a:rPr lang="en-US" smtClean="0"/>
              <a:t>8/16/2019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4E4CAB-8837-4AA6-B88A-242411EF18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E4CAB-8837-4AA6-B88A-242411EF18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E4CAB-8837-4AA6-B88A-242411EF18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E4CAB-8837-4AA6-B88A-242411EF183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4E4CAB-8837-4AA6-B88A-242411EF183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4E4CAB-8837-4AA6-B88A-242411EF183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4E4CAB-8837-4AA6-B88A-242411EF18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C4E4CAB-8837-4AA6-B88A-242411EF183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24375D-4694-4684-904E-1B378D669042}" type="datetimeFigureOut">
              <a:rPr lang="en-US" smtClean="0"/>
              <a:t>8/16/2019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C4E4CAB-8837-4AA6-B88A-242411EF18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24375D-4694-4684-904E-1B378D669042}" type="datetimeFigureOut">
              <a:rPr lang="en-US" smtClean="0"/>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4E4CAB-8837-4AA6-B88A-242411EF18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24375D-4694-4684-904E-1B378D669042}" type="datetimeFigureOut">
              <a:rPr lang="en-US" smtClean="0"/>
              <a:t>8/16/2019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4E4CAB-8837-4AA6-B88A-242411EF183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24375D-4694-4684-904E-1B378D669042}" type="datetimeFigureOut">
              <a:rPr lang="en-US" smtClean="0"/>
              <a:t>8/16/2019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4E4CAB-8837-4AA6-B88A-242411EF18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752600"/>
          </a:xfrm>
        </p:spPr>
        <p:txBody>
          <a:bodyPr>
            <a:normAutofit fontScale="90000"/>
          </a:bodyPr>
          <a:lstStyle/>
          <a:p>
            <a:r>
              <a:rPr lang="en-US" dirty="0" smtClean="0"/>
              <a:t>PENGARUH INVESTASI DALAM PENGEMBANGAN MASYARAKAT LOKAL</a:t>
            </a:r>
            <a:endParaRPr lang="en-US" dirty="0"/>
          </a:p>
        </p:txBody>
      </p:sp>
      <p:sp>
        <p:nvSpPr>
          <p:cNvPr id="3" name="Subtitle 2"/>
          <p:cNvSpPr>
            <a:spLocks noGrp="1"/>
          </p:cNvSpPr>
          <p:nvPr>
            <p:ph type="subTitle" idx="1"/>
          </p:nvPr>
        </p:nvSpPr>
        <p:spPr>
          <a:xfrm>
            <a:off x="685800" y="2362200"/>
            <a:ext cx="7543800" cy="3276600"/>
          </a:xfrm>
        </p:spPr>
        <p:txBody>
          <a:bodyPr>
            <a:normAutofit fontScale="70000" lnSpcReduction="20000"/>
          </a:bodyPr>
          <a:lstStyle/>
          <a:p>
            <a:pPr algn="just"/>
            <a:r>
              <a:rPr lang="en-US" b="1" dirty="0" err="1" smtClean="0">
                <a:solidFill>
                  <a:schemeClr val="tx1"/>
                </a:solidFill>
              </a:rPr>
              <a:t>Investasi</a:t>
            </a:r>
            <a:r>
              <a:rPr lang="en-US" b="1" dirty="0" smtClean="0">
                <a:solidFill>
                  <a:schemeClr val="tx1"/>
                </a:solidFill>
              </a:rPr>
              <a:t> </a:t>
            </a:r>
            <a:r>
              <a:rPr lang="en-US" b="1" dirty="0" err="1" smtClean="0">
                <a:solidFill>
                  <a:schemeClr val="tx1"/>
                </a:solidFill>
              </a:rPr>
              <a:t>adalah</a:t>
            </a:r>
            <a:r>
              <a:rPr lang="en-US" b="1" dirty="0" smtClean="0">
                <a:solidFill>
                  <a:schemeClr val="tx1"/>
                </a:solidFill>
              </a:rPr>
              <a:t> </a:t>
            </a:r>
            <a:r>
              <a:rPr lang="en-US" b="1" dirty="0" err="1" smtClean="0">
                <a:solidFill>
                  <a:schemeClr val="tx1"/>
                </a:solidFill>
              </a:rPr>
              <a:t>salah</a:t>
            </a:r>
            <a:r>
              <a:rPr lang="en-US" b="1" dirty="0" smtClean="0">
                <a:solidFill>
                  <a:schemeClr val="tx1"/>
                </a:solidFill>
              </a:rPr>
              <a:t> </a:t>
            </a:r>
            <a:r>
              <a:rPr lang="en-US" b="1" dirty="0" err="1" smtClean="0">
                <a:solidFill>
                  <a:schemeClr val="tx1"/>
                </a:solidFill>
              </a:rPr>
              <a:t>satu</a:t>
            </a:r>
            <a:r>
              <a:rPr lang="en-US" b="1" dirty="0" smtClean="0">
                <a:solidFill>
                  <a:schemeClr val="tx1"/>
                </a:solidFill>
              </a:rPr>
              <a:t> </a:t>
            </a:r>
            <a:r>
              <a:rPr lang="en-US" b="1" dirty="0" err="1" smtClean="0">
                <a:solidFill>
                  <a:schemeClr val="tx1"/>
                </a:solidFill>
              </a:rPr>
              <a:t>faktor</a:t>
            </a:r>
            <a:r>
              <a:rPr lang="en-US" b="1" dirty="0" smtClean="0">
                <a:solidFill>
                  <a:schemeClr val="tx1"/>
                </a:solidFill>
              </a:rPr>
              <a:t> yang </a:t>
            </a:r>
            <a:r>
              <a:rPr lang="en-US" b="1" dirty="0" err="1" smtClean="0">
                <a:solidFill>
                  <a:schemeClr val="tx1"/>
                </a:solidFill>
              </a:rPr>
              <a:t>memberikan</a:t>
            </a:r>
            <a:r>
              <a:rPr lang="en-US" b="1" dirty="0" smtClean="0">
                <a:solidFill>
                  <a:schemeClr val="tx1"/>
                </a:solidFill>
              </a:rPr>
              <a:t> </a:t>
            </a:r>
            <a:r>
              <a:rPr lang="en-US" b="1" dirty="0" err="1" smtClean="0">
                <a:solidFill>
                  <a:schemeClr val="tx1"/>
                </a:solidFill>
              </a:rPr>
              <a:t>perubahan</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ekonomi</a:t>
            </a:r>
            <a:r>
              <a:rPr lang="en-US" b="1" dirty="0" smtClean="0">
                <a:solidFill>
                  <a:schemeClr val="tx1"/>
                </a:solidFill>
              </a:rPr>
              <a:t>, </a:t>
            </a:r>
            <a:r>
              <a:rPr lang="en-US" b="1" dirty="0" err="1" smtClean="0">
                <a:solidFill>
                  <a:schemeClr val="tx1"/>
                </a:solidFill>
              </a:rPr>
              <a:t>budaya</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pendidikan</a:t>
            </a:r>
            <a:r>
              <a:rPr lang="en-US" b="1" dirty="0" smtClean="0">
                <a:solidFill>
                  <a:schemeClr val="tx1"/>
                </a:solidFill>
              </a:rPr>
              <a:t>. </a:t>
            </a:r>
            <a:r>
              <a:rPr lang="en-US" b="1" dirty="0" err="1" smtClean="0">
                <a:solidFill>
                  <a:schemeClr val="tx1"/>
                </a:solidFill>
              </a:rPr>
              <a:t>Dengan</a:t>
            </a:r>
            <a:r>
              <a:rPr lang="en-US" b="1" dirty="0" smtClean="0">
                <a:solidFill>
                  <a:schemeClr val="tx1"/>
                </a:solidFill>
              </a:rPr>
              <a:t> </a:t>
            </a:r>
            <a:r>
              <a:rPr lang="en-US" b="1" dirty="0" err="1" smtClean="0">
                <a:solidFill>
                  <a:schemeClr val="tx1"/>
                </a:solidFill>
              </a:rPr>
              <a:t>demikian</a:t>
            </a:r>
            <a:r>
              <a:rPr lang="en-US" b="1" dirty="0" smtClean="0">
                <a:solidFill>
                  <a:schemeClr val="tx1"/>
                </a:solidFill>
              </a:rPr>
              <a:t>, </a:t>
            </a:r>
            <a:r>
              <a:rPr lang="en-US" b="1" dirty="0" err="1" smtClean="0">
                <a:solidFill>
                  <a:schemeClr val="tx1"/>
                </a:solidFill>
              </a:rPr>
              <a:t>salah</a:t>
            </a:r>
            <a:r>
              <a:rPr lang="en-US" b="1" dirty="0" smtClean="0">
                <a:solidFill>
                  <a:schemeClr val="tx1"/>
                </a:solidFill>
              </a:rPr>
              <a:t> </a:t>
            </a:r>
            <a:r>
              <a:rPr lang="en-US" b="1" dirty="0" err="1" smtClean="0">
                <a:solidFill>
                  <a:schemeClr val="tx1"/>
                </a:solidFill>
              </a:rPr>
              <a:t>satu</a:t>
            </a:r>
            <a:r>
              <a:rPr lang="en-US" b="1" dirty="0" smtClean="0">
                <a:solidFill>
                  <a:schemeClr val="tx1"/>
                </a:solidFill>
              </a:rPr>
              <a:t> </a:t>
            </a:r>
            <a:r>
              <a:rPr lang="en-US" b="1" dirty="0" err="1" smtClean="0">
                <a:solidFill>
                  <a:schemeClr val="tx1"/>
                </a:solidFill>
              </a:rPr>
              <a:t>bentuk</a:t>
            </a:r>
            <a:r>
              <a:rPr lang="en-US" b="1" dirty="0" smtClean="0">
                <a:solidFill>
                  <a:schemeClr val="tx1"/>
                </a:solidFill>
              </a:rPr>
              <a:t> </a:t>
            </a:r>
            <a:r>
              <a:rPr lang="en-US" b="1" dirty="0" err="1" smtClean="0">
                <a:solidFill>
                  <a:schemeClr val="tx1"/>
                </a:solidFill>
              </a:rPr>
              <a:t>kewajiban</a:t>
            </a:r>
            <a:r>
              <a:rPr lang="en-US" b="1" dirty="0" smtClean="0">
                <a:solidFill>
                  <a:schemeClr val="tx1"/>
                </a:solidFill>
              </a:rPr>
              <a:t> </a:t>
            </a:r>
            <a:r>
              <a:rPr lang="en-US" b="1" dirty="0" err="1" smtClean="0">
                <a:solidFill>
                  <a:schemeClr val="tx1"/>
                </a:solidFill>
              </a:rPr>
              <a:t>perusahan</a:t>
            </a:r>
            <a:r>
              <a:rPr lang="en-US" b="1" dirty="0" smtClean="0">
                <a:solidFill>
                  <a:schemeClr val="tx1"/>
                </a:solidFill>
              </a:rPr>
              <a:t> </a:t>
            </a:r>
            <a:r>
              <a:rPr lang="en-US" b="1" dirty="0" err="1" smtClean="0">
                <a:solidFill>
                  <a:schemeClr val="tx1"/>
                </a:solidFill>
              </a:rPr>
              <a:t>adalah</a:t>
            </a:r>
            <a:r>
              <a:rPr lang="en-US" b="1" dirty="0" smtClean="0">
                <a:solidFill>
                  <a:schemeClr val="tx1"/>
                </a:solidFill>
              </a:rPr>
              <a:t> </a:t>
            </a:r>
            <a:r>
              <a:rPr lang="en-US" b="1" dirty="0" err="1" smtClean="0">
                <a:solidFill>
                  <a:schemeClr val="tx1"/>
                </a:solidFill>
              </a:rPr>
              <a:t>meminimalkan</a:t>
            </a:r>
            <a:r>
              <a:rPr lang="en-US" b="1" dirty="0" smtClean="0">
                <a:solidFill>
                  <a:schemeClr val="tx1"/>
                </a:solidFill>
              </a:rPr>
              <a:t> </a:t>
            </a:r>
            <a:r>
              <a:rPr lang="en-US" b="1" dirty="0" err="1" smtClean="0">
                <a:solidFill>
                  <a:schemeClr val="tx1"/>
                </a:solidFill>
              </a:rPr>
              <a:t>dampak</a:t>
            </a:r>
            <a:r>
              <a:rPr lang="en-US" b="1" dirty="0" smtClean="0">
                <a:solidFill>
                  <a:schemeClr val="tx1"/>
                </a:solidFill>
              </a:rPr>
              <a:t> </a:t>
            </a:r>
            <a:r>
              <a:rPr lang="en-US" b="1" dirty="0" err="1" smtClean="0">
                <a:solidFill>
                  <a:schemeClr val="tx1"/>
                </a:solidFill>
              </a:rPr>
              <a:t>negatif</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memaksimalkan</a:t>
            </a:r>
            <a:r>
              <a:rPr lang="en-US" b="1" dirty="0" smtClean="0">
                <a:solidFill>
                  <a:schemeClr val="tx1"/>
                </a:solidFill>
              </a:rPr>
              <a:t> </a:t>
            </a:r>
            <a:r>
              <a:rPr lang="en-US" b="1" dirty="0" err="1" smtClean="0">
                <a:solidFill>
                  <a:schemeClr val="tx1"/>
                </a:solidFill>
              </a:rPr>
              <a:t>dampak</a:t>
            </a:r>
            <a:r>
              <a:rPr lang="en-US" b="1" dirty="0" smtClean="0">
                <a:solidFill>
                  <a:schemeClr val="tx1"/>
                </a:solidFill>
              </a:rPr>
              <a:t> </a:t>
            </a:r>
            <a:r>
              <a:rPr lang="en-US" b="1" dirty="0" err="1" smtClean="0">
                <a:solidFill>
                  <a:schemeClr val="tx1"/>
                </a:solidFill>
              </a:rPr>
              <a:t>positif</a:t>
            </a:r>
            <a:r>
              <a:rPr lang="en-US" b="1" dirty="0" smtClean="0">
                <a:solidFill>
                  <a:schemeClr val="tx1"/>
                </a:solidFill>
              </a:rPr>
              <a:t> </a:t>
            </a:r>
            <a:r>
              <a:rPr lang="en-US" b="1" dirty="0" err="1" smtClean="0">
                <a:solidFill>
                  <a:schemeClr val="tx1"/>
                </a:solidFill>
              </a:rPr>
              <a:t>atas</a:t>
            </a:r>
            <a:r>
              <a:rPr lang="en-US" b="1" dirty="0" smtClean="0">
                <a:solidFill>
                  <a:schemeClr val="tx1"/>
                </a:solidFill>
              </a:rPr>
              <a:t> </a:t>
            </a:r>
            <a:r>
              <a:rPr lang="en-US" b="1" dirty="0" err="1" smtClean="0">
                <a:solidFill>
                  <a:schemeClr val="tx1"/>
                </a:solidFill>
              </a:rPr>
              <a:t>kehadirannya</a:t>
            </a:r>
            <a:r>
              <a:rPr lang="en-US" b="1" dirty="0" smtClean="0">
                <a:solidFill>
                  <a:schemeClr val="tx1"/>
                </a:solidFill>
              </a:rPr>
              <a:t> </a:t>
            </a:r>
            <a:r>
              <a:rPr lang="en-US" b="1" dirty="0" err="1" smtClean="0">
                <a:solidFill>
                  <a:schemeClr val="tx1"/>
                </a:solidFill>
              </a:rPr>
              <a:t>terhadap</a:t>
            </a:r>
            <a:r>
              <a:rPr lang="en-US" b="1" dirty="0" smtClean="0">
                <a:solidFill>
                  <a:schemeClr val="tx1"/>
                </a:solidFill>
              </a:rPr>
              <a:t> </a:t>
            </a:r>
            <a:r>
              <a:rPr lang="en-US" b="1" dirty="0" err="1" smtClean="0">
                <a:solidFill>
                  <a:schemeClr val="tx1"/>
                </a:solidFill>
              </a:rPr>
              <a:t>perubahan</a:t>
            </a:r>
            <a:r>
              <a:rPr lang="en-US" b="1" dirty="0" smtClean="0">
                <a:solidFill>
                  <a:schemeClr val="tx1"/>
                </a:solidFill>
              </a:rPr>
              <a:t> </a:t>
            </a:r>
            <a:r>
              <a:rPr lang="en-US" b="1" dirty="0" err="1" smtClean="0">
                <a:solidFill>
                  <a:schemeClr val="tx1"/>
                </a:solidFill>
              </a:rPr>
              <a:t>tersebut</a:t>
            </a:r>
            <a:r>
              <a:rPr lang="en-US" b="1" dirty="0" smtClean="0">
                <a:solidFill>
                  <a:schemeClr val="tx1"/>
                </a:solidFill>
              </a:rPr>
              <a:t>. </a:t>
            </a:r>
            <a:r>
              <a:rPr lang="en-US" b="1" dirty="0" err="1" smtClean="0">
                <a:solidFill>
                  <a:schemeClr val="tx1"/>
                </a:solidFill>
              </a:rPr>
              <a:t>Sejarah</a:t>
            </a:r>
            <a:r>
              <a:rPr lang="en-US" b="1" dirty="0" smtClean="0">
                <a:solidFill>
                  <a:schemeClr val="tx1"/>
                </a:solidFill>
              </a:rPr>
              <a:t> </a:t>
            </a:r>
            <a:r>
              <a:rPr lang="en-US" b="1" dirty="0" err="1" smtClean="0">
                <a:solidFill>
                  <a:schemeClr val="tx1"/>
                </a:solidFill>
              </a:rPr>
              <a:t>menunjukkan</a:t>
            </a:r>
            <a:r>
              <a:rPr lang="en-US" b="1" dirty="0" smtClean="0">
                <a:solidFill>
                  <a:schemeClr val="tx1"/>
                </a:solidFill>
              </a:rPr>
              <a:t> </a:t>
            </a:r>
            <a:r>
              <a:rPr lang="en-US" b="1" dirty="0" err="1" smtClean="0">
                <a:solidFill>
                  <a:schemeClr val="tx1"/>
                </a:solidFill>
              </a:rPr>
              <a:t>bahwa</a:t>
            </a:r>
            <a:r>
              <a:rPr lang="en-US" b="1" dirty="0" smtClean="0">
                <a:solidFill>
                  <a:schemeClr val="tx1"/>
                </a:solidFill>
              </a:rPr>
              <a:t> </a:t>
            </a:r>
            <a:r>
              <a:rPr lang="en-US" b="1" dirty="0" err="1" smtClean="0">
                <a:solidFill>
                  <a:schemeClr val="tx1"/>
                </a:solidFill>
              </a:rPr>
              <a:t>sektor</a:t>
            </a:r>
            <a:r>
              <a:rPr lang="en-US" b="1" dirty="0" smtClean="0">
                <a:solidFill>
                  <a:schemeClr val="tx1"/>
                </a:solidFill>
              </a:rPr>
              <a:t> </a:t>
            </a:r>
            <a:r>
              <a:rPr lang="en-US" b="1" dirty="0" err="1" smtClean="0">
                <a:solidFill>
                  <a:schemeClr val="tx1"/>
                </a:solidFill>
              </a:rPr>
              <a:t>swasta</a:t>
            </a:r>
            <a:r>
              <a:rPr lang="en-US" b="1" dirty="0" smtClean="0">
                <a:solidFill>
                  <a:schemeClr val="tx1"/>
                </a:solidFill>
              </a:rPr>
              <a:t> </a:t>
            </a:r>
            <a:r>
              <a:rPr lang="en-US" b="1" dirty="0" err="1" smtClean="0">
                <a:solidFill>
                  <a:schemeClr val="tx1"/>
                </a:solidFill>
              </a:rPr>
              <a:t>membawa</a:t>
            </a:r>
            <a:r>
              <a:rPr lang="en-US" b="1" dirty="0" smtClean="0">
                <a:solidFill>
                  <a:schemeClr val="tx1"/>
                </a:solidFill>
              </a:rPr>
              <a:t> </a:t>
            </a:r>
            <a:r>
              <a:rPr lang="en-US" b="1" dirty="0" err="1" smtClean="0">
                <a:solidFill>
                  <a:schemeClr val="tx1"/>
                </a:solidFill>
              </a:rPr>
              <a:t>pengaruh</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perubahan</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ekonomi</a:t>
            </a:r>
            <a:r>
              <a:rPr lang="en-US" b="1" dirty="0" smtClean="0">
                <a:solidFill>
                  <a:schemeClr val="tx1"/>
                </a:solidFill>
              </a:rPr>
              <a:t>, </a:t>
            </a:r>
            <a:r>
              <a:rPr lang="en-US" b="1" dirty="0" err="1" smtClean="0">
                <a:solidFill>
                  <a:schemeClr val="tx1"/>
                </a:solidFill>
              </a:rPr>
              <a:t>budaya</a:t>
            </a:r>
            <a:r>
              <a:rPr lang="en-US" b="1" dirty="0" smtClean="0">
                <a:solidFill>
                  <a:schemeClr val="tx1"/>
                </a:solidFill>
              </a:rPr>
              <a:t>, </a:t>
            </a:r>
            <a:r>
              <a:rPr lang="en-US" b="1" dirty="0" err="1" smtClean="0">
                <a:solidFill>
                  <a:schemeClr val="tx1"/>
                </a:solidFill>
              </a:rPr>
              <a:t>pendidikan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lingkungan</a:t>
            </a:r>
            <a:r>
              <a:rPr lang="en-US" b="1" dirty="0" smtClean="0">
                <a:solidFill>
                  <a:schemeClr val="tx1"/>
                </a:solidFill>
              </a:rPr>
              <a:t>. </a:t>
            </a:r>
            <a:r>
              <a:rPr lang="en-US" b="1" dirty="0" err="1" smtClean="0">
                <a:solidFill>
                  <a:schemeClr val="tx1"/>
                </a:solidFill>
              </a:rPr>
              <a:t>Dengan</a:t>
            </a:r>
            <a:r>
              <a:rPr lang="en-US" b="1" dirty="0" smtClean="0">
                <a:solidFill>
                  <a:schemeClr val="tx1"/>
                </a:solidFill>
              </a:rPr>
              <a:t> </a:t>
            </a:r>
            <a:r>
              <a:rPr lang="en-US" b="1" dirty="0" err="1" smtClean="0">
                <a:solidFill>
                  <a:schemeClr val="tx1"/>
                </a:solidFill>
              </a:rPr>
              <a:t>adanya</a:t>
            </a:r>
            <a:r>
              <a:rPr lang="en-US" b="1" dirty="0" smtClean="0">
                <a:solidFill>
                  <a:schemeClr val="tx1"/>
                </a:solidFill>
              </a:rPr>
              <a:t> Corporate Social Responsibility (CSR) (</a:t>
            </a:r>
            <a:r>
              <a:rPr lang="en-US" b="1" dirty="0" err="1" smtClean="0">
                <a:solidFill>
                  <a:schemeClr val="tx1"/>
                </a:solidFill>
              </a:rPr>
              <a:t>tanggung</a:t>
            </a:r>
            <a:r>
              <a:rPr lang="en-US" b="1" dirty="0" smtClean="0">
                <a:solidFill>
                  <a:schemeClr val="tx1"/>
                </a:solidFill>
              </a:rPr>
              <a:t> </a:t>
            </a:r>
            <a:r>
              <a:rPr lang="en-US" b="1" dirty="0" err="1" smtClean="0">
                <a:solidFill>
                  <a:schemeClr val="tx1"/>
                </a:solidFill>
              </a:rPr>
              <a:t>jawab</a:t>
            </a:r>
            <a:r>
              <a:rPr lang="en-US" b="1" dirty="0" smtClean="0">
                <a:solidFill>
                  <a:schemeClr val="tx1"/>
                </a:solidFill>
              </a:rPr>
              <a:t>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perusahaan</a:t>
            </a:r>
            <a:r>
              <a:rPr lang="en-US" b="1" dirty="0" smtClean="0">
                <a:solidFill>
                  <a:schemeClr val="tx1"/>
                </a:solidFill>
              </a:rPr>
              <a:t>) </a:t>
            </a:r>
            <a:r>
              <a:rPr lang="en-US" b="1" dirty="0" err="1" smtClean="0">
                <a:solidFill>
                  <a:schemeClr val="tx1"/>
                </a:solidFill>
              </a:rPr>
              <a:t>bagi</a:t>
            </a:r>
            <a:r>
              <a:rPr lang="en-US" b="1" dirty="0" smtClean="0">
                <a:solidFill>
                  <a:schemeClr val="tx1"/>
                </a:solidFill>
              </a:rPr>
              <a:t> </a:t>
            </a:r>
            <a:r>
              <a:rPr lang="en-US" b="1" dirty="0" err="1" smtClean="0">
                <a:solidFill>
                  <a:schemeClr val="tx1"/>
                </a:solidFill>
              </a:rPr>
              <a:t>setiap</a:t>
            </a:r>
            <a:r>
              <a:rPr lang="en-US" b="1" dirty="0" smtClean="0">
                <a:solidFill>
                  <a:schemeClr val="tx1"/>
                </a:solidFill>
              </a:rPr>
              <a:t> </a:t>
            </a:r>
            <a:r>
              <a:rPr lang="en-US" b="1" dirty="0" err="1" smtClean="0">
                <a:solidFill>
                  <a:schemeClr val="tx1"/>
                </a:solidFill>
              </a:rPr>
              <a:t>perusahaan</a:t>
            </a:r>
            <a:r>
              <a:rPr lang="en-US" b="1" dirty="0" smtClean="0">
                <a:solidFill>
                  <a:schemeClr val="tx1"/>
                </a:solidFill>
              </a:rPr>
              <a:t>, </a:t>
            </a:r>
            <a:r>
              <a:rPr lang="en-US" b="1" dirty="0" err="1" smtClean="0">
                <a:solidFill>
                  <a:schemeClr val="tx1"/>
                </a:solidFill>
              </a:rPr>
              <a:t>diharapkan</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mempercepat</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pengembangan</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setempat</a:t>
            </a:r>
            <a:r>
              <a:rPr lang="en-US" b="1" dirty="0" smtClean="0">
                <a:solidFill>
                  <a:schemeClr val="tx1"/>
                </a:solidFill>
              </a:rPr>
              <a:t> </a:t>
            </a:r>
            <a:r>
              <a:rPr lang="en-US" b="1" dirty="0" err="1" smtClean="0">
                <a:solidFill>
                  <a:schemeClr val="tx1"/>
                </a:solidFill>
              </a:rPr>
              <a:t>diberbagai</a:t>
            </a:r>
            <a:r>
              <a:rPr lang="en-US" b="1" dirty="0" smtClean="0">
                <a:solidFill>
                  <a:schemeClr val="tx1"/>
                </a:solidFill>
              </a:rPr>
              <a:t> </a:t>
            </a:r>
            <a:r>
              <a:rPr lang="en-US" b="1" dirty="0" err="1" smtClean="0">
                <a:solidFill>
                  <a:schemeClr val="tx1"/>
                </a:solidFill>
              </a:rPr>
              <a:t>bidang</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72932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noAutofit/>
          </a:bodyPr>
          <a:lstStyle/>
          <a:p>
            <a:r>
              <a:rPr lang="en-US" sz="2400" dirty="0" err="1" smtClean="0">
                <a:latin typeface="Cambria" pitchFamily="18" charset="0"/>
                <a:ea typeface="Cambria" pitchFamily="18" charset="0"/>
              </a:rPr>
              <a:t>Keberadaan</a:t>
            </a:r>
            <a:r>
              <a:rPr lang="en-US" sz="2400" dirty="0" smtClean="0">
                <a:latin typeface="Cambria" pitchFamily="18" charset="0"/>
                <a:ea typeface="Cambria" pitchFamily="18" charset="0"/>
              </a:rPr>
              <a:t> Corporate Social Responsibility (CSR) </a:t>
            </a:r>
            <a:r>
              <a:rPr lang="en-US" sz="2400" dirty="0" err="1" smtClean="0">
                <a:latin typeface="Cambria" pitchFamily="18" charset="0"/>
                <a:ea typeface="Cambria" pitchFamily="18" charset="0"/>
              </a:rPr>
              <a:t>saat</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ini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masih</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dipandang</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menyulitkan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perusahaan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dengan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kondisi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lingkungan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usaha</a:t>
            </a:r>
            <a:r>
              <a:rPr lang="en-US" sz="2400" dirty="0" smtClean="0">
                <a:latin typeface="Cambria" pitchFamily="18" charset="0"/>
                <a:ea typeface="Cambria" pitchFamily="18" charset="0"/>
              </a:rPr>
              <a:t> yang </a:t>
            </a:r>
            <a:r>
              <a:rPr lang="en-US" sz="2400" dirty="0" err="1" smtClean="0">
                <a:latin typeface="Cambria" pitchFamily="18" charset="0"/>
                <a:ea typeface="Cambria" pitchFamily="18" charset="0"/>
              </a:rPr>
              <a:t>belum</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kondusif</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perusahaan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diwajibkan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mengalokasikan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dana</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untuk</a:t>
            </a:r>
            <a:r>
              <a:rPr lang="en-US" sz="2400" dirty="0" smtClean="0">
                <a:latin typeface="Cambria" pitchFamily="18" charset="0"/>
                <a:ea typeface="Cambria" pitchFamily="18" charset="0"/>
              </a:rPr>
              <a:t> program CSR. </a:t>
            </a:r>
            <a:r>
              <a:rPr lang="en-US" sz="2400" dirty="0" err="1" smtClean="0">
                <a:latin typeface="Cambria" pitchFamily="18" charset="0"/>
                <a:ea typeface="Cambria" pitchFamily="18" charset="0"/>
              </a:rPr>
              <a:t>Kewajiban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ini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dimunculkan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lewat</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Undang-undang</a:t>
            </a:r>
            <a:r>
              <a:rPr lang="en-US" sz="2400" dirty="0" smtClean="0">
                <a:latin typeface="Cambria" pitchFamily="18" charset="0"/>
                <a:ea typeface="Cambria" pitchFamily="18" charset="0"/>
              </a:rPr>
              <a:t> No. 40 </a:t>
            </a:r>
            <a:r>
              <a:rPr lang="en-US" sz="2400" dirty="0" err="1" smtClean="0">
                <a:latin typeface="Cambria" pitchFamily="18" charset="0"/>
                <a:ea typeface="Cambria" pitchFamily="18" charset="0"/>
              </a:rPr>
              <a:t>Tahun</a:t>
            </a:r>
            <a:r>
              <a:rPr lang="en-US" sz="2400" dirty="0" smtClean="0">
                <a:latin typeface="Cambria" pitchFamily="18" charset="0"/>
                <a:ea typeface="Cambria" pitchFamily="18" charset="0"/>
              </a:rPr>
              <a:t> 2007 </a:t>
            </a:r>
            <a:r>
              <a:rPr lang="en-US" sz="2400" dirty="0" err="1" smtClean="0">
                <a:latin typeface="Cambria" pitchFamily="18" charset="0"/>
                <a:ea typeface="Cambria" pitchFamily="18" charset="0"/>
              </a:rPr>
              <a:t>tentang</a:t>
            </a:r>
            <a:r>
              <a:rPr lang="en-US" sz="2400" dirty="0" smtClean="0">
                <a:latin typeface="Cambria" pitchFamily="18" charset="0"/>
                <a:ea typeface="Cambria" pitchFamily="18" charset="0"/>
              </a:rPr>
              <a:t> Perseroan </a:t>
            </a:r>
            <a:r>
              <a:rPr lang="en-US" sz="2400" dirty="0" err="1" smtClean="0">
                <a:latin typeface="Cambria" pitchFamily="18" charset="0"/>
                <a:ea typeface="Cambria" pitchFamily="18" charset="0"/>
              </a:rPr>
              <a:t>Terbatas</a:t>
            </a:r>
            <a:r>
              <a:rPr lang="en-US" sz="2400" dirty="0" smtClean="0">
                <a:latin typeface="Cambria" pitchFamily="18" charset="0"/>
                <a:ea typeface="Cambria" pitchFamily="18" charset="0"/>
              </a:rPr>
              <a:t>.  </a:t>
            </a:r>
            <a:br>
              <a:rPr lang="en-US" sz="2400" dirty="0" smtClean="0">
                <a:latin typeface="Cambria" pitchFamily="18" charset="0"/>
                <a:ea typeface="Cambria" pitchFamily="18" charset="0"/>
              </a:rPr>
            </a:br>
            <a:r>
              <a:rPr lang="en-US" sz="2400" dirty="0" smtClean="0">
                <a:latin typeface="Cambria" pitchFamily="18" charset="0"/>
                <a:ea typeface="Cambria" pitchFamily="18" charset="0"/>
              </a:rPr>
              <a:t> Perusahaan </a:t>
            </a:r>
            <a:r>
              <a:rPr lang="en-US" sz="2400" dirty="0" err="1" smtClean="0">
                <a:latin typeface="Cambria" pitchFamily="18" charset="0"/>
                <a:ea typeface="Cambria" pitchFamily="18" charset="0"/>
              </a:rPr>
              <a:t>harus</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menyadari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bahwa</a:t>
            </a:r>
            <a:r>
              <a:rPr lang="en-US" sz="2400" dirty="0" smtClean="0">
                <a:latin typeface="Cambria" pitchFamily="18" charset="0"/>
                <a:ea typeface="Cambria" pitchFamily="18" charset="0"/>
              </a:rPr>
              <a:t> CSR </a:t>
            </a:r>
            <a:r>
              <a:rPr lang="en-US" sz="2400" dirty="0" err="1" smtClean="0">
                <a:latin typeface="Cambria" pitchFamily="18" charset="0"/>
                <a:ea typeface="Cambria" pitchFamily="18" charset="0"/>
              </a:rPr>
              <a:t>diperlukan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sebagai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bentuk</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kepedulian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terhadap</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kepentingan</a:t>
            </a:r>
            <a:r>
              <a:rPr lang="en-US" sz="2400" dirty="0" smtClean="0">
                <a:latin typeface="Cambria" pitchFamily="18" charset="0"/>
                <a:ea typeface="Cambria" pitchFamily="18" charset="0"/>
              </a:rPr>
              <a:t> stakeholder. CSR </a:t>
            </a:r>
            <a:r>
              <a:rPr lang="en-US" sz="2400" dirty="0" err="1" smtClean="0">
                <a:latin typeface="Cambria" pitchFamily="18" charset="0"/>
                <a:ea typeface="Cambria" pitchFamily="18" charset="0"/>
              </a:rPr>
              <a:t>bukan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hanya</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kesukarelaan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tetapi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telah</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menjadi</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tuntutan</a:t>
            </a:r>
            <a:r>
              <a:rPr lang="en-US" sz="2400" dirty="0" smtClean="0">
                <a:latin typeface="Cambria" pitchFamily="18" charset="0"/>
                <a:ea typeface="Cambria" pitchFamily="18" charset="0"/>
              </a:rPr>
              <a:t> agar </a:t>
            </a:r>
            <a:r>
              <a:rPr lang="en-US" sz="2400" dirty="0" err="1" smtClean="0">
                <a:latin typeface="Cambria" pitchFamily="18" charset="0"/>
                <a:ea typeface="Cambria" pitchFamily="18" charset="0"/>
              </a:rPr>
              <a:t>perusahaan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bisa</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bertahan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dan</a:t>
            </a:r>
            <a:r>
              <a:rPr lang="en-US" sz="2400" dirty="0" smtClean="0">
                <a:latin typeface="Cambria" pitchFamily="18" charset="0"/>
                <a:ea typeface="Cambria" pitchFamily="18" charset="0"/>
              </a:rPr>
              <a:t> </a:t>
            </a:r>
            <a:r>
              <a:rPr lang="en-US" sz="2400" dirty="0" err="1" smtClean="0">
                <a:latin typeface="Cambria" pitchFamily="18" charset="0"/>
                <a:ea typeface="Cambria" pitchFamily="18" charset="0"/>
              </a:rPr>
              <a:t>berkembang</a:t>
            </a:r>
            <a:r>
              <a:rPr lang="en-US" sz="2400" dirty="0" smtClean="0">
                <a:latin typeface="Cambria" pitchFamily="18" charset="0"/>
                <a:ea typeface="Cambria" pitchFamily="18" charset="0"/>
              </a:rPr>
              <a:t>. </a:t>
            </a:r>
            <a:br>
              <a:rPr lang="en-US" sz="2400" dirty="0" smtClean="0">
                <a:latin typeface="Cambria" pitchFamily="18" charset="0"/>
                <a:ea typeface="Cambria" pitchFamily="18" charset="0"/>
              </a:rPr>
            </a:br>
            <a:r>
              <a:rPr lang="en-US" sz="2400" dirty="0" smtClean="0">
                <a:latin typeface="Cambria" pitchFamily="18" charset="0"/>
                <a:ea typeface="Cambria" pitchFamily="18" charset="0"/>
              </a:rPr>
              <a:t> </a:t>
            </a:r>
            <a:endParaRPr lang="en-US" sz="2400" dirty="0">
              <a:latin typeface="Cambria" pitchFamily="18" charset="0"/>
              <a:ea typeface="Cambria" pitchFamily="18" charset="0"/>
            </a:endParaRPr>
          </a:p>
        </p:txBody>
      </p:sp>
    </p:spTree>
    <p:extLst>
      <p:ext uri="{BB962C8B-B14F-4D97-AF65-F5344CB8AC3E}">
        <p14:creationId xmlns:p14="http://schemas.microsoft.com/office/powerpoint/2010/main" val="177930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just"/>
            <a:r>
              <a:rPr lang="en-US" sz="3600" dirty="0" err="1" smtClean="0">
                <a:latin typeface="Cambria" pitchFamily="18" charset="0"/>
                <a:ea typeface="Cambria" pitchFamily="18" charset="0"/>
              </a:rPr>
              <a:t>Apa</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itu</a:t>
            </a:r>
            <a:r>
              <a:rPr lang="en-US" sz="3600" dirty="0" smtClean="0">
                <a:latin typeface="Cambria" pitchFamily="18" charset="0"/>
                <a:ea typeface="Cambria" pitchFamily="18" charset="0"/>
              </a:rPr>
              <a:t> CSR? </a:t>
            </a:r>
            <a:r>
              <a:rPr lang="en-US" sz="3600" dirty="0" err="1" smtClean="0">
                <a:latin typeface="Cambria" pitchFamily="18" charset="0"/>
                <a:ea typeface="Cambria" pitchFamily="18" charset="0"/>
              </a:rPr>
              <a:t>Definisi</a:t>
            </a:r>
            <a:r>
              <a:rPr lang="en-US" sz="3600" dirty="0" smtClean="0">
                <a:latin typeface="Cambria" pitchFamily="18" charset="0"/>
                <a:ea typeface="Cambria" pitchFamily="18" charset="0"/>
              </a:rPr>
              <a:t> CSR </a:t>
            </a:r>
            <a:r>
              <a:rPr lang="en-US" sz="3600" dirty="0" err="1" smtClean="0">
                <a:latin typeface="Cambria" pitchFamily="18" charset="0"/>
                <a:ea typeface="Cambria" pitchFamily="18" charset="0"/>
              </a:rPr>
              <a:t>menurut</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lingkar</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studi</a:t>
            </a:r>
            <a:r>
              <a:rPr lang="en-US" sz="3600" dirty="0" smtClean="0">
                <a:latin typeface="Cambria" pitchFamily="18" charset="0"/>
                <a:ea typeface="Cambria" pitchFamily="18" charset="0"/>
              </a:rPr>
              <a:t> CSR Indonesia, </a:t>
            </a:r>
            <a:r>
              <a:rPr lang="en-US" sz="3600" dirty="0" err="1" smtClean="0">
                <a:latin typeface="Cambria" pitchFamily="18" charset="0"/>
                <a:ea typeface="Cambria" pitchFamily="18" charset="0"/>
              </a:rPr>
              <a:t>yakni</a:t>
            </a:r>
            <a:r>
              <a:rPr lang="en-US" sz="3600" dirty="0" smtClean="0">
                <a:latin typeface="Cambria" pitchFamily="18" charset="0"/>
                <a:ea typeface="Cambria" pitchFamily="18" charset="0"/>
              </a:rPr>
              <a:t> “ </a:t>
            </a:r>
            <a:r>
              <a:rPr lang="en-US" sz="3600" dirty="0" err="1" smtClean="0">
                <a:latin typeface="Cambria" pitchFamily="18" charset="0"/>
                <a:ea typeface="Cambria" pitchFamily="18" charset="0"/>
              </a:rPr>
              <a:t>upaya</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sungguh-sungguh</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dari</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entitas</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bisnis</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untuk</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meminimalkan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dampak</a:t>
            </a:r>
            <a:r>
              <a:rPr lang="en-US" sz="3600" dirty="0" smtClean="0">
                <a:latin typeface="Cambria" pitchFamily="18" charset="0"/>
                <a:ea typeface="Cambria" pitchFamily="18" charset="0"/>
              </a:rPr>
              <a:t> negative </a:t>
            </a:r>
            <a:r>
              <a:rPr lang="en-US" sz="3600" dirty="0" err="1" smtClean="0">
                <a:latin typeface="Cambria" pitchFamily="18" charset="0"/>
                <a:ea typeface="Cambria" pitchFamily="18" charset="0"/>
              </a:rPr>
              <a:t>dan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memaksimalkan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dampak</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positif</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operasi</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terhadap</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seluruh</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pemangku</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kepentingan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dalam</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ranah</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ekonomi</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sosial</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pendidikan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dan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lingkungan</a:t>
            </a:r>
            <a:r>
              <a:rPr lang="en-US" sz="3600" dirty="0" smtClean="0">
                <a:latin typeface="Cambria" pitchFamily="18" charset="0"/>
                <a:ea typeface="Cambria" pitchFamily="18" charset="0"/>
              </a:rPr>
              <a:t> agar </a:t>
            </a:r>
            <a:r>
              <a:rPr lang="en-US" sz="3600" dirty="0" err="1" smtClean="0">
                <a:latin typeface="Cambria" pitchFamily="18" charset="0"/>
                <a:ea typeface="Cambria" pitchFamily="18" charset="0"/>
              </a:rPr>
              <a:t>mencapai</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tujuan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pembangunan</a:t>
            </a:r>
            <a:r>
              <a:rPr lang="en-US" sz="3600" dirty="0" smtClean="0">
                <a:latin typeface="Cambria" pitchFamily="18" charset="0"/>
                <a:ea typeface="Cambria" pitchFamily="18" charset="0"/>
              </a:rPr>
              <a:t> </a:t>
            </a:r>
            <a:r>
              <a:rPr lang="en-US" sz="3600" dirty="0" err="1" smtClean="0">
                <a:latin typeface="Cambria" pitchFamily="18" charset="0"/>
                <a:ea typeface="Cambria" pitchFamily="18" charset="0"/>
              </a:rPr>
              <a:t>berkelanjutan</a:t>
            </a:r>
            <a:r>
              <a:rPr lang="en-US" sz="3600" dirty="0" smtClean="0">
                <a:latin typeface="Cambria" pitchFamily="18" charset="0"/>
                <a:ea typeface="Cambria" pitchFamily="18" charset="0"/>
              </a:rPr>
              <a:t> </a:t>
            </a:r>
            <a:r>
              <a:rPr lang="en-US" dirty="0" smtClean="0">
                <a:latin typeface="Cambria" pitchFamily="18" charset="0"/>
                <a:ea typeface="Cambria" pitchFamily="18" charset="0"/>
              </a:rPr>
              <a:t>“. </a:t>
            </a:r>
            <a:endParaRPr lang="en-US" dirty="0"/>
          </a:p>
        </p:txBody>
      </p:sp>
    </p:spTree>
    <p:extLst>
      <p:ext uri="{BB962C8B-B14F-4D97-AF65-F5344CB8AC3E}">
        <p14:creationId xmlns:p14="http://schemas.microsoft.com/office/powerpoint/2010/main" val="308228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just"/>
            <a:r>
              <a:rPr lang="en-US" sz="3200" dirty="0" err="1" smtClean="0"/>
              <a:t>Dalam</a:t>
            </a:r>
            <a:r>
              <a:rPr lang="en-US" sz="3200" dirty="0" smtClean="0"/>
              <a:t> </a:t>
            </a:r>
            <a:r>
              <a:rPr lang="en-US" sz="3200" dirty="0" err="1" smtClean="0"/>
              <a:t>penerapan</a:t>
            </a:r>
            <a:r>
              <a:rPr lang="en-US" sz="3200" dirty="0" smtClean="0"/>
              <a:t> CSR di Indonesia, </a:t>
            </a:r>
            <a:r>
              <a:rPr lang="en-US" sz="3200" dirty="0" err="1" smtClean="0"/>
              <a:t>perusahaan</a:t>
            </a:r>
            <a:r>
              <a:rPr lang="en-US" sz="3200" dirty="0" smtClean="0"/>
              <a:t> </a:t>
            </a:r>
            <a:r>
              <a:rPr lang="en-US" sz="3200" dirty="0" err="1" smtClean="0"/>
              <a:t>swasta</a:t>
            </a:r>
            <a:r>
              <a:rPr lang="en-US" sz="3200" dirty="0" smtClean="0"/>
              <a:t> </a:t>
            </a:r>
            <a:r>
              <a:rPr lang="en-US" sz="3200" dirty="0" err="1" smtClean="0"/>
              <a:t>maupun</a:t>
            </a:r>
            <a:r>
              <a:rPr lang="en-US" sz="3200" dirty="0" smtClean="0"/>
              <a:t> BUMN </a:t>
            </a:r>
            <a:r>
              <a:rPr lang="en-US" sz="3200" dirty="0" err="1" smtClean="0"/>
              <a:t>telah</a:t>
            </a:r>
            <a:r>
              <a:rPr lang="en-US" sz="3200" dirty="0" smtClean="0"/>
              <a:t> </a:t>
            </a:r>
            <a:r>
              <a:rPr lang="en-US" sz="3200" dirty="0" err="1" smtClean="0"/>
              <a:t>tergabung</a:t>
            </a:r>
            <a:r>
              <a:rPr lang="en-US" sz="3200" dirty="0" smtClean="0"/>
              <a:t> </a:t>
            </a:r>
            <a:r>
              <a:rPr lang="en-US" sz="3200" dirty="0" err="1" smtClean="0"/>
              <a:t>dalam</a:t>
            </a:r>
            <a:r>
              <a:rPr lang="en-US" sz="3200" dirty="0" smtClean="0"/>
              <a:t> forum yang </a:t>
            </a:r>
            <a:r>
              <a:rPr lang="en-US" sz="3200" dirty="0" err="1" smtClean="0"/>
              <a:t>dinamakan</a:t>
            </a:r>
            <a:r>
              <a:rPr lang="en-US" sz="3200" dirty="0" smtClean="0"/>
              <a:t> Corporate Forum for Community Development (CFCD). </a:t>
            </a:r>
            <a:r>
              <a:rPr lang="en-US" sz="3200" dirty="0" err="1" smtClean="0"/>
              <a:t>Misi</a:t>
            </a:r>
            <a:r>
              <a:rPr lang="en-US" sz="3200" dirty="0" smtClean="0"/>
              <a:t> yang </a:t>
            </a:r>
            <a:r>
              <a:rPr lang="en-US" sz="3200" dirty="0" err="1" smtClean="0"/>
              <a:t>diemban</a:t>
            </a:r>
            <a:r>
              <a:rPr lang="en-US" sz="3200" dirty="0" smtClean="0"/>
              <a:t> </a:t>
            </a:r>
            <a:r>
              <a:rPr lang="en-US" sz="3200" dirty="0" err="1" smtClean="0"/>
              <a:t>adalah</a:t>
            </a:r>
            <a:r>
              <a:rPr lang="en-US" sz="3200" dirty="0" smtClean="0"/>
              <a:t> </a:t>
            </a:r>
            <a:r>
              <a:rPr lang="en-US" sz="3200" dirty="0" err="1" smtClean="0"/>
              <a:t>meningkatkan</a:t>
            </a:r>
            <a:r>
              <a:rPr lang="en-US" sz="3200" dirty="0" smtClean="0"/>
              <a:t> </a:t>
            </a:r>
            <a:r>
              <a:rPr lang="en-US" sz="3200" dirty="0" err="1" smtClean="0"/>
              <a:t>kesadaran</a:t>
            </a:r>
            <a:r>
              <a:rPr lang="en-US" sz="3200" dirty="0" smtClean="0"/>
              <a:t> </a:t>
            </a:r>
            <a:r>
              <a:rPr lang="en-US" sz="3200" dirty="0" err="1" smtClean="0"/>
              <a:t>umum</a:t>
            </a:r>
            <a:r>
              <a:rPr lang="en-US" sz="3200" dirty="0" smtClean="0"/>
              <a:t> </a:t>
            </a:r>
            <a:r>
              <a:rPr lang="en-US" sz="3200" dirty="0" err="1" smtClean="0"/>
              <a:t>akan</a:t>
            </a:r>
            <a:r>
              <a:rPr lang="en-US" sz="3200" dirty="0" smtClean="0"/>
              <a:t> </a:t>
            </a:r>
            <a:r>
              <a:rPr lang="en-US" sz="3200" dirty="0" err="1" smtClean="0"/>
              <a:t>pentingnya</a:t>
            </a:r>
            <a:r>
              <a:rPr lang="en-US" sz="3200" dirty="0" smtClean="0"/>
              <a:t> program community development </a:t>
            </a:r>
            <a:r>
              <a:rPr lang="en-US" sz="3200" dirty="0" err="1" smtClean="0"/>
              <a:t>bagi</a:t>
            </a:r>
            <a:r>
              <a:rPr lang="en-US" sz="3200" dirty="0" smtClean="0"/>
              <a:t> </a:t>
            </a:r>
            <a:r>
              <a:rPr lang="en-US" sz="3200" dirty="0" err="1" smtClean="0"/>
              <a:t>perusahaan</a:t>
            </a:r>
            <a:r>
              <a:rPr lang="en-US" sz="3200" dirty="0" smtClean="0"/>
              <a:t> </a:t>
            </a:r>
            <a:r>
              <a:rPr lang="en-US" sz="3200" dirty="0" err="1" smtClean="0"/>
              <a:t>sebagai</a:t>
            </a:r>
            <a:r>
              <a:rPr lang="en-US" sz="3200" dirty="0" smtClean="0"/>
              <a:t> </a:t>
            </a:r>
            <a:r>
              <a:rPr lang="en-US" sz="3200" dirty="0" err="1" smtClean="0"/>
              <a:t>bagian</a:t>
            </a:r>
            <a:r>
              <a:rPr lang="en-US" sz="3200" dirty="0" smtClean="0"/>
              <a:t> integral </a:t>
            </a:r>
            <a:r>
              <a:rPr lang="en-US" sz="3200" dirty="0" err="1" smtClean="0"/>
              <a:t>dari</a:t>
            </a:r>
            <a:r>
              <a:rPr lang="en-US" sz="3200" dirty="0" smtClean="0"/>
              <a:t> </a:t>
            </a:r>
            <a:r>
              <a:rPr lang="en-US" sz="3200" dirty="0" err="1" smtClean="0"/>
              <a:t>pembangunan</a:t>
            </a:r>
            <a:r>
              <a:rPr lang="en-US" sz="3200" dirty="0" smtClean="0"/>
              <a:t> </a:t>
            </a:r>
            <a:r>
              <a:rPr lang="en-US" sz="3200" dirty="0" err="1" smtClean="0"/>
              <a:t>masyarakat</a:t>
            </a:r>
            <a:r>
              <a:rPr lang="en-US" sz="3200" dirty="0" smtClean="0"/>
              <a:t> </a:t>
            </a:r>
            <a:r>
              <a:rPr lang="en-US" sz="3200" dirty="0" err="1" smtClean="0"/>
              <a:t>dan</a:t>
            </a:r>
            <a:r>
              <a:rPr lang="en-US" sz="3200" dirty="0" smtClean="0"/>
              <a:t> </a:t>
            </a:r>
            <a:r>
              <a:rPr lang="en-US" sz="3200" dirty="0" err="1" smtClean="0"/>
              <a:t>bangsa</a:t>
            </a:r>
            <a:r>
              <a:rPr lang="en-US" sz="3200" dirty="0" smtClean="0"/>
              <a:t>, </a:t>
            </a:r>
            <a:r>
              <a:rPr lang="en-US" sz="3200" dirty="0" err="1" smtClean="0"/>
              <a:t>sekaligus</a:t>
            </a:r>
            <a:r>
              <a:rPr lang="en-US" sz="3200" dirty="0" smtClean="0"/>
              <a:t> </a:t>
            </a:r>
            <a:r>
              <a:rPr lang="en-US" sz="3200" dirty="0" err="1" smtClean="0"/>
              <a:t>meningkatkan</a:t>
            </a:r>
            <a:r>
              <a:rPr lang="en-US" sz="3200" dirty="0" smtClean="0"/>
              <a:t> </a:t>
            </a:r>
            <a:r>
              <a:rPr lang="en-US" sz="3200" dirty="0" err="1" smtClean="0"/>
              <a:t>apresiasi</a:t>
            </a:r>
            <a:r>
              <a:rPr lang="en-US" sz="3200" dirty="0" smtClean="0"/>
              <a:t> </a:t>
            </a:r>
            <a:r>
              <a:rPr lang="en-US" sz="3200" dirty="0" err="1" smtClean="0"/>
              <a:t>dan</a:t>
            </a:r>
            <a:r>
              <a:rPr lang="en-US" sz="3200" dirty="0" smtClean="0"/>
              <a:t> </a:t>
            </a:r>
            <a:r>
              <a:rPr lang="en-US" sz="3200" dirty="0" err="1" smtClean="0"/>
              <a:t>pemahaman</a:t>
            </a:r>
            <a:r>
              <a:rPr lang="en-US" sz="3200" dirty="0" smtClean="0"/>
              <a:t> </a:t>
            </a:r>
            <a:r>
              <a:rPr lang="en-US" sz="3200" dirty="0" err="1" smtClean="0"/>
              <a:t>masyarakat</a:t>
            </a:r>
            <a:r>
              <a:rPr lang="en-US" sz="3200" dirty="0" smtClean="0"/>
              <a:t> </a:t>
            </a:r>
            <a:r>
              <a:rPr lang="en-US" sz="3200" dirty="0" err="1" smtClean="0"/>
              <a:t>atas</a:t>
            </a:r>
            <a:r>
              <a:rPr lang="en-US" sz="3200" dirty="0" smtClean="0"/>
              <a:t> </a:t>
            </a:r>
            <a:r>
              <a:rPr lang="en-US" sz="3200" dirty="0" err="1" smtClean="0"/>
              <a:t>peran</a:t>
            </a:r>
            <a:r>
              <a:rPr lang="en-US" sz="3200" dirty="0" smtClean="0"/>
              <a:t> </a:t>
            </a:r>
            <a:r>
              <a:rPr lang="en-US" sz="3200" dirty="0" err="1" smtClean="0"/>
              <a:t>dan</a:t>
            </a:r>
            <a:r>
              <a:rPr lang="en-US" sz="3200" dirty="0" smtClean="0"/>
              <a:t> </a:t>
            </a:r>
            <a:r>
              <a:rPr lang="en-US" sz="3200" dirty="0" err="1" smtClean="0"/>
              <a:t>fungsi</a:t>
            </a:r>
            <a:r>
              <a:rPr lang="en-US" sz="3200" dirty="0" smtClean="0"/>
              <a:t> corporate CD </a:t>
            </a:r>
            <a:r>
              <a:rPr lang="en-US" sz="3200" dirty="0" err="1" smtClean="0"/>
              <a:t>dan</a:t>
            </a:r>
            <a:r>
              <a:rPr lang="en-US" sz="3200" dirty="0" smtClean="0"/>
              <a:t> CD officer.  </a:t>
            </a:r>
            <a:br>
              <a:rPr lang="en-US" sz="3200" dirty="0" smtClean="0"/>
            </a:br>
            <a:r>
              <a:rPr lang="en-US" sz="3200" dirty="0" smtClean="0"/>
              <a:t> </a:t>
            </a:r>
            <a:endParaRPr lang="en-US" sz="3200" dirty="0"/>
          </a:p>
        </p:txBody>
      </p:sp>
    </p:spTree>
    <p:extLst>
      <p:ext uri="{BB962C8B-B14F-4D97-AF65-F5344CB8AC3E}">
        <p14:creationId xmlns:p14="http://schemas.microsoft.com/office/powerpoint/2010/main" val="91045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dirty="0" smtClean="0"/>
              <a:t/>
            </a:r>
            <a:br>
              <a:rPr lang="en-US" dirty="0" smtClean="0"/>
            </a:br>
            <a:r>
              <a:rPr lang="en-US" dirty="0" smtClean="0"/>
              <a:t> </a:t>
            </a:r>
            <a:r>
              <a:rPr lang="en-US" sz="3100" dirty="0" err="1" smtClean="0"/>
              <a:t>Deklarasi</a:t>
            </a:r>
            <a:r>
              <a:rPr lang="en-US" sz="3100" dirty="0" smtClean="0"/>
              <a:t> yang </a:t>
            </a:r>
            <a:r>
              <a:rPr lang="en-US" sz="3100" dirty="0" err="1" smtClean="0"/>
              <a:t>menjadi</a:t>
            </a:r>
            <a:r>
              <a:rPr lang="en-US" sz="3100" dirty="0" smtClean="0"/>
              <a:t> </a:t>
            </a:r>
            <a:r>
              <a:rPr lang="en-US" sz="3100" dirty="0" err="1" smtClean="0"/>
              <a:t>cikal-bakal</a:t>
            </a:r>
            <a:r>
              <a:rPr lang="en-US" sz="3100" dirty="0" smtClean="0"/>
              <a:t> </a:t>
            </a:r>
            <a:r>
              <a:rPr lang="en-US" sz="3100" dirty="0" err="1" smtClean="0"/>
              <a:t>dan</a:t>
            </a:r>
            <a:r>
              <a:rPr lang="en-US" sz="3100" dirty="0" smtClean="0"/>
              <a:t> </a:t>
            </a:r>
            <a:r>
              <a:rPr lang="en-US" sz="3100" dirty="0" err="1" smtClean="0"/>
              <a:t>perkembangan</a:t>
            </a:r>
            <a:r>
              <a:rPr lang="en-US" sz="3100" dirty="0" smtClean="0"/>
              <a:t> CSR </a:t>
            </a:r>
            <a:r>
              <a:rPr lang="en-US" sz="3100" dirty="0" err="1" smtClean="0"/>
              <a:t>adalah</a:t>
            </a:r>
            <a:r>
              <a:rPr lang="en-US" sz="3100" dirty="0" smtClean="0"/>
              <a:t> </a:t>
            </a:r>
            <a:r>
              <a:rPr lang="en-US" sz="3100" dirty="0" err="1" smtClean="0"/>
              <a:t>sebagai</a:t>
            </a:r>
            <a:r>
              <a:rPr lang="en-US" sz="3100" dirty="0" smtClean="0"/>
              <a:t> </a:t>
            </a:r>
            <a:r>
              <a:rPr lang="en-US" sz="3100" dirty="0" err="1" smtClean="0"/>
              <a:t>berikut</a:t>
            </a:r>
            <a:r>
              <a:rPr lang="en-US" sz="3100" dirty="0" smtClean="0"/>
              <a:t>: </a:t>
            </a:r>
            <a:br>
              <a:rPr lang="en-US" sz="3100" dirty="0" smtClean="0"/>
            </a:br>
            <a:r>
              <a:rPr lang="en-US" sz="3100" dirty="0"/>
              <a:t/>
            </a:r>
            <a:br>
              <a:rPr lang="en-US" sz="3100" dirty="0"/>
            </a:br>
            <a:r>
              <a:rPr lang="en-US" sz="3100" dirty="0"/>
              <a:t/>
            </a:r>
            <a:br>
              <a:rPr lang="en-US" sz="3100" dirty="0"/>
            </a:br>
            <a:r>
              <a:rPr lang="en-US" sz="3100" dirty="0" smtClean="0"/>
              <a:t>a. 1972: Stockholm declaration.  </a:t>
            </a:r>
            <a:br>
              <a:rPr lang="en-US" sz="3100" dirty="0" smtClean="0"/>
            </a:br>
            <a:r>
              <a:rPr lang="en-US" sz="3100" dirty="0" smtClean="0"/>
              <a:t>b. 1987: our common future. </a:t>
            </a:r>
            <a:br>
              <a:rPr lang="en-US" sz="3100" dirty="0" smtClean="0"/>
            </a:br>
            <a:r>
              <a:rPr lang="en-US" sz="3100" dirty="0" smtClean="0"/>
              <a:t>c. 1992: Rio earth summit. </a:t>
            </a:r>
            <a:br>
              <a:rPr lang="en-US" sz="3100" dirty="0" smtClean="0"/>
            </a:br>
            <a:r>
              <a:rPr lang="en-US" sz="3100" dirty="0" smtClean="0"/>
              <a:t>d. 1997: Kyoto climate change protocol. </a:t>
            </a:r>
            <a:br>
              <a:rPr lang="en-US" sz="3100" dirty="0" smtClean="0"/>
            </a:br>
            <a:r>
              <a:rPr lang="en-US" sz="3100" dirty="0" smtClean="0"/>
              <a:t>e. 2002: Johannesburg word summit of sustainable development. </a:t>
            </a:r>
            <a:endParaRPr lang="en-US" sz="3100" dirty="0"/>
          </a:p>
        </p:txBody>
      </p:sp>
    </p:spTree>
    <p:extLst>
      <p:ext uri="{BB962C8B-B14F-4D97-AF65-F5344CB8AC3E}">
        <p14:creationId xmlns:p14="http://schemas.microsoft.com/office/powerpoint/2010/main" val="2438149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134</TotalTime>
  <Words>245</Words>
  <Application>Microsoft Office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PENGARUH INVESTASI DALAM PENGEMBANGAN MASYARAKAT LOKAL</vt:lpstr>
      <vt:lpstr>Keberadaan Corporate Social Responsibility (CSR) saat ini masih dipandang menyulitkan perusahaan, dengan kondisi lingkungan usaha yang belum kondusif, perusahaan diwajibkan mengalokasikan dana untuk program CSR. Kewajiban ini dimunculkan lewat Undang-undang No. 40 Tahun 2007 tentang Perseroan Terbatas.    Perusahaan harus menyadari bahwa CSR diperlukan sebagai bentuk kepedulian terhadap kepentingan stakeholder. CSR bukan hanya kesukarelaan, tetapi telah menjadi tuntutan agar perusahaan bisa bertahan dan berkembang.   </vt:lpstr>
      <vt:lpstr>Apa itu CSR? Definisi CSR menurut lingkar studi CSR Indonesia, yakni “ upaya sungguh-sungguh dari entitas bisnis untuk meminimalkan dampak negative dan memaksimalkan dampak positif operasi terhadap seluruh pemangku kepentingan dalam ranah ekonomi, sosial, pendidikan dan lingkungan agar mencapai tujuan pembangunan berkelanjutan “. </vt:lpstr>
      <vt:lpstr>Dalam penerapan CSR di Indonesia, perusahaan swasta maupun BUMN telah tergabung dalam forum yang dinamakan Corporate Forum for Community Development (CFCD). Misi yang diemban adalah meningkatkan kesadaran umum akan pentingnya program community development bagi perusahaan sebagai bagian integral dari pembangunan masyarakat dan bangsa, sekaligus meningkatkan apresiasi dan pemahaman masyarakat atas peran dan fungsi corporate CD dan CD officer.    </vt:lpstr>
      <vt:lpstr>  Deklarasi yang menjadi cikal-bakal dan perkembangan CSR adalah sebagai berikut:    a. 1972: Stockholm declaration.   b. 1987: our common future.  c. 1992: Rio earth summit.  d. 1997: Kyoto climate change protocol.  e. 2002: Johannesburg word summit of sustainable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3</cp:revision>
  <dcterms:created xsi:type="dcterms:W3CDTF">2019-08-16T08:21:50Z</dcterms:created>
  <dcterms:modified xsi:type="dcterms:W3CDTF">2019-08-16T10:35:58Z</dcterms:modified>
</cp:coreProperties>
</file>