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2"/>
  </p:notesMasterIdLst>
  <p:handoutMasterIdLst>
    <p:handoutMasterId r:id="rId23"/>
  </p:handoutMasterIdLst>
  <p:sldIdLst>
    <p:sldId id="375" r:id="rId2"/>
    <p:sldId id="376" r:id="rId3"/>
    <p:sldId id="353" r:id="rId4"/>
    <p:sldId id="354" r:id="rId5"/>
    <p:sldId id="301" r:id="rId6"/>
    <p:sldId id="359" r:id="rId7"/>
    <p:sldId id="363" r:id="rId8"/>
    <p:sldId id="362" r:id="rId9"/>
    <p:sldId id="367" r:id="rId10"/>
    <p:sldId id="368" r:id="rId11"/>
    <p:sldId id="346" r:id="rId12"/>
    <p:sldId id="366" r:id="rId13"/>
    <p:sldId id="369" r:id="rId14"/>
    <p:sldId id="370" r:id="rId15"/>
    <p:sldId id="374" r:id="rId16"/>
    <p:sldId id="371" r:id="rId17"/>
    <p:sldId id="372" r:id="rId18"/>
    <p:sldId id="373" r:id="rId19"/>
    <p:sldId id="351" r:id="rId20"/>
    <p:sldId id="29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/>
              <a:t>DIstribusi</a:t>
            </a:r>
            <a:r>
              <a:rPr lang="en-US" sz="2000" b="1" dirty="0" smtClean="0"/>
              <a:t> </a:t>
            </a:r>
            <a:r>
              <a:rPr lang="en-US" sz="2000" b="1" dirty="0"/>
              <a:t>Daerah </a:t>
            </a:r>
            <a:r>
              <a:rPr lang="en-US" sz="2000" b="1" dirty="0" err="1"/>
              <a:t>Tertinggal</a:t>
            </a:r>
            <a:r>
              <a:rPr lang="en-US" sz="2000" b="1" dirty="0"/>
              <a:t> Per </a:t>
            </a:r>
            <a:r>
              <a:rPr lang="en-US" sz="2000" b="1" dirty="0" err="1"/>
              <a:t>Provinsi</a:t>
            </a:r>
            <a:r>
              <a:rPr lang="en-US" sz="2000" b="1" dirty="0"/>
              <a:t> </a:t>
            </a:r>
            <a:endParaRPr lang="id-ID" sz="2000" b="1" dirty="0" smtClean="0"/>
          </a:p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(Per</a:t>
            </a:r>
            <a:r>
              <a:rPr lang="id-ID" sz="2000" b="1" dirty="0" smtClean="0"/>
              <a:t>aturan </a:t>
            </a:r>
            <a:r>
              <a:rPr lang="en-US" sz="2000" b="1" dirty="0" err="1" smtClean="0"/>
              <a:t>Pres</a:t>
            </a:r>
            <a:r>
              <a:rPr lang="id-ID" sz="2000" b="1" dirty="0" smtClean="0"/>
              <a:t>iden</a:t>
            </a:r>
            <a:r>
              <a:rPr lang="en-US" sz="2000" b="1" dirty="0" smtClean="0"/>
              <a:t> </a:t>
            </a:r>
            <a:r>
              <a:rPr lang="id-ID" sz="2000" b="1" dirty="0" smtClean="0"/>
              <a:t>No:</a:t>
            </a:r>
            <a:r>
              <a:rPr lang="id-ID" sz="2000" b="1" baseline="0" dirty="0" smtClean="0"/>
              <a:t> </a:t>
            </a:r>
            <a:r>
              <a:rPr lang="en-US" sz="2000" b="1" dirty="0" smtClean="0"/>
              <a:t>131</a:t>
            </a:r>
            <a:r>
              <a:rPr lang="id-ID" sz="2000" b="1" dirty="0" smtClean="0"/>
              <a:t> Tahun </a:t>
            </a:r>
            <a:r>
              <a:rPr lang="en-US" sz="2000" b="1" dirty="0" smtClean="0"/>
              <a:t>2015</a:t>
            </a:r>
            <a:r>
              <a:rPr lang="en-US" sz="2000" b="1" dirty="0"/>
              <a:t>) </a:t>
            </a:r>
          </a:p>
        </c:rich>
      </c:tx>
      <c:layout>
        <c:manualLayout>
          <c:xMode val="edge"/>
          <c:yMode val="edge"/>
          <c:x val="0.30171919337867986"/>
          <c:y val="1.273536460116399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445758667566405E-2"/>
          <c:y val="0.12849463135289907"/>
          <c:w val="0.93727060499347126"/>
          <c:h val="0.58566065228117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PDRBHB2016!$D$554:$D$587</c:f>
              <c:strCache>
                <c:ptCount val="34"/>
                <c:pt idx="0">
                  <c:v>  Aceh</c:v>
                </c:pt>
                <c:pt idx="1">
                  <c:v>  Sumatera Utara</c:v>
                </c:pt>
                <c:pt idx="2">
                  <c:v>  Sumatera Barat</c:v>
                </c:pt>
                <c:pt idx="3">
                  <c:v>  Riau</c:v>
                </c:pt>
                <c:pt idx="4">
                  <c:v>  Jambi</c:v>
                </c:pt>
                <c:pt idx="5">
                  <c:v>  Sumatera Selatan</c:v>
                </c:pt>
                <c:pt idx="6">
                  <c:v>  Bengkulu</c:v>
                </c:pt>
                <c:pt idx="7">
                  <c:v>  Lampung</c:v>
                </c:pt>
                <c:pt idx="8">
                  <c:v>  DKI Jakarta</c:v>
                </c:pt>
                <c:pt idx="9">
                  <c:v>  Jawa Barat</c:v>
                </c:pt>
                <c:pt idx="10">
                  <c:v>  Jawa Tengah</c:v>
                </c:pt>
                <c:pt idx="11">
                  <c:v>DIY</c:v>
                </c:pt>
                <c:pt idx="12">
                  <c:v>  Jawa Timur</c:v>
                </c:pt>
                <c:pt idx="13">
                  <c:v>  Kalbar</c:v>
                </c:pt>
                <c:pt idx="14">
                  <c:v>  Kalteng</c:v>
                </c:pt>
                <c:pt idx="15">
                  <c:v>  Kalsel</c:v>
                </c:pt>
                <c:pt idx="16">
                  <c:v>  Kaltim</c:v>
                </c:pt>
                <c:pt idx="17">
                  <c:v>  Sultra</c:v>
                </c:pt>
                <c:pt idx="18">
                  <c:v>  Sulteng</c:v>
                </c:pt>
                <c:pt idx="19">
                  <c:v>  Sulsel</c:v>
                </c:pt>
                <c:pt idx="20">
                  <c:v>  Sutenggara</c:v>
                </c:pt>
                <c:pt idx="21">
                  <c:v>  Bali</c:v>
                </c:pt>
                <c:pt idx="22">
                  <c:v> NTB</c:v>
                </c:pt>
                <c:pt idx="23">
                  <c:v> NTT</c:v>
                </c:pt>
                <c:pt idx="24">
                  <c:v>  Maluku</c:v>
                </c:pt>
                <c:pt idx="25">
                  <c:v>  Papua</c:v>
                </c:pt>
                <c:pt idx="26">
                  <c:v>  Maluku Utara</c:v>
                </c:pt>
                <c:pt idx="27">
                  <c:v>  Banten</c:v>
                </c:pt>
                <c:pt idx="28">
                  <c:v>  Babel</c:v>
                </c:pt>
                <c:pt idx="29">
                  <c:v>  Gorontalo</c:v>
                </c:pt>
                <c:pt idx="30">
                  <c:v>  Kepulauan Riau</c:v>
                </c:pt>
                <c:pt idx="31">
                  <c:v>  Papua Barat</c:v>
                </c:pt>
                <c:pt idx="32">
                  <c:v>  Sulawesi Barat</c:v>
                </c:pt>
                <c:pt idx="33">
                  <c:v>  Kalimantan Utara</c:v>
                </c:pt>
              </c:strCache>
            </c:strRef>
          </c:cat>
          <c:val>
            <c:numRef>
              <c:f>PDRBHB2016!$E$554:$E$587</c:f>
              <c:numCache>
                <c:formatCode>General</c:formatCode>
                <c:ptCount val="34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PDRBHB2016!$D$554:$D$587</c:f>
              <c:strCache>
                <c:ptCount val="34"/>
                <c:pt idx="0">
                  <c:v>  Aceh</c:v>
                </c:pt>
                <c:pt idx="1">
                  <c:v>  Sumatera Utara</c:v>
                </c:pt>
                <c:pt idx="2">
                  <c:v>  Sumatera Barat</c:v>
                </c:pt>
                <c:pt idx="3">
                  <c:v>  Riau</c:v>
                </c:pt>
                <c:pt idx="4">
                  <c:v>  Jambi</c:v>
                </c:pt>
                <c:pt idx="5">
                  <c:v>  Sumatera Selatan</c:v>
                </c:pt>
                <c:pt idx="6">
                  <c:v>  Bengkulu</c:v>
                </c:pt>
                <c:pt idx="7">
                  <c:v>  Lampung</c:v>
                </c:pt>
                <c:pt idx="8">
                  <c:v>  DKI Jakarta</c:v>
                </c:pt>
                <c:pt idx="9">
                  <c:v>  Jawa Barat</c:v>
                </c:pt>
                <c:pt idx="10">
                  <c:v>  Jawa Tengah</c:v>
                </c:pt>
                <c:pt idx="11">
                  <c:v>DIY</c:v>
                </c:pt>
                <c:pt idx="12">
                  <c:v>  Jawa Timur</c:v>
                </c:pt>
                <c:pt idx="13">
                  <c:v>  Kalbar</c:v>
                </c:pt>
                <c:pt idx="14">
                  <c:v>  Kalteng</c:v>
                </c:pt>
                <c:pt idx="15">
                  <c:v>  Kalsel</c:v>
                </c:pt>
                <c:pt idx="16">
                  <c:v>  Kaltim</c:v>
                </c:pt>
                <c:pt idx="17">
                  <c:v>  Sultra</c:v>
                </c:pt>
                <c:pt idx="18">
                  <c:v>  Sulteng</c:v>
                </c:pt>
                <c:pt idx="19">
                  <c:v>  Sulsel</c:v>
                </c:pt>
                <c:pt idx="20">
                  <c:v>  Sutenggara</c:v>
                </c:pt>
                <c:pt idx="21">
                  <c:v>  Bali</c:v>
                </c:pt>
                <c:pt idx="22">
                  <c:v> NTB</c:v>
                </c:pt>
                <c:pt idx="23">
                  <c:v> NTT</c:v>
                </c:pt>
                <c:pt idx="24">
                  <c:v>  Maluku</c:v>
                </c:pt>
                <c:pt idx="25">
                  <c:v>  Papua</c:v>
                </c:pt>
                <c:pt idx="26">
                  <c:v>  Maluku Utara</c:v>
                </c:pt>
                <c:pt idx="27">
                  <c:v>  Banten</c:v>
                </c:pt>
                <c:pt idx="28">
                  <c:v>  Babel</c:v>
                </c:pt>
                <c:pt idx="29">
                  <c:v>  Gorontalo</c:v>
                </c:pt>
                <c:pt idx="30">
                  <c:v>  Kepulauan Riau</c:v>
                </c:pt>
                <c:pt idx="31">
                  <c:v>  Papua Barat</c:v>
                </c:pt>
                <c:pt idx="32">
                  <c:v>  Sulawesi Barat</c:v>
                </c:pt>
                <c:pt idx="33">
                  <c:v>  Kalimantan Utara</c:v>
                </c:pt>
              </c:strCache>
            </c:strRef>
          </c:cat>
          <c:val>
            <c:numRef>
              <c:f>PDRBHB2016!$F$554:$F$587</c:f>
              <c:numCache>
                <c:formatCode>General</c:formatCode>
                <c:ptCount val="3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8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9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8</c:v>
                </c:pt>
                <c:pt idx="23">
                  <c:v>18</c:v>
                </c:pt>
                <c:pt idx="24">
                  <c:v>8</c:v>
                </c:pt>
                <c:pt idx="25">
                  <c:v>26</c:v>
                </c:pt>
                <c:pt idx="26">
                  <c:v>6</c:v>
                </c:pt>
                <c:pt idx="27">
                  <c:v>2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7</c:v>
                </c:pt>
                <c:pt idx="32">
                  <c:v>2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2862592"/>
        <c:axId val="123180160"/>
      </c:barChart>
      <c:catAx>
        <c:axId val="12286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Provinsi</a:t>
                </a:r>
              </a:p>
            </c:rich>
          </c:tx>
          <c:layout>
            <c:manualLayout>
              <c:xMode val="edge"/>
              <c:yMode val="edge"/>
              <c:x val="0.49607043561508135"/>
              <c:y val="0.91286545703526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80160"/>
        <c:crosses val="autoZero"/>
        <c:auto val="1"/>
        <c:lblAlgn val="ctr"/>
        <c:lblOffset val="100"/>
        <c:noMultiLvlLbl val="0"/>
      </c:catAx>
      <c:valAx>
        <c:axId val="1231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Jumlah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PDRD Terhadap Pendapatan Daerah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Sheet3!$D$9</c:f>
              <c:strCache>
                <c:ptCount val="1"/>
                <c:pt idx="0">
                  <c:v>%PDRD Terhadap Pendapatan Daerah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Sheet3!$A$10:$A$13</c:f>
              <c:strCache>
                <c:ptCount val="4"/>
                <c:pt idx="0">
                  <c:v>Provinsi</c:v>
                </c:pt>
                <c:pt idx="1">
                  <c:v>Kabupaten</c:v>
                </c:pt>
                <c:pt idx="2">
                  <c:v>Kota</c:v>
                </c:pt>
                <c:pt idx="3">
                  <c:v>Daerah Tertinggal</c:v>
                </c:pt>
              </c:strCache>
            </c:strRef>
          </c:cat>
          <c:val>
            <c:numRef>
              <c:f>Sheet3!$D$10:$D$13</c:f>
              <c:numCache>
                <c:formatCode>0%</c:formatCode>
                <c:ptCount val="4"/>
                <c:pt idx="0">
                  <c:v>0.45135895385141639</c:v>
                </c:pt>
                <c:pt idx="1">
                  <c:v>5.9753241454601536E-2</c:v>
                </c:pt>
                <c:pt idx="2">
                  <c:v>0.17692502106342489</c:v>
                </c:pt>
                <c:pt idx="3">
                  <c:v>1.9104559690706419E-2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604992"/>
        <c:axId val="129606784"/>
        <c:axId val="0"/>
      </c:bar3DChart>
      <c:catAx>
        <c:axId val="1296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06784"/>
        <c:crosses val="autoZero"/>
        <c:auto val="1"/>
        <c:lblAlgn val="ctr"/>
        <c:lblOffset val="100"/>
        <c:noMultiLvlLbl val="0"/>
      </c:catAx>
      <c:valAx>
        <c:axId val="12960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0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Rata-rata </a:t>
            </a:r>
            <a:r>
              <a:rPr lang="en-US" sz="1600" b="1" dirty="0" err="1"/>
              <a:t>Penerimaan</a:t>
            </a:r>
            <a:r>
              <a:rPr lang="en-US" sz="1600" b="1" dirty="0"/>
              <a:t> 5 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Pajak</a:t>
            </a:r>
            <a:r>
              <a:rPr lang="en-US" sz="1600" b="1" dirty="0"/>
              <a:t> </a:t>
            </a:r>
            <a:r>
              <a:rPr lang="en-US" sz="1600" b="1" dirty="0" smtClean="0"/>
              <a:t>Daerah </a:t>
            </a:r>
            <a:r>
              <a:rPr lang="en-US" sz="1600" b="1" dirty="0" err="1" smtClean="0"/>
              <a:t>Terbesar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Tahun</a:t>
            </a:r>
            <a:r>
              <a:rPr lang="en-US" sz="1600" b="1" dirty="0" smtClean="0"/>
              <a:t> 2015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Sheet5!$B$26</c:f>
              <c:strCache>
                <c:ptCount val="1"/>
                <c:pt idx="0">
                  <c:v>Daerah Tertinggal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Sheet5!$A$27:$A$31</c:f>
              <c:strCache>
                <c:ptCount val="5"/>
                <c:pt idx="0">
                  <c:v>Pajak Hotel  </c:v>
                </c:pt>
                <c:pt idx="1">
                  <c:v>Pajak Restoran  </c:v>
                </c:pt>
                <c:pt idx="2">
                  <c:v>Pajak Penerangan Jalan  </c:v>
                </c:pt>
                <c:pt idx="3">
                  <c:v>PBB-P2</c:v>
                </c:pt>
                <c:pt idx="4">
                  <c:v>BPHTB</c:v>
                </c:pt>
              </c:strCache>
            </c:strRef>
          </c:cat>
          <c:val>
            <c:numRef>
              <c:f>Sheet5!$B$27:$B$31</c:f>
              <c:numCache>
                <c:formatCode>#,##0.00</c:formatCode>
                <c:ptCount val="5"/>
                <c:pt idx="0">
                  <c:v>7.2876850765819672</c:v>
                </c:pt>
                <c:pt idx="1">
                  <c:v>12.12371315330328</c:v>
                </c:pt>
                <c:pt idx="2">
                  <c:v>26.39648266764754</c:v>
                </c:pt>
                <c:pt idx="3">
                  <c:v>17.824809909450821</c:v>
                </c:pt>
                <c:pt idx="4">
                  <c:v>27.071691540221313</c:v>
                </c:pt>
              </c:numCache>
            </c:numRef>
          </c:val>
        </c:ser>
        <c:ser>
          <c:idx val="1"/>
          <c:order val="1"/>
          <c:tx>
            <c:strRef>
              <c:f>Sheet5!$C$26</c:f>
              <c:strCache>
                <c:ptCount val="1"/>
                <c:pt idx="0">
                  <c:v>NonTertinggal 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Sheet5!$A$27:$A$31</c:f>
              <c:strCache>
                <c:ptCount val="5"/>
                <c:pt idx="0">
                  <c:v>Pajak Hotel  </c:v>
                </c:pt>
                <c:pt idx="1">
                  <c:v>Pajak Restoran  </c:v>
                </c:pt>
                <c:pt idx="2">
                  <c:v>Pajak Penerangan Jalan  </c:v>
                </c:pt>
                <c:pt idx="3">
                  <c:v>PBB-P2</c:v>
                </c:pt>
                <c:pt idx="4">
                  <c:v>BPHTB</c:v>
                </c:pt>
              </c:strCache>
            </c:strRef>
          </c:cat>
          <c:val>
            <c:numRef>
              <c:f>Sheet5!$C$27:$C$31</c:f>
              <c:numCache>
                <c:formatCode>#,##0.00</c:formatCode>
                <c:ptCount val="5"/>
                <c:pt idx="0">
                  <c:v>31.650265764562178</c:v>
                </c:pt>
                <c:pt idx="1">
                  <c:v>41.305349401603628</c:v>
                </c:pt>
                <c:pt idx="2">
                  <c:v>63.495749532878243</c:v>
                </c:pt>
                <c:pt idx="3">
                  <c:v>106.191256634171</c:v>
                </c:pt>
                <c:pt idx="4">
                  <c:v>87.882363621186542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85344"/>
        <c:axId val="130586880"/>
        <c:axId val="0"/>
      </c:bar3DChart>
      <c:catAx>
        <c:axId val="1305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86880"/>
        <c:crosses val="autoZero"/>
        <c:auto val="1"/>
        <c:lblAlgn val="ctr"/>
        <c:lblOffset val="100"/>
        <c:noMultiLvlLbl val="0"/>
      </c:catAx>
      <c:valAx>
        <c:axId val="1305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Dlm Miliar Rp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8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FEB95-E23D-4C11-8298-2A98A9D547AB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9373C61-C447-404F-9D62-63660118A369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Pemanfaatan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teknologi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informasi</a:t>
          </a:r>
          <a:endParaRPr lang="en-US" b="1" dirty="0">
            <a:solidFill>
              <a:schemeClr val="bg1"/>
            </a:solidFill>
          </a:endParaRPr>
        </a:p>
      </dgm:t>
    </dgm:pt>
    <dgm:pt modelId="{6EF6BBA6-731D-43A8-B8AD-455731E8209D}" type="parTrans" cxnId="{66AE7A82-42C8-46F2-B8E7-01B40CAC5DD1}">
      <dgm:prSet/>
      <dgm:spPr/>
      <dgm:t>
        <a:bodyPr/>
        <a:lstStyle/>
        <a:p>
          <a:endParaRPr lang="en-US" b="1"/>
        </a:p>
      </dgm:t>
    </dgm:pt>
    <dgm:pt modelId="{35A4F632-239B-4B44-A3E9-8860A9591AB8}" type="sibTrans" cxnId="{66AE7A82-42C8-46F2-B8E7-01B40CAC5DD1}">
      <dgm:prSet/>
      <dgm:spPr/>
      <dgm:t>
        <a:bodyPr/>
        <a:lstStyle/>
        <a:p>
          <a:endParaRPr lang="en-US" b="1"/>
        </a:p>
      </dgm:t>
    </dgm:pt>
    <dgm:pt modelId="{9DAFB61B-E8A9-4E08-B4BF-6EB45E8AFDB8}">
      <dgm:prSet phldrT="[Text]" custT="1"/>
      <dgm:spPr/>
      <dgm:t>
        <a:bodyPr/>
        <a:lstStyle/>
        <a:p>
          <a:r>
            <a:rPr lang="sv-SE" sz="1400" b="1" dirty="0" smtClean="0">
              <a:solidFill>
                <a:schemeClr val="tx1"/>
              </a:solidFill>
            </a:rPr>
            <a:t>mutlak diperlukan karena sistem pemungutan pajak cenderung tidak optimal</a:t>
          </a:r>
          <a:endParaRPr lang="en-US" sz="1400" b="1" dirty="0">
            <a:solidFill>
              <a:schemeClr val="tx1"/>
            </a:solidFill>
          </a:endParaRPr>
        </a:p>
      </dgm:t>
    </dgm:pt>
    <dgm:pt modelId="{77A10D46-5284-43E4-B4E4-272BC2620ED3}" type="parTrans" cxnId="{6412F658-6C2B-4B0C-8A9D-C3C7EDB497BE}">
      <dgm:prSet/>
      <dgm:spPr/>
      <dgm:t>
        <a:bodyPr/>
        <a:lstStyle/>
        <a:p>
          <a:endParaRPr lang="en-US" b="1"/>
        </a:p>
      </dgm:t>
    </dgm:pt>
    <dgm:pt modelId="{E9B77905-B6F3-4F2D-9849-7D4B1B9AB012}" type="sibTrans" cxnId="{6412F658-6C2B-4B0C-8A9D-C3C7EDB497BE}">
      <dgm:prSet/>
      <dgm:spPr/>
      <dgm:t>
        <a:bodyPr/>
        <a:lstStyle/>
        <a:p>
          <a:endParaRPr lang="en-US" b="1"/>
        </a:p>
      </dgm:t>
    </dgm:pt>
    <dgm:pt modelId="{D2AD8D16-C4F7-492F-B3D8-3D036C0793F1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Memperluas</a:t>
          </a:r>
          <a:r>
            <a:rPr lang="en-US" b="1" dirty="0" smtClean="0">
              <a:solidFill>
                <a:schemeClr val="bg1"/>
              </a:solidFill>
            </a:rPr>
            <a:t> basis </a:t>
          </a:r>
          <a:r>
            <a:rPr lang="en-US" b="1" dirty="0" err="1" smtClean="0">
              <a:solidFill>
                <a:schemeClr val="bg1"/>
              </a:solidFill>
            </a:rPr>
            <a:t>penerimaan</a:t>
          </a:r>
          <a:endParaRPr lang="en-US" b="1" dirty="0">
            <a:solidFill>
              <a:schemeClr val="bg1"/>
            </a:solidFill>
          </a:endParaRPr>
        </a:p>
      </dgm:t>
    </dgm:pt>
    <dgm:pt modelId="{C3B55479-1231-467A-90E0-26050013900C}" type="parTrans" cxnId="{CB1C38B4-A37E-4036-9D11-43985A9B3E3B}">
      <dgm:prSet/>
      <dgm:spPr/>
      <dgm:t>
        <a:bodyPr/>
        <a:lstStyle/>
        <a:p>
          <a:endParaRPr lang="en-US" b="1"/>
        </a:p>
      </dgm:t>
    </dgm:pt>
    <dgm:pt modelId="{D23CED57-9FA1-4E5C-B7B5-2F8E924C6661}" type="sibTrans" cxnId="{CB1C38B4-A37E-4036-9D11-43985A9B3E3B}">
      <dgm:prSet/>
      <dgm:spPr/>
      <dgm:t>
        <a:bodyPr/>
        <a:lstStyle/>
        <a:p>
          <a:endParaRPr lang="en-US" b="1"/>
        </a:p>
      </dgm:t>
    </dgm:pt>
    <dgm:pt modelId="{06CA4150-C050-4B2B-B331-DD2F3C810FB6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mengidentifikasi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pembayar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pajak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baru</a:t>
          </a:r>
          <a:r>
            <a:rPr lang="en-US" sz="1400" b="1" dirty="0" smtClean="0">
              <a:solidFill>
                <a:schemeClr val="tx1"/>
              </a:solidFill>
            </a:rPr>
            <a:t>/</a:t>
          </a:r>
          <a:r>
            <a:rPr lang="en-US" sz="1400" b="1" dirty="0" err="1" smtClean="0">
              <a:solidFill>
                <a:schemeClr val="tx1"/>
              </a:solidFill>
            </a:rPr>
            <a:t>potensial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dan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jumlah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pembayar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pajak</a:t>
          </a:r>
          <a:r>
            <a:rPr lang="en-US" sz="1400" b="1" dirty="0" smtClean="0">
              <a:solidFill>
                <a:schemeClr val="tx1"/>
              </a:solidFill>
            </a:rPr>
            <a:t>,</a:t>
          </a:r>
          <a:endParaRPr lang="en-US" sz="1400" b="1" dirty="0">
            <a:solidFill>
              <a:schemeClr val="tx1"/>
            </a:solidFill>
          </a:endParaRPr>
        </a:p>
      </dgm:t>
    </dgm:pt>
    <dgm:pt modelId="{1F276ADA-A6C1-4375-B205-ADDDB90AD683}" type="parTrans" cxnId="{ED8CBA1A-D89F-4C63-B50F-86D30C8AF077}">
      <dgm:prSet/>
      <dgm:spPr/>
      <dgm:t>
        <a:bodyPr/>
        <a:lstStyle/>
        <a:p>
          <a:endParaRPr lang="en-US" b="1"/>
        </a:p>
      </dgm:t>
    </dgm:pt>
    <dgm:pt modelId="{2CF92ABD-D165-4394-ADE8-A8BC48D90629}" type="sibTrans" cxnId="{ED8CBA1A-D89F-4C63-B50F-86D30C8AF077}">
      <dgm:prSet/>
      <dgm:spPr/>
      <dgm:t>
        <a:bodyPr/>
        <a:lstStyle/>
        <a:p>
          <a:endParaRPr lang="en-US" b="1"/>
        </a:p>
      </dgm:t>
    </dgm:pt>
    <dgm:pt modelId="{C6953167-D72E-4F6F-8D89-537E57AB658B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Memperkuat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proses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pemungutan</a:t>
          </a:r>
          <a:endParaRPr lang="en-US" b="1" dirty="0">
            <a:solidFill>
              <a:schemeClr val="bg1"/>
            </a:solidFill>
          </a:endParaRPr>
        </a:p>
      </dgm:t>
    </dgm:pt>
    <dgm:pt modelId="{C3538AAB-0C88-46F3-B783-2307A1AA3B0D}" type="parTrans" cxnId="{8285EB95-B453-407C-89FE-BCB28B32FD81}">
      <dgm:prSet/>
      <dgm:spPr/>
      <dgm:t>
        <a:bodyPr/>
        <a:lstStyle/>
        <a:p>
          <a:endParaRPr lang="en-US" b="1"/>
        </a:p>
      </dgm:t>
    </dgm:pt>
    <dgm:pt modelId="{0087D36F-93F2-4F8F-A073-F718938D87AC}" type="sibTrans" cxnId="{8285EB95-B453-407C-89FE-BCB28B32FD81}">
      <dgm:prSet/>
      <dgm:spPr/>
      <dgm:t>
        <a:bodyPr/>
        <a:lstStyle/>
        <a:p>
          <a:endParaRPr lang="en-US" b="1"/>
        </a:p>
      </dgm:t>
    </dgm:pt>
    <dgm:pt modelId="{5B483B6C-DFFC-4A40-B28E-9C29B27B12B8}">
      <dgm:prSet phldrT="[Text]" custT="1"/>
      <dgm:spPr/>
      <dgm:t>
        <a:bodyPr/>
        <a:lstStyle/>
        <a:p>
          <a:r>
            <a:rPr lang="es-ES" sz="1800" b="1" dirty="0" err="1" smtClean="0">
              <a:solidFill>
                <a:schemeClr val="tx1"/>
              </a:solidFill>
            </a:rPr>
            <a:t>Menyempurnakan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Perda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mengubah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tarif</a:t>
          </a:r>
          <a:r>
            <a:rPr lang="es-ES" sz="1800" b="1" dirty="0" smtClean="0">
              <a:solidFill>
                <a:schemeClr val="tx1"/>
              </a:solidFill>
            </a:rPr>
            <a:t>, dan </a:t>
          </a:r>
          <a:r>
            <a:rPr lang="es-ES" sz="1800" b="1" dirty="0" err="1" smtClean="0">
              <a:solidFill>
                <a:schemeClr val="tx1"/>
              </a:solidFill>
            </a:rPr>
            <a:t>peningkatan</a:t>
          </a:r>
          <a:r>
            <a:rPr lang="es-ES" sz="1800" b="1" dirty="0" smtClean="0">
              <a:solidFill>
                <a:schemeClr val="tx1"/>
              </a:solidFill>
            </a:rPr>
            <a:t> SDM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9A4D88C-05CF-492E-ADC0-A5A759C624B6}" type="parTrans" cxnId="{92D6EF7D-3311-47AC-893D-103D5DDFDC41}">
      <dgm:prSet/>
      <dgm:spPr/>
      <dgm:t>
        <a:bodyPr/>
        <a:lstStyle/>
        <a:p>
          <a:endParaRPr lang="en-US" b="1"/>
        </a:p>
      </dgm:t>
    </dgm:pt>
    <dgm:pt modelId="{91E47938-CA76-419F-B204-E3C0F21159A1}" type="sibTrans" cxnId="{92D6EF7D-3311-47AC-893D-103D5DDFDC41}">
      <dgm:prSet/>
      <dgm:spPr/>
      <dgm:t>
        <a:bodyPr/>
        <a:lstStyle/>
        <a:p>
          <a:endParaRPr lang="en-US" b="1"/>
        </a:p>
      </dgm:t>
    </dgm:pt>
    <dgm:pt modelId="{27A2C5D9-3933-4F23-8653-589981D1445C}">
      <dgm:prSet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Sisdur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pemungutan</a:t>
          </a:r>
          <a:r>
            <a:rPr lang="en-US" sz="1400" b="1" dirty="0" smtClean="0">
              <a:solidFill>
                <a:schemeClr val="tx1"/>
              </a:solidFill>
            </a:rPr>
            <a:t>  </a:t>
          </a:r>
          <a:r>
            <a:rPr lang="en-US" sz="1400" b="1" dirty="0" err="1" smtClean="0">
              <a:solidFill>
                <a:schemeClr val="tx1"/>
              </a:solidFill>
            </a:rPr>
            <a:t>masih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konvensional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dan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berjalan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secara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parsial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sehingga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besar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kemungkinan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informasi</a:t>
          </a:r>
          <a:r>
            <a:rPr lang="en-US" sz="1400" b="1" dirty="0" smtClean="0">
              <a:solidFill>
                <a:schemeClr val="tx1"/>
              </a:solidFill>
            </a:rPr>
            <a:t> yang </a:t>
          </a:r>
          <a:r>
            <a:rPr lang="en-US" sz="1400" b="1" dirty="0" err="1" smtClean="0">
              <a:solidFill>
                <a:schemeClr val="tx1"/>
              </a:solidFill>
            </a:rPr>
            <a:t>disampaikan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tidak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konsisten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versi</a:t>
          </a:r>
          <a:r>
            <a:rPr lang="en-US" sz="1400" b="1" dirty="0" smtClean="0">
              <a:solidFill>
                <a:schemeClr val="tx1"/>
              </a:solidFill>
            </a:rPr>
            <a:t> data yang </a:t>
          </a:r>
          <a:r>
            <a:rPr lang="en-US" sz="1400" b="1" dirty="0" err="1" smtClean="0">
              <a:solidFill>
                <a:schemeClr val="tx1"/>
              </a:solidFill>
            </a:rPr>
            <a:t>berbeda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dan</a:t>
          </a:r>
          <a:r>
            <a:rPr lang="en-US" sz="1400" b="1" dirty="0" smtClean="0">
              <a:solidFill>
                <a:schemeClr val="tx1"/>
              </a:solidFill>
            </a:rPr>
            <a:t> data </a:t>
          </a:r>
          <a:r>
            <a:rPr lang="en-US" sz="1400" b="1" dirty="0" err="1" smtClean="0">
              <a:solidFill>
                <a:schemeClr val="tx1"/>
              </a:solidFill>
            </a:rPr>
            <a:t>tidak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i="1" dirty="0" smtClean="0">
              <a:solidFill>
                <a:schemeClr val="tx1"/>
              </a:solidFill>
            </a:rPr>
            <a:t>up-to-date</a:t>
          </a:r>
          <a:endParaRPr lang="en-US" sz="1400" b="1" i="1" dirty="0">
            <a:solidFill>
              <a:schemeClr val="tx1"/>
            </a:solidFill>
          </a:endParaRPr>
        </a:p>
      </dgm:t>
    </dgm:pt>
    <dgm:pt modelId="{D0EEFCC7-07EE-4F81-8A1D-7220915DB0DD}" type="parTrans" cxnId="{C0CA9460-1F30-4C70-A4F3-D752F1E3A22F}">
      <dgm:prSet/>
      <dgm:spPr/>
      <dgm:t>
        <a:bodyPr/>
        <a:lstStyle/>
        <a:p>
          <a:endParaRPr lang="en-US" b="1"/>
        </a:p>
      </dgm:t>
    </dgm:pt>
    <dgm:pt modelId="{B556E601-8C1B-4E03-A2BC-86408068161C}" type="sibTrans" cxnId="{C0CA9460-1F30-4C70-A4F3-D752F1E3A22F}">
      <dgm:prSet/>
      <dgm:spPr/>
      <dgm:t>
        <a:bodyPr/>
        <a:lstStyle/>
        <a:p>
          <a:endParaRPr lang="en-US" b="1"/>
        </a:p>
      </dgm:t>
    </dgm:pt>
    <dgm:pt modelId="{E1BFD28F-166C-4154-9EB1-FA816FEBF722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memperbaiki</a:t>
          </a:r>
          <a:r>
            <a:rPr lang="en-US" sz="1400" b="1" dirty="0" smtClean="0">
              <a:solidFill>
                <a:schemeClr val="tx1"/>
              </a:solidFill>
            </a:rPr>
            <a:t> basis data </a:t>
          </a:r>
          <a:r>
            <a:rPr lang="en-US" sz="1400" b="1" dirty="0" err="1" smtClean="0">
              <a:solidFill>
                <a:schemeClr val="tx1"/>
              </a:solidFill>
            </a:rPr>
            <a:t>objek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memperbaiki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penilaian</a:t>
          </a:r>
          <a:r>
            <a:rPr lang="en-US" sz="1400" b="1" dirty="0" smtClean="0">
              <a:solidFill>
                <a:schemeClr val="tx1"/>
              </a:solidFill>
            </a:rPr>
            <a:t>, </a:t>
          </a:r>
          <a:r>
            <a:rPr lang="en-US" sz="1400" b="1" dirty="0" err="1" smtClean="0">
              <a:solidFill>
                <a:schemeClr val="tx1"/>
              </a:solidFill>
            </a:rPr>
            <a:t>menghitung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kapasitas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penerimaan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dari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setiap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jenis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pungutan</a:t>
          </a:r>
          <a:endParaRPr lang="en-US" sz="1400" b="1" dirty="0">
            <a:solidFill>
              <a:schemeClr val="tx1"/>
            </a:solidFill>
          </a:endParaRPr>
        </a:p>
      </dgm:t>
    </dgm:pt>
    <dgm:pt modelId="{CC189E04-5A45-4659-85F4-83BBB893D03E}" type="parTrans" cxnId="{E16A9D48-DF4C-40A1-BEED-CF350ED21BFF}">
      <dgm:prSet/>
      <dgm:spPr/>
      <dgm:t>
        <a:bodyPr/>
        <a:lstStyle/>
        <a:p>
          <a:endParaRPr lang="en-US" b="1"/>
        </a:p>
      </dgm:t>
    </dgm:pt>
    <dgm:pt modelId="{1C7D342D-6F7E-4DB4-9672-F1B19B45A548}" type="sibTrans" cxnId="{E16A9D48-DF4C-40A1-BEED-CF350ED21BFF}">
      <dgm:prSet/>
      <dgm:spPr/>
      <dgm:t>
        <a:bodyPr/>
        <a:lstStyle/>
        <a:p>
          <a:endParaRPr lang="en-US" b="1"/>
        </a:p>
      </dgm:t>
    </dgm:pt>
    <dgm:pt modelId="{8E2E6AC5-D366-4AD6-9AB9-20211A255EAB}" type="pres">
      <dgm:prSet presAssocID="{D13FEB95-E23D-4C11-8298-2A98A9D54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1D3AD5-9664-4BD7-8DFF-E3820F3F15A1}" type="pres">
      <dgm:prSet presAssocID="{79373C61-C447-404F-9D62-63660118A369}" presName="linNode" presStyleCnt="0"/>
      <dgm:spPr/>
    </dgm:pt>
    <dgm:pt modelId="{BAB7B408-AB20-471A-934F-75A3335BF310}" type="pres">
      <dgm:prSet presAssocID="{79373C61-C447-404F-9D62-63660118A3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5A607-2D7F-489D-A7D9-F0D3C5579E65}" type="pres">
      <dgm:prSet presAssocID="{79373C61-C447-404F-9D62-63660118A369}" presName="descendantText" presStyleLbl="alignAccFollowNode1" presStyleIdx="0" presStyleCnt="3" custScaleY="12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E7A7-6564-463F-B6A8-475095BB15BE}" type="pres">
      <dgm:prSet presAssocID="{35A4F632-239B-4B44-A3E9-8860A9591AB8}" presName="sp" presStyleCnt="0"/>
      <dgm:spPr/>
    </dgm:pt>
    <dgm:pt modelId="{C5E63C35-DB52-4E0D-95B7-AFB39448AC39}" type="pres">
      <dgm:prSet presAssocID="{D2AD8D16-C4F7-492F-B3D8-3D036C0793F1}" presName="linNode" presStyleCnt="0"/>
      <dgm:spPr/>
    </dgm:pt>
    <dgm:pt modelId="{60E66804-AD7F-43FE-85C4-E8AF2815FD12}" type="pres">
      <dgm:prSet presAssocID="{D2AD8D16-C4F7-492F-B3D8-3D036C0793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4742D-963B-4B0F-AC89-07EE9E36682F}" type="pres">
      <dgm:prSet presAssocID="{D2AD8D16-C4F7-492F-B3D8-3D036C0793F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71B58-416F-489E-9ED4-8D1CCA69CA43}" type="pres">
      <dgm:prSet presAssocID="{D23CED57-9FA1-4E5C-B7B5-2F8E924C6661}" presName="sp" presStyleCnt="0"/>
      <dgm:spPr/>
    </dgm:pt>
    <dgm:pt modelId="{7B84F056-35C5-4E54-ADFD-5DD89C742B13}" type="pres">
      <dgm:prSet presAssocID="{C6953167-D72E-4F6F-8D89-537E57AB658B}" presName="linNode" presStyleCnt="0"/>
      <dgm:spPr/>
    </dgm:pt>
    <dgm:pt modelId="{767D206B-B0B3-4B50-B2CF-C1B7372E159B}" type="pres">
      <dgm:prSet presAssocID="{C6953167-D72E-4F6F-8D89-537E57AB658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5CF3F-C851-499D-983C-A361011E0673}" type="pres">
      <dgm:prSet presAssocID="{C6953167-D72E-4F6F-8D89-537E57AB658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B161B8-9C7B-4522-B335-29B554378B82}" type="presOf" srcId="{79373C61-C447-404F-9D62-63660118A369}" destId="{BAB7B408-AB20-471A-934F-75A3335BF310}" srcOrd="0" destOrd="0" presId="urn:microsoft.com/office/officeart/2005/8/layout/vList5"/>
    <dgm:cxn modelId="{FDF5ED67-AAB9-418F-B27A-D0EF7A23BF76}" type="presOf" srcId="{5B483B6C-DFFC-4A40-B28E-9C29B27B12B8}" destId="{BD65CF3F-C851-499D-983C-A361011E0673}" srcOrd="0" destOrd="0" presId="urn:microsoft.com/office/officeart/2005/8/layout/vList5"/>
    <dgm:cxn modelId="{63D5A134-A4EA-4996-AF3C-B8FB4A4CEC57}" type="presOf" srcId="{C6953167-D72E-4F6F-8D89-537E57AB658B}" destId="{767D206B-B0B3-4B50-B2CF-C1B7372E159B}" srcOrd="0" destOrd="0" presId="urn:microsoft.com/office/officeart/2005/8/layout/vList5"/>
    <dgm:cxn modelId="{E40D9A1F-7FB3-4E71-BBD3-94A236EC014B}" type="presOf" srcId="{D2AD8D16-C4F7-492F-B3D8-3D036C0793F1}" destId="{60E66804-AD7F-43FE-85C4-E8AF2815FD12}" srcOrd="0" destOrd="0" presId="urn:microsoft.com/office/officeart/2005/8/layout/vList5"/>
    <dgm:cxn modelId="{E16A9D48-DF4C-40A1-BEED-CF350ED21BFF}" srcId="{D2AD8D16-C4F7-492F-B3D8-3D036C0793F1}" destId="{E1BFD28F-166C-4154-9EB1-FA816FEBF722}" srcOrd="1" destOrd="0" parTransId="{CC189E04-5A45-4659-85F4-83BBB893D03E}" sibTransId="{1C7D342D-6F7E-4DB4-9672-F1B19B45A548}"/>
    <dgm:cxn modelId="{C0CA9460-1F30-4C70-A4F3-D752F1E3A22F}" srcId="{79373C61-C447-404F-9D62-63660118A369}" destId="{27A2C5D9-3933-4F23-8653-589981D1445C}" srcOrd="1" destOrd="0" parTransId="{D0EEFCC7-07EE-4F81-8A1D-7220915DB0DD}" sibTransId="{B556E601-8C1B-4E03-A2BC-86408068161C}"/>
    <dgm:cxn modelId="{CB1C38B4-A37E-4036-9D11-43985A9B3E3B}" srcId="{D13FEB95-E23D-4C11-8298-2A98A9D547AB}" destId="{D2AD8D16-C4F7-492F-B3D8-3D036C0793F1}" srcOrd="1" destOrd="0" parTransId="{C3B55479-1231-467A-90E0-26050013900C}" sibTransId="{D23CED57-9FA1-4E5C-B7B5-2F8E924C6661}"/>
    <dgm:cxn modelId="{495E65AB-81F4-48BD-8886-4E699BAD2604}" type="presOf" srcId="{9DAFB61B-E8A9-4E08-B4BF-6EB45E8AFDB8}" destId="{F535A607-2D7F-489D-A7D9-F0D3C5579E65}" srcOrd="0" destOrd="0" presId="urn:microsoft.com/office/officeart/2005/8/layout/vList5"/>
    <dgm:cxn modelId="{92D6EF7D-3311-47AC-893D-103D5DDFDC41}" srcId="{C6953167-D72E-4F6F-8D89-537E57AB658B}" destId="{5B483B6C-DFFC-4A40-B28E-9C29B27B12B8}" srcOrd="0" destOrd="0" parTransId="{69A4D88C-05CF-492E-ADC0-A5A759C624B6}" sibTransId="{91E47938-CA76-419F-B204-E3C0F21159A1}"/>
    <dgm:cxn modelId="{4C7697F7-9772-4983-BADE-49EC8E63C5E6}" type="presOf" srcId="{06CA4150-C050-4B2B-B331-DD2F3C810FB6}" destId="{7804742D-963B-4B0F-AC89-07EE9E36682F}" srcOrd="0" destOrd="0" presId="urn:microsoft.com/office/officeart/2005/8/layout/vList5"/>
    <dgm:cxn modelId="{66AE7A82-42C8-46F2-B8E7-01B40CAC5DD1}" srcId="{D13FEB95-E23D-4C11-8298-2A98A9D547AB}" destId="{79373C61-C447-404F-9D62-63660118A369}" srcOrd="0" destOrd="0" parTransId="{6EF6BBA6-731D-43A8-B8AD-455731E8209D}" sibTransId="{35A4F632-239B-4B44-A3E9-8860A9591AB8}"/>
    <dgm:cxn modelId="{2F67F534-32BB-4C36-AED1-69C972711ADE}" type="presOf" srcId="{27A2C5D9-3933-4F23-8653-589981D1445C}" destId="{F535A607-2D7F-489D-A7D9-F0D3C5579E65}" srcOrd="0" destOrd="1" presId="urn:microsoft.com/office/officeart/2005/8/layout/vList5"/>
    <dgm:cxn modelId="{6412F658-6C2B-4B0C-8A9D-C3C7EDB497BE}" srcId="{79373C61-C447-404F-9D62-63660118A369}" destId="{9DAFB61B-E8A9-4E08-B4BF-6EB45E8AFDB8}" srcOrd="0" destOrd="0" parTransId="{77A10D46-5284-43E4-B4E4-272BC2620ED3}" sibTransId="{E9B77905-B6F3-4F2D-9849-7D4B1B9AB012}"/>
    <dgm:cxn modelId="{8285EB95-B453-407C-89FE-BCB28B32FD81}" srcId="{D13FEB95-E23D-4C11-8298-2A98A9D547AB}" destId="{C6953167-D72E-4F6F-8D89-537E57AB658B}" srcOrd="2" destOrd="0" parTransId="{C3538AAB-0C88-46F3-B783-2307A1AA3B0D}" sibTransId="{0087D36F-93F2-4F8F-A073-F718938D87AC}"/>
    <dgm:cxn modelId="{C8B97FA0-46C7-499B-B9B4-308C21560AC0}" type="presOf" srcId="{D13FEB95-E23D-4C11-8298-2A98A9D547AB}" destId="{8E2E6AC5-D366-4AD6-9AB9-20211A255EAB}" srcOrd="0" destOrd="0" presId="urn:microsoft.com/office/officeart/2005/8/layout/vList5"/>
    <dgm:cxn modelId="{ED8CBA1A-D89F-4C63-B50F-86D30C8AF077}" srcId="{D2AD8D16-C4F7-492F-B3D8-3D036C0793F1}" destId="{06CA4150-C050-4B2B-B331-DD2F3C810FB6}" srcOrd="0" destOrd="0" parTransId="{1F276ADA-A6C1-4375-B205-ADDDB90AD683}" sibTransId="{2CF92ABD-D165-4394-ADE8-A8BC48D90629}"/>
    <dgm:cxn modelId="{98918FBC-22C9-4692-B814-3F0984A76BEE}" type="presOf" srcId="{E1BFD28F-166C-4154-9EB1-FA816FEBF722}" destId="{7804742D-963B-4B0F-AC89-07EE9E36682F}" srcOrd="0" destOrd="1" presId="urn:microsoft.com/office/officeart/2005/8/layout/vList5"/>
    <dgm:cxn modelId="{17041491-7A4B-41D8-AC7D-35DF3C7940CB}" type="presParOf" srcId="{8E2E6AC5-D366-4AD6-9AB9-20211A255EAB}" destId="{D61D3AD5-9664-4BD7-8DFF-E3820F3F15A1}" srcOrd="0" destOrd="0" presId="urn:microsoft.com/office/officeart/2005/8/layout/vList5"/>
    <dgm:cxn modelId="{464DE233-5478-4FE7-BAA3-978B36D8ABAF}" type="presParOf" srcId="{D61D3AD5-9664-4BD7-8DFF-E3820F3F15A1}" destId="{BAB7B408-AB20-471A-934F-75A3335BF310}" srcOrd="0" destOrd="0" presId="urn:microsoft.com/office/officeart/2005/8/layout/vList5"/>
    <dgm:cxn modelId="{BDF2F462-0BC8-410B-8735-C6CB1F058358}" type="presParOf" srcId="{D61D3AD5-9664-4BD7-8DFF-E3820F3F15A1}" destId="{F535A607-2D7F-489D-A7D9-F0D3C5579E65}" srcOrd="1" destOrd="0" presId="urn:microsoft.com/office/officeart/2005/8/layout/vList5"/>
    <dgm:cxn modelId="{73530001-9A74-4169-921B-A5FA75C5F77B}" type="presParOf" srcId="{8E2E6AC5-D366-4AD6-9AB9-20211A255EAB}" destId="{B209E7A7-6564-463F-B6A8-475095BB15BE}" srcOrd="1" destOrd="0" presId="urn:microsoft.com/office/officeart/2005/8/layout/vList5"/>
    <dgm:cxn modelId="{E7218F80-1A6F-400C-A731-9FFC60BF808F}" type="presParOf" srcId="{8E2E6AC5-D366-4AD6-9AB9-20211A255EAB}" destId="{C5E63C35-DB52-4E0D-95B7-AFB39448AC39}" srcOrd="2" destOrd="0" presId="urn:microsoft.com/office/officeart/2005/8/layout/vList5"/>
    <dgm:cxn modelId="{7E699E80-8D81-437C-B4A0-79F755E5DC3C}" type="presParOf" srcId="{C5E63C35-DB52-4E0D-95B7-AFB39448AC39}" destId="{60E66804-AD7F-43FE-85C4-E8AF2815FD12}" srcOrd="0" destOrd="0" presId="urn:microsoft.com/office/officeart/2005/8/layout/vList5"/>
    <dgm:cxn modelId="{5DEFB06C-7AEF-4E1B-84C3-D1E6ABF36B29}" type="presParOf" srcId="{C5E63C35-DB52-4E0D-95B7-AFB39448AC39}" destId="{7804742D-963B-4B0F-AC89-07EE9E36682F}" srcOrd="1" destOrd="0" presId="urn:microsoft.com/office/officeart/2005/8/layout/vList5"/>
    <dgm:cxn modelId="{067D83CD-A38A-4B4D-BF21-62A8894A1D5B}" type="presParOf" srcId="{8E2E6AC5-D366-4AD6-9AB9-20211A255EAB}" destId="{A2271B58-416F-489E-9ED4-8D1CCA69CA43}" srcOrd="3" destOrd="0" presId="urn:microsoft.com/office/officeart/2005/8/layout/vList5"/>
    <dgm:cxn modelId="{0B28DB06-2080-4C51-A3EA-7AFA837043A6}" type="presParOf" srcId="{8E2E6AC5-D366-4AD6-9AB9-20211A255EAB}" destId="{7B84F056-35C5-4E54-ADFD-5DD89C742B13}" srcOrd="4" destOrd="0" presId="urn:microsoft.com/office/officeart/2005/8/layout/vList5"/>
    <dgm:cxn modelId="{0E32E65B-F3E2-4608-A9AB-CA6B1BD6284D}" type="presParOf" srcId="{7B84F056-35C5-4E54-ADFD-5DD89C742B13}" destId="{767D206B-B0B3-4B50-B2CF-C1B7372E159B}" srcOrd="0" destOrd="0" presId="urn:microsoft.com/office/officeart/2005/8/layout/vList5"/>
    <dgm:cxn modelId="{FA90D2A1-0F0B-488F-9331-FEE7FB036B83}" type="presParOf" srcId="{7B84F056-35C5-4E54-ADFD-5DD89C742B13}" destId="{BD65CF3F-C851-499D-983C-A361011E06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5A607-2D7F-489D-A7D9-F0D3C5579E65}">
      <dsp:nvSpPr>
        <dsp:cNvPr id="0" name=""/>
        <dsp:cNvSpPr/>
      </dsp:nvSpPr>
      <dsp:spPr>
        <a:xfrm rot="5400000">
          <a:off x="4948992" y="-1988495"/>
          <a:ext cx="1283340" cy="52618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b="1" kern="1200" dirty="0" smtClean="0">
              <a:solidFill>
                <a:schemeClr val="tx1"/>
              </a:solidFill>
            </a:rPr>
            <a:t>mutlak diperlukan karena sistem pemungutan pajak cenderung tidak optimal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Sisdur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pemungutan</a:t>
          </a:r>
          <a:r>
            <a:rPr lang="en-US" sz="1400" b="1" kern="1200" dirty="0" smtClean="0">
              <a:solidFill>
                <a:schemeClr val="tx1"/>
              </a:solidFill>
            </a:rPr>
            <a:t>  </a:t>
          </a:r>
          <a:r>
            <a:rPr lang="en-US" sz="1400" b="1" kern="1200" dirty="0" err="1" smtClean="0">
              <a:solidFill>
                <a:schemeClr val="tx1"/>
              </a:solidFill>
            </a:rPr>
            <a:t>masih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konvensional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dan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berjalan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secara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parsial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sehingga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besar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kemungkinan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informasi</a:t>
          </a:r>
          <a:r>
            <a:rPr lang="en-US" sz="1400" b="1" kern="1200" dirty="0" smtClean="0">
              <a:solidFill>
                <a:schemeClr val="tx1"/>
              </a:solidFill>
            </a:rPr>
            <a:t> yang </a:t>
          </a:r>
          <a:r>
            <a:rPr lang="en-US" sz="1400" b="1" kern="1200" dirty="0" err="1" smtClean="0">
              <a:solidFill>
                <a:schemeClr val="tx1"/>
              </a:solidFill>
            </a:rPr>
            <a:t>disampaikan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tidak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konsisten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versi</a:t>
          </a:r>
          <a:r>
            <a:rPr lang="en-US" sz="1400" b="1" kern="1200" dirty="0" smtClean="0">
              <a:solidFill>
                <a:schemeClr val="tx1"/>
              </a:solidFill>
            </a:rPr>
            <a:t> data yang </a:t>
          </a:r>
          <a:r>
            <a:rPr lang="en-US" sz="1400" b="1" kern="1200" dirty="0" err="1" smtClean="0">
              <a:solidFill>
                <a:schemeClr val="tx1"/>
              </a:solidFill>
            </a:rPr>
            <a:t>berbeda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dan</a:t>
          </a:r>
          <a:r>
            <a:rPr lang="en-US" sz="1400" b="1" kern="1200" dirty="0" smtClean="0">
              <a:solidFill>
                <a:schemeClr val="tx1"/>
              </a:solidFill>
            </a:rPr>
            <a:t> data </a:t>
          </a:r>
          <a:r>
            <a:rPr lang="en-US" sz="1400" b="1" kern="1200" dirty="0" err="1" smtClean="0">
              <a:solidFill>
                <a:schemeClr val="tx1"/>
              </a:solidFill>
            </a:rPr>
            <a:t>tidak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i="1" kern="1200" dirty="0" smtClean="0">
              <a:solidFill>
                <a:schemeClr val="tx1"/>
              </a:solidFill>
            </a:rPr>
            <a:t>up-to-date</a:t>
          </a:r>
          <a:endParaRPr lang="en-US" sz="1400" b="1" i="1" kern="1200" dirty="0">
            <a:solidFill>
              <a:schemeClr val="tx1"/>
            </a:solidFill>
          </a:endParaRPr>
        </a:p>
      </dsp:txBody>
      <dsp:txXfrm rot="-5400000">
        <a:off x="2959763" y="63381"/>
        <a:ext cx="5199153" cy="1158046"/>
      </dsp:txXfrm>
    </dsp:sp>
    <dsp:sp modelId="{BAB7B408-AB20-471A-934F-75A3335BF310}">
      <dsp:nvSpPr>
        <dsp:cNvPr id="0" name=""/>
        <dsp:cNvSpPr/>
      </dsp:nvSpPr>
      <dsp:spPr>
        <a:xfrm>
          <a:off x="0" y="7907"/>
          <a:ext cx="2959762" cy="1268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bg1"/>
              </a:solidFill>
            </a:rPr>
            <a:t>Pemanfaatan</a:t>
          </a:r>
          <a:r>
            <a:rPr lang="en-US" sz="2500" b="1" kern="1200" dirty="0" smtClean="0">
              <a:solidFill>
                <a:schemeClr val="bg1"/>
              </a:solidFill>
            </a:rPr>
            <a:t> </a:t>
          </a:r>
          <a:r>
            <a:rPr lang="en-US" sz="2500" b="1" kern="1200" dirty="0" err="1" smtClean="0">
              <a:solidFill>
                <a:schemeClr val="bg1"/>
              </a:solidFill>
            </a:rPr>
            <a:t>teknologi</a:t>
          </a:r>
          <a:r>
            <a:rPr lang="en-US" sz="2500" b="1" kern="1200" dirty="0" smtClean="0">
              <a:solidFill>
                <a:schemeClr val="bg1"/>
              </a:solidFill>
            </a:rPr>
            <a:t> </a:t>
          </a:r>
          <a:r>
            <a:rPr lang="en-US" sz="2500" b="1" kern="1200" dirty="0" err="1" smtClean="0">
              <a:solidFill>
                <a:schemeClr val="bg1"/>
              </a:solidFill>
            </a:rPr>
            <a:t>informasi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61947" y="69854"/>
        <a:ext cx="2835868" cy="1145101"/>
      </dsp:txXfrm>
    </dsp:sp>
    <dsp:sp modelId="{7804742D-963B-4B0F-AC89-07EE9E36682F}">
      <dsp:nvSpPr>
        <dsp:cNvPr id="0" name=""/>
        <dsp:cNvSpPr/>
      </dsp:nvSpPr>
      <dsp:spPr>
        <a:xfrm rot="5400000">
          <a:off x="5088529" y="-651449"/>
          <a:ext cx="1015196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mengidentifikasi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pembayar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pajak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baru</a:t>
          </a:r>
          <a:r>
            <a:rPr lang="en-US" sz="1400" b="1" kern="1200" dirty="0" smtClean="0">
              <a:solidFill>
                <a:schemeClr val="tx1"/>
              </a:solidFill>
            </a:rPr>
            <a:t>/</a:t>
          </a:r>
          <a:r>
            <a:rPr lang="en-US" sz="1400" b="1" kern="1200" dirty="0" err="1" smtClean="0">
              <a:solidFill>
                <a:schemeClr val="tx1"/>
              </a:solidFill>
            </a:rPr>
            <a:t>potensial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dan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jumlah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pembayar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pajak</a:t>
          </a:r>
          <a:r>
            <a:rPr lang="en-US" sz="1400" b="1" kern="1200" dirty="0" smtClean="0">
              <a:solidFill>
                <a:schemeClr val="tx1"/>
              </a:solidFill>
            </a:rPr>
            <a:t>,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1"/>
              </a:solidFill>
            </a:rPr>
            <a:t>memperbaiki</a:t>
          </a:r>
          <a:r>
            <a:rPr lang="en-US" sz="1400" b="1" kern="1200" dirty="0" smtClean="0">
              <a:solidFill>
                <a:schemeClr val="tx1"/>
              </a:solidFill>
            </a:rPr>
            <a:t> basis data </a:t>
          </a:r>
          <a:r>
            <a:rPr lang="en-US" sz="1400" b="1" kern="1200" dirty="0" err="1" smtClean="0">
              <a:solidFill>
                <a:schemeClr val="tx1"/>
              </a:solidFill>
            </a:rPr>
            <a:t>objek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memperbaiki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penilaian</a:t>
          </a:r>
          <a:r>
            <a:rPr lang="en-US" sz="1400" b="1" kern="1200" dirty="0" smtClean="0">
              <a:solidFill>
                <a:schemeClr val="tx1"/>
              </a:solidFill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</a:rPr>
            <a:t>menghitung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kapasitas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penerimaan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dari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setiap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jenis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pungutan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2962655" y="1523983"/>
        <a:ext cx="5217386" cy="916080"/>
      </dsp:txXfrm>
    </dsp:sp>
    <dsp:sp modelId="{60E66804-AD7F-43FE-85C4-E8AF2815FD12}">
      <dsp:nvSpPr>
        <dsp:cNvPr id="0" name=""/>
        <dsp:cNvSpPr/>
      </dsp:nvSpPr>
      <dsp:spPr>
        <a:xfrm>
          <a:off x="0" y="1347524"/>
          <a:ext cx="2962656" cy="12689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bg1"/>
              </a:solidFill>
            </a:rPr>
            <a:t>Memperluas</a:t>
          </a:r>
          <a:r>
            <a:rPr lang="en-US" sz="2500" b="1" kern="1200" dirty="0" smtClean="0">
              <a:solidFill>
                <a:schemeClr val="bg1"/>
              </a:solidFill>
            </a:rPr>
            <a:t> basis </a:t>
          </a:r>
          <a:r>
            <a:rPr lang="en-US" sz="2500" b="1" kern="1200" dirty="0" err="1" smtClean="0">
              <a:solidFill>
                <a:schemeClr val="bg1"/>
              </a:solidFill>
            </a:rPr>
            <a:t>penerimaan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61947" y="1409471"/>
        <a:ext cx="2838762" cy="1145101"/>
      </dsp:txXfrm>
    </dsp:sp>
    <dsp:sp modelId="{BD65CF3F-C851-499D-983C-A361011E0673}">
      <dsp:nvSpPr>
        <dsp:cNvPr id="0" name=""/>
        <dsp:cNvSpPr/>
      </dsp:nvSpPr>
      <dsp:spPr>
        <a:xfrm rot="5400000">
          <a:off x="5088529" y="680995"/>
          <a:ext cx="1015196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err="1" smtClean="0">
              <a:solidFill>
                <a:schemeClr val="tx1"/>
              </a:solidFill>
            </a:rPr>
            <a:t>Menyempurnakan</a:t>
          </a:r>
          <a:r>
            <a:rPr lang="es-ES" sz="1800" b="1" kern="1200" dirty="0" smtClean="0">
              <a:solidFill>
                <a:schemeClr val="tx1"/>
              </a:solidFill>
            </a:rPr>
            <a:t> </a:t>
          </a:r>
          <a:r>
            <a:rPr lang="es-ES" sz="1800" b="1" kern="1200" dirty="0" err="1" smtClean="0">
              <a:solidFill>
                <a:schemeClr val="tx1"/>
              </a:solidFill>
            </a:rPr>
            <a:t>Perda</a:t>
          </a:r>
          <a:r>
            <a:rPr lang="es-ES" sz="1800" b="1" kern="1200" dirty="0" smtClean="0">
              <a:solidFill>
                <a:schemeClr val="tx1"/>
              </a:solidFill>
            </a:rPr>
            <a:t>, </a:t>
          </a:r>
          <a:r>
            <a:rPr lang="es-ES" sz="1800" b="1" kern="1200" dirty="0" err="1" smtClean="0">
              <a:solidFill>
                <a:schemeClr val="tx1"/>
              </a:solidFill>
            </a:rPr>
            <a:t>mengubah</a:t>
          </a:r>
          <a:r>
            <a:rPr lang="es-ES" sz="1800" b="1" kern="1200" dirty="0" smtClean="0">
              <a:solidFill>
                <a:schemeClr val="tx1"/>
              </a:solidFill>
            </a:rPr>
            <a:t> </a:t>
          </a:r>
          <a:r>
            <a:rPr lang="es-ES" sz="1800" b="1" kern="1200" dirty="0" err="1" smtClean="0">
              <a:solidFill>
                <a:schemeClr val="tx1"/>
              </a:solidFill>
            </a:rPr>
            <a:t>tarif</a:t>
          </a:r>
          <a:r>
            <a:rPr lang="es-ES" sz="1800" b="1" kern="1200" dirty="0" smtClean="0">
              <a:solidFill>
                <a:schemeClr val="tx1"/>
              </a:solidFill>
            </a:rPr>
            <a:t>, dan </a:t>
          </a:r>
          <a:r>
            <a:rPr lang="es-ES" sz="1800" b="1" kern="1200" dirty="0" err="1" smtClean="0">
              <a:solidFill>
                <a:schemeClr val="tx1"/>
              </a:solidFill>
            </a:rPr>
            <a:t>peningkatan</a:t>
          </a:r>
          <a:r>
            <a:rPr lang="es-ES" sz="1800" b="1" kern="1200" dirty="0" smtClean="0">
              <a:solidFill>
                <a:schemeClr val="tx1"/>
              </a:solidFill>
            </a:rPr>
            <a:t> SDM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2962655" y="2856427"/>
        <a:ext cx="5217386" cy="916080"/>
      </dsp:txXfrm>
    </dsp:sp>
    <dsp:sp modelId="{767D206B-B0B3-4B50-B2CF-C1B7372E159B}">
      <dsp:nvSpPr>
        <dsp:cNvPr id="0" name=""/>
        <dsp:cNvSpPr/>
      </dsp:nvSpPr>
      <dsp:spPr>
        <a:xfrm>
          <a:off x="0" y="2679969"/>
          <a:ext cx="2962656" cy="12689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bg1"/>
              </a:solidFill>
            </a:rPr>
            <a:t>Memperkuat</a:t>
          </a:r>
          <a:r>
            <a:rPr lang="en-US" sz="2500" b="1" kern="1200" dirty="0" smtClean="0">
              <a:solidFill>
                <a:schemeClr val="bg1"/>
              </a:solidFill>
            </a:rPr>
            <a:t> </a:t>
          </a:r>
          <a:r>
            <a:rPr lang="en-US" sz="2500" b="1" kern="1200" dirty="0" err="1" smtClean="0">
              <a:solidFill>
                <a:schemeClr val="bg1"/>
              </a:solidFill>
            </a:rPr>
            <a:t>proses</a:t>
          </a:r>
          <a:r>
            <a:rPr lang="en-US" sz="2500" b="1" kern="1200" dirty="0" smtClean="0">
              <a:solidFill>
                <a:schemeClr val="bg1"/>
              </a:solidFill>
            </a:rPr>
            <a:t> </a:t>
          </a:r>
          <a:r>
            <a:rPr lang="en-US" sz="2500" b="1" kern="1200" dirty="0" err="1" smtClean="0">
              <a:solidFill>
                <a:schemeClr val="bg1"/>
              </a:solidFill>
            </a:rPr>
            <a:t>pemungutan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61947" y="2741916"/>
        <a:ext cx="2838762" cy="114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350" cy="466007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16" y="2"/>
            <a:ext cx="3037350" cy="466007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C1F251DD-1898-46C4-84D9-2BEA1F9B5065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94"/>
            <a:ext cx="3037350" cy="466007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16" y="8830394"/>
            <a:ext cx="3037350" cy="466007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B208D3CC-1465-4238-94B7-0877F46E49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68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2A597EE4-6ACA-4A96-8269-ECA8444792A1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2C12377E-4909-4DA4-BF40-1C72F1AF9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DF1DE-566F-4C51-A61B-4FFD50F0367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7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C42-C6DA-425A-A803-773BCABD28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C42-C6DA-425A-A803-773BCABD28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54BE-D234-468D-94B5-8E13DF30E82C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400" y="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305800" y="670560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534400" y="670560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67056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4389-8330-4605-A041-48B9C06801A9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4533-1A01-4E43-9F5C-6C630AA1E28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1" y="6484939"/>
            <a:ext cx="1503938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17" dirty="0">
                <a:solidFill>
                  <a:srgbClr val="E7E6E6">
                    <a:lumMod val="25000"/>
                  </a:srgbClr>
                </a:solidFill>
                <a:latin typeface="Futura Md BT" panose="020B0602020204020303" pitchFamily="34" charset="0"/>
                <a:cs typeface="Arial" charset="0"/>
              </a:rPr>
              <a:t>KEMENTERIAN KEUANGAN</a:t>
            </a:r>
            <a:endParaRPr lang="en-US" sz="817" dirty="0">
              <a:solidFill>
                <a:srgbClr val="E7E6E6">
                  <a:lumMod val="25000"/>
                </a:srgbClr>
              </a:solidFill>
              <a:latin typeface="Futura Md BT" panose="020B0602020204020303" pitchFamily="34" charset="0"/>
              <a:cs typeface="Arial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29247" r="19440" b="28548"/>
          <a:stretch>
            <a:fillRect/>
          </a:stretch>
        </p:blipFill>
        <p:spPr bwMode="auto">
          <a:xfrm>
            <a:off x="8293895" y="120650"/>
            <a:ext cx="6846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16678"/>
            <a:ext cx="2133600" cy="365125"/>
          </a:xfrm>
        </p:spPr>
        <p:txBody>
          <a:bodyPr/>
          <a:lstStyle>
            <a:lvl1pPr eaLnBrk="0" hangingPunct="0">
              <a:defRPr sz="1274">
                <a:solidFill>
                  <a:srgbClr val="3B3838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DC96B8-AAE6-4552-8555-A116DBF50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51778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Himmel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schatte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4051300"/>
            <a:ext cx="9144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 userDrawn="1"/>
        </p:nvSpPr>
        <p:spPr>
          <a:xfrm>
            <a:off x="4763" y="573088"/>
            <a:ext cx="9139237" cy="534987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3" descr="logo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68276" y="6008688"/>
            <a:ext cx="937194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1136283" y="6132782"/>
            <a:ext cx="2693366" cy="5109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Kementerian Keuangan</a:t>
            </a:r>
          </a:p>
          <a:p>
            <a:pPr>
              <a:lnSpc>
                <a:spcPct val="85000"/>
              </a:lnSpc>
              <a:defRPr/>
            </a:pPr>
            <a:r>
              <a:rPr lang="en-US" sz="1600" b="1">
                <a:ln w="1905"/>
                <a:solidFill>
                  <a:srgbClr val="9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Republik Indonesia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V="1">
            <a:off x="1187450" y="6646863"/>
            <a:ext cx="4476750" cy="635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1257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0307-FD23-4D0A-A6B1-6DB8FD4FE912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400" y="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305800" y="670560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534400" y="670560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67056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0B13-735C-4DCC-8941-7F05530F1B2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400" y="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822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305800" y="6705600"/>
            <a:ext cx="152400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534400" y="6705600"/>
            <a:ext cx="1524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67056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22AE-818E-4960-BC4C-9D07AFC07F62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10C-9AC2-494D-9FB8-F320A27E2B77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657-4A63-4371-9455-18DEEE2E7743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2374-B52D-4BA6-8BB0-11BFCCB329FC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A404-830C-4872-A8D1-24F326BC3BEA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9A58-765C-4568-998F-0C939A3E64FE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6A933D-F5C4-4670-BF20-115C3B2C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F7DE32-29E9-4734-BF98-9AE03F9F2228}" type="datetime1">
              <a:rPr lang="en-US" smtClean="0"/>
              <a:pPr/>
              <a:t>8/19/2019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37" r:id="rId13"/>
  </p:sldLayoutIdLst>
  <p:transition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PAJAK DAN RETRIBUSI DAERAH DALAM INVETASI 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Daerah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" y="3886201"/>
            <a:ext cx="8991600" cy="2153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77200" y="5364163"/>
            <a:ext cx="457200" cy="304800"/>
          </a:xfrm>
          <a:prstGeom prst="ellipse">
            <a:avLst/>
          </a:prstGeom>
          <a:noFill/>
          <a:ln w="3175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" y="984385"/>
            <a:ext cx="8792900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1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PERMASALAHAN PENGELOLAAN PDRD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458200" cy="5807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optimal;</a:t>
            </a:r>
            <a:endParaRPr lang="en-US" dirty="0"/>
          </a:p>
          <a:p>
            <a:r>
              <a:rPr lang="en-US" dirty="0" smtClean="0"/>
              <a:t>Database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;</a:t>
            </a:r>
          </a:p>
          <a:p>
            <a:r>
              <a:rPr lang="en-US" dirty="0" smtClean="0"/>
              <a:t>Setting </a:t>
            </a:r>
            <a:r>
              <a:rPr lang="en-US" dirty="0" err="1" smtClean="0"/>
              <a:t>Tarif</a:t>
            </a:r>
            <a:r>
              <a:rPr lang="en-US" dirty="0" smtClean="0"/>
              <a:t> PDRD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 ;</a:t>
            </a:r>
          </a:p>
          <a:p>
            <a:r>
              <a:rPr lang="en-US" dirty="0" err="1" smtClean="0"/>
              <a:t>Organisasi</a:t>
            </a:r>
            <a:r>
              <a:rPr lang="en-US" dirty="0" smtClean="0"/>
              <a:t> BPRD/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i="1" dirty="0" smtClean="0"/>
              <a:t>by function;</a:t>
            </a:r>
          </a:p>
          <a:p>
            <a:r>
              <a:rPr lang="en-US" dirty="0" smtClean="0"/>
              <a:t>SDM </a:t>
            </a:r>
            <a:r>
              <a:rPr lang="en-US" dirty="0" err="1" smtClean="0"/>
              <a:t>Perpajakan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pemeriksaan</a:t>
            </a:r>
            <a:r>
              <a:rPr lang="en-US" dirty="0" smtClean="0"/>
              <a:t>, </a:t>
            </a:r>
            <a:r>
              <a:rPr lang="en-US" dirty="0" err="1" smtClean="0"/>
              <a:t>penagihan</a:t>
            </a:r>
            <a:r>
              <a:rPr lang="en-US" dirty="0" smtClean="0"/>
              <a:t>);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err="1" smtClean="0"/>
              <a:t>Kepatuhan</a:t>
            </a:r>
            <a:r>
              <a:rPr lang="en-US" dirty="0" smtClean="0"/>
              <a:t> WP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206420" y="4614707"/>
            <a:ext cx="4213180" cy="186229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d-ID" sz="1600" b="1"/>
          </a:p>
        </p:txBody>
      </p:sp>
      <p:sp>
        <p:nvSpPr>
          <p:cNvPr id="9830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819887" y="652819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485F3B-A75E-4B38-A25F-FE9D64611D4A}" type="slidenum">
              <a:rPr lang="en-US" altLang="en-US" sz="1275">
                <a:solidFill>
                  <a:srgbClr val="385723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75">
              <a:solidFill>
                <a:srgbClr val="385723"/>
              </a:solidFill>
              <a:latin typeface="Century Gothic" panose="020B0502020202020204" pitchFamily="34" charset="0"/>
            </a:endParaRPr>
          </a:p>
        </p:txBody>
      </p:sp>
      <p:sp>
        <p:nvSpPr>
          <p:cNvPr id="98308" name="TextBox 1"/>
          <p:cNvSpPr txBox="1">
            <a:spLocks noChangeArrowheads="1"/>
          </p:cNvSpPr>
          <p:nvPr/>
        </p:nvSpPr>
        <p:spPr bwMode="auto">
          <a:xfrm>
            <a:off x="551647" y="344258"/>
            <a:ext cx="82057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id-ID" sz="2400" b="1" dirty="0" smtClean="0">
                <a:latin typeface="Century Gothic" panose="020B0502020202020204" pitchFamily="34" charset="0"/>
              </a:rPr>
              <a:t>STRATEGI </a:t>
            </a:r>
            <a:r>
              <a:rPr lang="en-US" sz="2400" b="1" dirty="0" smtClean="0">
                <a:latin typeface="Century Gothic" panose="020B0502020202020204" pitchFamily="34" charset="0"/>
              </a:rPr>
              <a:t>PENINGKATAN PDRD</a:t>
            </a:r>
            <a:endParaRPr lang="id-ID" sz="2400" b="1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d-ID" altLang="en-U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98309" name="Group 4"/>
          <p:cNvGrpSpPr>
            <a:grpSpLocks/>
          </p:cNvGrpSpPr>
          <p:nvPr/>
        </p:nvGrpSpPr>
        <p:grpSpPr bwMode="auto">
          <a:xfrm>
            <a:off x="376736" y="3019425"/>
            <a:ext cx="4041841" cy="1148749"/>
            <a:chOff x="276262" y="5022775"/>
            <a:chExt cx="3325235" cy="1219005"/>
          </a:xfrm>
        </p:grpSpPr>
        <p:sp>
          <p:nvSpPr>
            <p:cNvPr id="25" name="Oval 4"/>
            <p:cNvSpPr/>
            <p:nvPr/>
          </p:nvSpPr>
          <p:spPr>
            <a:xfrm>
              <a:off x="733975" y="5022775"/>
              <a:ext cx="2867522" cy="613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Penyesuaian Dasar Pengenaan Pajak</a:t>
              </a:r>
            </a:p>
          </p:txBody>
        </p:sp>
        <p:pic>
          <p:nvPicPr>
            <p:cNvPr id="9833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62" y="5065115"/>
              <a:ext cx="442754" cy="44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35" name="Rectangle 9"/>
            <p:cNvSpPr>
              <a:spLocks noChangeArrowheads="1"/>
            </p:cNvSpPr>
            <p:nvPr/>
          </p:nvSpPr>
          <p:spPr bwMode="auto">
            <a:xfrm>
              <a:off x="291466" y="5514687"/>
              <a:ext cx="3212133" cy="72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413"/>
                </a:spcAft>
                <a:buNone/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Melakukan penilaian ulang atas dasar </a:t>
              </a:r>
              <a:r>
                <a:rPr lang="id-ID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pengenaan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pajak</a:t>
              </a:r>
              <a:r>
                <a:rPr lang="id-ID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disesuaikan dengan </a:t>
              </a:r>
              <a:r>
                <a:rPr lang="id-ID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kemampuan 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pembayar pajak</a:t>
              </a:r>
            </a:p>
          </p:txBody>
        </p:sp>
      </p:grpSp>
      <p:grpSp>
        <p:nvGrpSpPr>
          <p:cNvPr id="98310" name="Group 1"/>
          <p:cNvGrpSpPr>
            <a:grpSpLocks/>
          </p:cNvGrpSpPr>
          <p:nvPr/>
        </p:nvGrpSpPr>
        <p:grpSpPr bwMode="auto">
          <a:xfrm>
            <a:off x="337446" y="1064839"/>
            <a:ext cx="4050506" cy="1601133"/>
            <a:chOff x="184149" y="2497178"/>
            <a:chExt cx="4541379" cy="1801121"/>
          </a:xfrm>
        </p:grpSpPr>
        <p:sp>
          <p:nvSpPr>
            <p:cNvPr id="23" name="Oval 4"/>
            <p:cNvSpPr/>
            <p:nvPr/>
          </p:nvSpPr>
          <p:spPr>
            <a:xfrm>
              <a:off x="544127" y="2497178"/>
              <a:ext cx="3712834" cy="72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Peningkatan Basis Data Perpajakan</a:t>
              </a:r>
            </a:p>
          </p:txBody>
        </p:sp>
        <p:pic>
          <p:nvPicPr>
            <p:cNvPr id="98331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38" y="2639811"/>
              <a:ext cx="426243" cy="4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32" name="Rectangle 10"/>
            <p:cNvSpPr>
              <a:spLocks noChangeArrowheads="1"/>
            </p:cNvSpPr>
            <p:nvPr/>
          </p:nvSpPr>
          <p:spPr bwMode="auto">
            <a:xfrm>
              <a:off x="184149" y="3082925"/>
              <a:ext cx="4541379" cy="121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</a:pPr>
              <a:r>
                <a:rPr lang="id-ID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Mendata ulang WP &amp; objek pajak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07000"/>
                </a:lnSpc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Profiling WP</a:t>
              </a:r>
              <a:endParaRPr lang="id-ID" alt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ct val="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Meningkatkan koordinasi internal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pemda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antara lain dengan bagian penerbitan izin </a:t>
              </a:r>
            </a:p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413"/>
                </a:spcAft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Memanfaatkan data pihak ketiga (BPN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utk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PBB)</a:t>
              </a:r>
            </a:p>
          </p:txBody>
        </p:sp>
      </p:grpSp>
      <p:grpSp>
        <p:nvGrpSpPr>
          <p:cNvPr id="98311" name="Group 5"/>
          <p:cNvGrpSpPr>
            <a:grpSpLocks/>
          </p:cNvGrpSpPr>
          <p:nvPr/>
        </p:nvGrpSpPr>
        <p:grpSpPr bwMode="auto">
          <a:xfrm>
            <a:off x="351477" y="4591464"/>
            <a:ext cx="3973727" cy="1756810"/>
            <a:chOff x="853118" y="4778910"/>
            <a:chExt cx="3938176" cy="1863417"/>
          </a:xfrm>
        </p:grpSpPr>
        <p:pic>
          <p:nvPicPr>
            <p:cNvPr id="9832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97" y="5031934"/>
              <a:ext cx="453230" cy="45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27" name="Group 52"/>
            <p:cNvGrpSpPr>
              <a:grpSpLocks/>
            </p:cNvGrpSpPr>
            <p:nvPr/>
          </p:nvGrpSpPr>
          <p:grpSpPr bwMode="auto">
            <a:xfrm>
              <a:off x="853118" y="4778910"/>
              <a:ext cx="3938176" cy="1863417"/>
              <a:chOff x="5060330" y="2878448"/>
              <a:chExt cx="1688030" cy="1863597"/>
            </a:xfrm>
          </p:grpSpPr>
          <p:sp>
            <p:nvSpPr>
              <p:cNvPr id="27" name="Oval 4"/>
              <p:cNvSpPr/>
              <p:nvPr/>
            </p:nvSpPr>
            <p:spPr>
              <a:xfrm>
                <a:off x="5258482" y="2878448"/>
                <a:ext cx="1489878" cy="992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335" tIns="13335" rIns="13335" bIns="13335" spcCol="1270" anchor="ctr"/>
              <a:lstStyle/>
              <a:p>
                <a:pPr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Penilaian, Penagihan, dan Pemeriksaan</a:t>
                </a:r>
              </a:p>
            </p:txBody>
          </p:sp>
          <p:sp>
            <p:nvSpPr>
              <p:cNvPr id="98329" name="Rectangle 11"/>
              <p:cNvSpPr>
                <a:spLocks noChangeArrowheads="1"/>
              </p:cNvSpPr>
              <p:nvPr/>
            </p:nvSpPr>
            <p:spPr bwMode="auto">
              <a:xfrm>
                <a:off x="5060330" y="3557654"/>
                <a:ext cx="1469324" cy="1184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93663" indent="-936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413"/>
                  </a:spcAft>
                </a:pPr>
                <a:r>
                  <a:rPr lang="id-ID" altLang="en-US" sz="1200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Dibidang</a:t>
                </a:r>
                <a:r>
                  <a:rPr lang="id-ID" altLang="en-US" sz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penilaian dan penagihan dapat dikerjasamakan dengan DJP dan DJKN.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413"/>
                  </a:spcAft>
                </a:pPr>
                <a:r>
                  <a:rPr lang="id-ID" altLang="en-US" sz="1200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Dibidang</a:t>
                </a:r>
                <a:r>
                  <a:rPr lang="id-ID" altLang="en-US" sz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pemeriksaan dapat berkoordinasi dengan Polri, Kejaksaan, BPK &amp; BPKP</a:t>
                </a:r>
                <a:endPara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endParaRPr>
              </a:p>
            </p:txBody>
          </p:sp>
        </p:grpSp>
      </p:grpSp>
      <p:grpSp>
        <p:nvGrpSpPr>
          <p:cNvPr id="98312" name="Group 6"/>
          <p:cNvGrpSpPr>
            <a:grpSpLocks/>
          </p:cNvGrpSpPr>
          <p:nvPr/>
        </p:nvGrpSpPr>
        <p:grpSpPr bwMode="auto">
          <a:xfrm>
            <a:off x="4953001" y="1059029"/>
            <a:ext cx="4019550" cy="2528885"/>
            <a:chOff x="8359775" y="2262172"/>
            <a:chExt cx="4144167" cy="2612524"/>
          </a:xfrm>
        </p:grpSpPr>
        <p:sp>
          <p:nvSpPr>
            <p:cNvPr id="32" name="Oval 4"/>
            <p:cNvSpPr/>
            <p:nvPr/>
          </p:nvSpPr>
          <p:spPr>
            <a:xfrm>
              <a:off x="8943261" y="2279634"/>
              <a:ext cx="1851948" cy="55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Modernisasi</a:t>
              </a:r>
            </a:p>
          </p:txBody>
        </p:sp>
        <p:pic>
          <p:nvPicPr>
            <p:cNvPr id="98324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03"/>
            <a:stretch>
              <a:fillRect/>
            </a:stretch>
          </p:blipFill>
          <p:spPr bwMode="auto">
            <a:xfrm>
              <a:off x="8427760" y="2262172"/>
              <a:ext cx="542869" cy="59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5" name="Rectangle 12"/>
            <p:cNvSpPr>
              <a:spLocks noChangeArrowheads="1"/>
            </p:cNvSpPr>
            <p:nvPr/>
          </p:nvSpPr>
          <p:spPr bwMode="auto">
            <a:xfrm>
              <a:off x="8359775" y="2743200"/>
              <a:ext cx="4144167" cy="213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93663" indent="-936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Pemanfaatan Teknologi Informasi dalam pengelolaan basis </a:t>
              </a:r>
              <a:r>
                <a:rPr lang="id-ID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r>
                <a:rPr lang="en-US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200" i="1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integrated database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id-ID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Penggunaan Teknologi Informasi dalam pelayanan perpajakan, misalnya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e-SKPD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e-payment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Membangun organisasi perpajakan daerah berdasarkan fungsi: pengelola data, pelayanan, penagihan, pemeriksaan, dan  pengawasan.</a:t>
              </a:r>
            </a:p>
            <a:p>
              <a:pPr>
                <a:lnSpc>
                  <a:spcPct val="107000"/>
                </a:lnSpc>
                <a:spcBef>
                  <a:spcPts val="450"/>
                </a:spcBef>
                <a:spcAft>
                  <a:spcPts val="413"/>
                </a:spcAft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Menyusun SOP setiap pelayanan.</a:t>
              </a:r>
            </a:p>
          </p:txBody>
        </p:sp>
      </p:grpSp>
      <p:grpSp>
        <p:nvGrpSpPr>
          <p:cNvPr id="98313" name="Group 7"/>
          <p:cNvGrpSpPr>
            <a:grpSpLocks/>
          </p:cNvGrpSpPr>
          <p:nvPr/>
        </p:nvGrpSpPr>
        <p:grpSpPr bwMode="auto">
          <a:xfrm>
            <a:off x="5105399" y="4114800"/>
            <a:ext cx="3867152" cy="2413398"/>
            <a:chOff x="10510908" y="2170936"/>
            <a:chExt cx="4026491" cy="2755263"/>
          </a:xfrm>
        </p:grpSpPr>
        <p:sp>
          <p:nvSpPr>
            <p:cNvPr id="43" name="Oval 4"/>
            <p:cNvSpPr/>
            <p:nvPr/>
          </p:nvSpPr>
          <p:spPr>
            <a:xfrm>
              <a:off x="10951810" y="2170936"/>
              <a:ext cx="2605449" cy="860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anchor="ctr"/>
            <a:lstStyle>
              <a:lvl1pPr defTabSz="5334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334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334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334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334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334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334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334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334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  <a:defRPr/>
              </a:pPr>
              <a:r>
                <a:rPr lang="en-US" altLang="en-US" sz="2000" b="1" dirty="0" err="1">
                  <a:latin typeface="Century Gothic" panose="020B0502020202020204" pitchFamily="34" charset="0"/>
                  <a:cs typeface="Arial" panose="020B0604020202020204" pitchFamily="34" charset="0"/>
                </a:rPr>
                <a:t>Peningkatan</a:t>
              </a:r>
              <a:r>
                <a:rPr lang="en-US" altLang="en-US" sz="2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 SDM</a:t>
              </a:r>
              <a:endParaRPr lang="id-ID" altLang="en-US" sz="2000" b="1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832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77505"/>
            <a:stretch>
              <a:fillRect/>
            </a:stretch>
          </p:blipFill>
          <p:spPr bwMode="auto">
            <a:xfrm>
              <a:off x="10510908" y="2462825"/>
              <a:ext cx="558843" cy="33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2" name="Rectangle 13"/>
            <p:cNvSpPr>
              <a:spLocks noChangeArrowheads="1"/>
            </p:cNvSpPr>
            <p:nvPr/>
          </p:nvSpPr>
          <p:spPr bwMode="auto">
            <a:xfrm>
              <a:off x="10673682" y="2787043"/>
              <a:ext cx="3863717" cy="213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93663" indent="-936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Menambah jumlah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diklat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utk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ahli penilaian, penagihan, dan pemeriksaan.</a:t>
              </a:r>
            </a:p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Menambah jumlah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diklat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terkait dengan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praktik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pemungutan perpajakan yang baik.</a:t>
              </a:r>
            </a:p>
            <a:p>
              <a:pPr>
                <a:lnSpc>
                  <a:spcPct val="107000"/>
                </a:lnSpc>
                <a:spcBef>
                  <a:spcPts val="450"/>
                </a:spcBef>
              </a:pP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Kerjasama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kemitraan dengan </a:t>
              </a:r>
              <a:r>
                <a:rPr lang="id-ID" altLang="en-US" sz="12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pemda</a:t>
              </a:r>
              <a:r>
                <a:rPr lang="id-ID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lain yang dinilai sukses dalam pemungutan perpajakan.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254102" y="1030310"/>
            <a:ext cx="4085180" cy="1574699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d-ID" sz="1200" b="1"/>
          </a:p>
        </p:txBody>
      </p:sp>
      <p:sp>
        <p:nvSpPr>
          <p:cNvPr id="33" name="Rounded Rectangle 32"/>
          <p:cNvSpPr/>
          <p:nvPr/>
        </p:nvSpPr>
        <p:spPr bwMode="auto">
          <a:xfrm>
            <a:off x="230290" y="2971800"/>
            <a:ext cx="4134148" cy="1381347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d-ID" sz="1200" b="1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879863" y="1092223"/>
            <a:ext cx="4092688" cy="2694350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d-ID" b="1"/>
          </a:p>
        </p:txBody>
      </p:sp>
      <p:sp>
        <p:nvSpPr>
          <p:cNvPr id="36" name="Rounded Rectangle 35"/>
          <p:cNvSpPr/>
          <p:nvPr/>
        </p:nvSpPr>
        <p:spPr bwMode="auto">
          <a:xfrm>
            <a:off x="4953000" y="4245034"/>
            <a:ext cx="4053155" cy="2388830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d-ID" sz="2800" b="1"/>
          </a:p>
        </p:txBody>
      </p:sp>
    </p:spTree>
    <p:extLst>
      <p:ext uri="{BB962C8B-B14F-4D97-AF65-F5344CB8AC3E}">
        <p14:creationId xmlns:p14="http://schemas.microsoft.com/office/powerpoint/2010/main" val="1967230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buSzPct val="100000"/>
              <a:defRPr/>
            </a:pP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marL="346075" indent="-346075">
              <a:buSzPct val="100000"/>
              <a:defRPr/>
            </a:pPr>
            <a:r>
              <a:rPr lang="en-US" dirty="0" err="1" smtClean="0"/>
              <a:t>Penghindaran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b="1" dirty="0" err="1" smtClean="0"/>
              <a:t>Solusi</a:t>
            </a:r>
            <a:r>
              <a:rPr lang="en-US" sz="3000" b="1" dirty="0" smtClean="0"/>
              <a:t>:</a:t>
            </a:r>
          </a:p>
          <a:p>
            <a:pPr marL="282575" indent="-282575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</a:t>
            </a:r>
            <a:r>
              <a:rPr lang="en-US" i="1" dirty="0" err="1" smtClean="0"/>
              <a:t>detect</a:t>
            </a:r>
            <a:r>
              <a:rPr lang="en-US" i="1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endParaRPr lang="en-US" dirty="0" smtClean="0"/>
          </a:p>
          <a:p>
            <a:pPr marL="282575" indent="-282575"/>
            <a:r>
              <a:rPr lang="en-US" dirty="0" err="1" smtClean="0"/>
              <a:t>Menegakkan</a:t>
            </a:r>
            <a:r>
              <a:rPr lang="en-US" dirty="0" smtClean="0"/>
              <a:t> </a:t>
            </a:r>
            <a:r>
              <a:rPr lang="en-US" i="1" dirty="0" smtClean="0"/>
              <a:t>law enforcement </a:t>
            </a:r>
            <a:r>
              <a:rPr lang="en-US" dirty="0" smtClean="0"/>
              <a:t>(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),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penempelan</a:t>
            </a:r>
            <a:r>
              <a:rPr lang="en-US" dirty="0" smtClean="0"/>
              <a:t> </a:t>
            </a:r>
            <a:r>
              <a:rPr lang="en-US" dirty="0" err="1" smtClean="0"/>
              <a:t>Stiker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PERMASALAHAN DAN SOLUSI (1)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46700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PERMASALAHAN DAN SOLUSI (2)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00000"/>
              <a:buNone/>
              <a:defRPr/>
            </a:pP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pendataan</a:t>
            </a:r>
            <a:r>
              <a:rPr lang="en-US" dirty="0" smtClean="0"/>
              <a:t>/</a:t>
            </a:r>
            <a:r>
              <a:rPr lang="en-US" dirty="0" err="1" smtClean="0"/>
              <a:t>pemutakhiran</a:t>
            </a:r>
            <a:r>
              <a:rPr lang="en-US" dirty="0" smtClean="0"/>
              <a:t> data, </a:t>
            </a:r>
            <a:r>
              <a:rPr lang="en-US" dirty="0" err="1" smtClean="0"/>
              <a:t>penggolongan</a:t>
            </a:r>
            <a:r>
              <a:rPr lang="en-US" dirty="0" smtClean="0"/>
              <a:t>, </a:t>
            </a:r>
            <a:r>
              <a:rPr lang="en-US" dirty="0" err="1" smtClean="0"/>
              <a:t>penetapan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 basis data,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/</a:t>
            </a:r>
            <a:r>
              <a:rPr lang="en-US" dirty="0" err="1" smtClean="0"/>
              <a:t>penagihan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retribusi</a:t>
            </a:r>
            <a:r>
              <a:rPr lang="en-US" dirty="0" smtClean="0"/>
              <a:t> (</a:t>
            </a:r>
            <a:r>
              <a:rPr lang="en-US" b="1" dirty="0" smtClean="0"/>
              <a:t>administration tax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Solusi</a:t>
            </a:r>
            <a:r>
              <a:rPr lang="en-US" b="1" dirty="0" smtClean="0"/>
              <a:t>:</a:t>
            </a:r>
          </a:p>
          <a:p>
            <a:pPr marL="282575" indent="-282575"/>
            <a:r>
              <a:rPr lang="en-US" sz="3000" dirty="0" err="1" smtClean="0"/>
              <a:t>Melakukan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Reformasi</a:t>
            </a:r>
            <a:r>
              <a:rPr lang="en-US" sz="3000" dirty="0" smtClean="0"/>
              <a:t> </a:t>
            </a:r>
            <a:r>
              <a:rPr lang="en-US" sz="3000" dirty="0" err="1" smtClean="0"/>
              <a:t>Administrasi</a:t>
            </a:r>
            <a:r>
              <a:rPr lang="en-US" sz="3000" dirty="0" smtClean="0"/>
              <a:t> </a:t>
            </a:r>
            <a:r>
              <a:rPr lang="en-US" sz="3000" dirty="0" err="1" smtClean="0"/>
              <a:t>Perpajakan</a:t>
            </a:r>
            <a:r>
              <a:rPr lang="en-US" sz="3000" dirty="0" smtClean="0"/>
              <a:t> Daerah </a:t>
            </a:r>
            <a:r>
              <a:rPr lang="en-US" sz="3000" dirty="0" err="1" smtClean="0"/>
              <a:t>melalui</a:t>
            </a:r>
            <a:r>
              <a:rPr lang="en-US" sz="3000" dirty="0" smtClean="0"/>
              <a:t>:</a:t>
            </a:r>
          </a:p>
          <a:p>
            <a:pPr marL="682625" lvl="1" indent="-282575"/>
            <a:r>
              <a:rPr lang="en-US" sz="2600" dirty="0" err="1" smtClean="0"/>
              <a:t>Penyusunan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Profiling </a:t>
            </a:r>
            <a:r>
              <a:rPr lang="en-US" sz="2600" dirty="0" err="1" smtClean="0">
                <a:solidFill>
                  <a:srgbClr val="FF0000"/>
                </a:solidFill>
              </a:rPr>
              <a:t>Wajib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Pajak</a:t>
            </a:r>
            <a:r>
              <a:rPr lang="en-US" sz="2600" dirty="0" smtClean="0">
                <a:solidFill>
                  <a:srgbClr val="FF0000"/>
                </a:solidFill>
              </a:rPr>
              <a:t> Daerah </a:t>
            </a:r>
            <a:r>
              <a:rPr lang="en-US" sz="2600" dirty="0" smtClean="0"/>
              <a:t>yang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penentuan</a:t>
            </a:r>
            <a:r>
              <a:rPr lang="en-US" sz="2600" dirty="0" smtClean="0"/>
              <a:t> </a:t>
            </a:r>
            <a:r>
              <a:rPr lang="en-US" sz="2600" dirty="0" err="1" smtClean="0"/>
              <a:t>potensi</a:t>
            </a:r>
            <a:r>
              <a:rPr lang="en-US" sz="2600" dirty="0" smtClean="0"/>
              <a:t> </a:t>
            </a:r>
            <a:r>
              <a:rPr lang="en-US" sz="2600" dirty="0" err="1" smtClean="0"/>
              <a:t>pajak</a:t>
            </a:r>
            <a:r>
              <a:rPr lang="en-US" sz="2600" dirty="0" smtClean="0"/>
              <a:t> </a:t>
            </a:r>
            <a:r>
              <a:rPr lang="en-US" sz="2600" dirty="0" err="1" smtClean="0"/>
              <a:t>daerah</a:t>
            </a:r>
            <a:endParaRPr lang="en-US" sz="2600" dirty="0" smtClean="0"/>
          </a:p>
          <a:p>
            <a:pPr marL="682625" lvl="1" indent="-282575"/>
            <a:r>
              <a:rPr lang="en-US" sz="2600" dirty="0" err="1" smtClean="0"/>
              <a:t>Pengaplikasian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teknologi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pelayanan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penggunaan</a:t>
            </a:r>
            <a:r>
              <a:rPr lang="id-ID" sz="2600" dirty="0" smtClean="0"/>
              <a:t>, misalnya e-SKPD, e-payment dan sejenisnya</a:t>
            </a:r>
            <a:r>
              <a:rPr lang="en-US" sz="2600" dirty="0" smtClean="0"/>
              <a:t>.</a:t>
            </a:r>
          </a:p>
          <a:p>
            <a:pPr marL="682625" lvl="1" indent="-282575"/>
            <a:r>
              <a:rPr lang="id-ID" sz="2600" dirty="0" smtClean="0"/>
              <a:t>Membangun organisasi perpajakan daerah berdasarkan fungsi seperti fungsi pengelola data, fungsi pelayanan, fungsi penagihan, fungsi pemeriksaan, dan fungsi pengawasan.</a:t>
            </a:r>
            <a:endParaRPr lang="en-US" sz="2600" dirty="0" smtClean="0"/>
          </a:p>
          <a:p>
            <a:pPr marL="682625" lvl="1" indent="-282575"/>
            <a:endParaRPr lang="en-US" sz="2600" dirty="0" smtClean="0"/>
          </a:p>
          <a:p>
            <a:pPr marL="282575" lvl="1" indent="-282575">
              <a:buFont typeface="Arial" pitchFamily="34" charset="0"/>
              <a:buChar char="•"/>
            </a:pPr>
            <a:r>
              <a:rPr lang="id-ID" sz="3000" dirty="0" smtClean="0"/>
              <a:t>Memperbaiki Basis Data Perpajakan</a:t>
            </a:r>
            <a:r>
              <a:rPr lang="en-US" sz="3000" dirty="0" smtClean="0"/>
              <a:t>, </a:t>
            </a:r>
            <a:r>
              <a:rPr lang="en-US" sz="3000" dirty="0" err="1" smtClean="0"/>
              <a:t>melalui</a:t>
            </a:r>
            <a:r>
              <a:rPr lang="en-US" sz="3000" dirty="0" smtClean="0"/>
              <a:t>:</a:t>
            </a:r>
          </a:p>
          <a:p>
            <a:pPr marL="681038" lvl="0"/>
            <a:r>
              <a:rPr lang="id-ID" sz="2600" dirty="0" smtClean="0"/>
              <a:t>Melakukan pendataan ulang wajib pajak dan objek pajak</a:t>
            </a:r>
            <a:endParaRPr lang="en-US" sz="2600" dirty="0" smtClean="0"/>
          </a:p>
          <a:p>
            <a:pPr marL="681038" lvl="0"/>
            <a:r>
              <a:rPr lang="id-ID" sz="2600" dirty="0" smtClean="0"/>
              <a:t>Meningkatkan koordinasi internal pemda antara lain dengan bagian penerbitan</a:t>
            </a:r>
            <a:r>
              <a:rPr lang="en-US" sz="2600" dirty="0" smtClean="0"/>
              <a:t> </a:t>
            </a:r>
            <a:r>
              <a:rPr lang="id-ID" sz="2600" dirty="0" smtClean="0"/>
              <a:t>izin</a:t>
            </a:r>
            <a:endParaRPr lang="en-US" sz="2600" dirty="0" smtClean="0"/>
          </a:p>
          <a:p>
            <a:pPr marL="681038" lvl="0"/>
            <a:r>
              <a:rPr lang="id-ID" sz="2600" dirty="0" smtClean="0"/>
              <a:t>Memanfaatkan data pihak ketiga (BPN utk PBB)</a:t>
            </a:r>
            <a:endParaRPr lang="en-US" sz="2600" dirty="0" smtClean="0"/>
          </a:p>
          <a:p>
            <a:pPr marL="681038" lvl="0"/>
            <a:r>
              <a:rPr lang="id-ID" sz="2600" dirty="0" smtClean="0"/>
              <a:t>Meningkatkan kerjasama pertukaran data dengan penyedia data lainnya misalnya BPS.</a:t>
            </a:r>
            <a:endParaRPr lang="en-US" sz="2300" dirty="0" smtClean="0"/>
          </a:p>
          <a:p>
            <a:pPr marL="282575" lvl="1" indent="-28257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334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Profiling </a:t>
            </a:r>
            <a:r>
              <a:rPr lang="en-US" sz="3600" b="1" dirty="0" err="1" smtClean="0"/>
              <a:t>Wajib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Pajak</a:t>
            </a:r>
            <a:r>
              <a:rPr lang="en-US" sz="3600" b="1" dirty="0" smtClean="0"/>
              <a:t> Daerah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Profiling WP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/>
              <a:t>penggalian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berkenaan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yang </a:t>
            </a:r>
            <a:r>
              <a:rPr lang="en-US" sz="2800" dirty="0" err="1"/>
              <a:t>dimaksudkan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Data Profiling WP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Permanen</a:t>
            </a:r>
            <a:r>
              <a:rPr lang="en-US" sz="2800" dirty="0" smtClean="0"/>
              <a:t> ( </a:t>
            </a:r>
            <a:r>
              <a:rPr lang="en-US" sz="2800" dirty="0" err="1" smtClean="0"/>
              <a:t>Identitas</a:t>
            </a:r>
            <a:r>
              <a:rPr lang="en-US" sz="2800" dirty="0"/>
              <a:t> </a:t>
            </a:r>
            <a:r>
              <a:rPr lang="en-US" sz="2800" dirty="0" smtClean="0"/>
              <a:t>WP, Related Parties, </a:t>
            </a:r>
            <a:r>
              <a:rPr lang="en-US" sz="2800" dirty="0" err="1" smtClean="0"/>
              <a:t>Gambaran</a:t>
            </a:r>
            <a:r>
              <a:rPr lang="en-US" sz="2800" dirty="0" smtClean="0"/>
              <a:t> Usaha) </a:t>
            </a:r>
            <a:r>
              <a:rPr lang="en-US" sz="2800" dirty="0" err="1" smtClean="0"/>
              <a:t>dan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Akumulatif</a:t>
            </a:r>
            <a:r>
              <a:rPr lang="en-US" sz="2800" dirty="0" smtClean="0"/>
              <a:t> (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Usaha, Data </a:t>
            </a:r>
            <a:r>
              <a:rPr lang="en-US" sz="2800" dirty="0" err="1" smtClean="0"/>
              <a:t>Lawan</a:t>
            </a:r>
            <a:r>
              <a:rPr lang="en-US" sz="2800" dirty="0" smtClean="0"/>
              <a:t> 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, Data </a:t>
            </a:r>
            <a:r>
              <a:rPr lang="en-US" sz="2800" dirty="0" err="1" smtClean="0"/>
              <a:t>Riwayat</a:t>
            </a:r>
            <a:r>
              <a:rPr lang="en-US" sz="2800" dirty="0" smtClean="0"/>
              <a:t> </a:t>
            </a: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Pajak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31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PERMASALAHAN DAN SOLUSI (3)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marL="336550" lvl="1" indent="1588">
              <a:buNone/>
            </a:pPr>
            <a:r>
              <a:rPr lang="en-US" sz="2800" b="1" dirty="0" err="1" smtClean="0"/>
              <a:t>Persoalan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Sumber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Manusia</a:t>
            </a:r>
            <a:r>
              <a:rPr lang="en-US" sz="2800" dirty="0" smtClean="0"/>
              <a:t>:</a:t>
            </a:r>
          </a:p>
          <a:p>
            <a:pPr lvl="1"/>
            <a:r>
              <a:rPr lang="en-US" sz="2900" dirty="0" err="1" smtClean="0"/>
              <a:t>jumlah</a:t>
            </a:r>
            <a:r>
              <a:rPr lang="en-US" sz="2900" dirty="0" smtClean="0"/>
              <a:t> </a:t>
            </a:r>
            <a:r>
              <a:rPr lang="en-US" sz="2900" dirty="0" err="1" smtClean="0"/>
              <a:t>pegawai</a:t>
            </a:r>
            <a:r>
              <a:rPr lang="en-US" sz="2900" dirty="0" smtClean="0"/>
              <a:t> yang </a:t>
            </a:r>
            <a:r>
              <a:rPr lang="en-US" sz="2900" dirty="0" err="1" smtClean="0"/>
              <a:t>belum</a:t>
            </a:r>
            <a:r>
              <a:rPr lang="en-US" sz="2900" dirty="0" smtClean="0"/>
              <a:t> </a:t>
            </a:r>
            <a:r>
              <a:rPr lang="en-US" sz="2900" dirty="0" err="1" smtClean="0"/>
              <a:t>sesuai</a:t>
            </a:r>
            <a:r>
              <a:rPr lang="en-US" sz="2900" dirty="0" smtClean="0"/>
              <a:t> </a:t>
            </a:r>
            <a:r>
              <a:rPr lang="en-US" sz="2900" dirty="0" err="1" smtClean="0"/>
              <a:t>dengan</a:t>
            </a:r>
            <a:r>
              <a:rPr lang="en-US" sz="2900" dirty="0" smtClean="0"/>
              <a:t> </a:t>
            </a:r>
            <a:r>
              <a:rPr lang="en-US" sz="2900" dirty="0" err="1" smtClean="0"/>
              <a:t>kebutuhan</a:t>
            </a:r>
            <a:r>
              <a:rPr lang="en-US" sz="2900" dirty="0" smtClean="0"/>
              <a:t> ideal,</a:t>
            </a:r>
          </a:p>
          <a:p>
            <a:pPr lvl="1"/>
            <a:r>
              <a:rPr lang="en-US" sz="2900" dirty="0" err="1" smtClean="0"/>
              <a:t>sistem</a:t>
            </a:r>
            <a:r>
              <a:rPr lang="en-US" sz="2900" dirty="0" smtClean="0"/>
              <a:t> </a:t>
            </a:r>
            <a:r>
              <a:rPr lang="en-US" sz="2900" dirty="0" err="1" smtClean="0"/>
              <a:t>manajemen</a:t>
            </a:r>
            <a:r>
              <a:rPr lang="en-US" sz="2900" dirty="0" smtClean="0"/>
              <a:t> SDM yang </a:t>
            </a:r>
            <a:r>
              <a:rPr lang="en-US" sz="2900" dirty="0" err="1" smtClean="0"/>
              <a:t>belum</a:t>
            </a:r>
            <a:r>
              <a:rPr lang="en-US" sz="2900" dirty="0" smtClean="0"/>
              <a:t> </a:t>
            </a:r>
            <a:r>
              <a:rPr lang="en-US" sz="2900" dirty="0" err="1" smtClean="0"/>
              <a:t>menjawab</a:t>
            </a:r>
            <a:r>
              <a:rPr lang="en-US" sz="2900" dirty="0" smtClean="0"/>
              <a:t> </a:t>
            </a:r>
            <a:r>
              <a:rPr lang="en-US" sz="2900" dirty="0" err="1" smtClean="0"/>
              <a:t>kebutuhan</a:t>
            </a:r>
            <a:r>
              <a:rPr lang="en-US" sz="2900" dirty="0" smtClean="0"/>
              <a:t> </a:t>
            </a:r>
            <a:r>
              <a:rPr lang="en-US" sz="2900" dirty="0" err="1" smtClean="0"/>
              <a:t>organisasi</a:t>
            </a:r>
            <a:r>
              <a:rPr lang="en-US" sz="2900" dirty="0" smtClean="0"/>
              <a:t> </a:t>
            </a:r>
            <a:r>
              <a:rPr lang="en-US" sz="2900" dirty="0" err="1" smtClean="0"/>
              <a:t>serta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err="1" smtClean="0"/>
              <a:t>masih</a:t>
            </a:r>
            <a:r>
              <a:rPr lang="en-US" sz="2900" dirty="0" smtClean="0"/>
              <a:t> </a:t>
            </a:r>
            <a:r>
              <a:rPr lang="en-US" sz="2900" dirty="0" err="1" smtClean="0"/>
              <a:t>terdapat</a:t>
            </a:r>
            <a:r>
              <a:rPr lang="en-US" sz="2900" dirty="0" smtClean="0"/>
              <a:t> </a:t>
            </a:r>
            <a:r>
              <a:rPr lang="en-US" sz="2900" dirty="0" err="1" smtClean="0"/>
              <a:t>kasus-kasus</a:t>
            </a:r>
            <a:r>
              <a:rPr lang="en-US" sz="2900" dirty="0" smtClean="0"/>
              <a:t> </a:t>
            </a:r>
            <a:r>
              <a:rPr lang="en-US" sz="2900" dirty="0" err="1" smtClean="0"/>
              <a:t>seperti</a:t>
            </a:r>
            <a:r>
              <a:rPr lang="en-US" sz="2900" dirty="0" smtClean="0"/>
              <a:t> </a:t>
            </a:r>
            <a:r>
              <a:rPr lang="en-US" sz="2900" dirty="0" err="1" smtClean="0"/>
              <a:t>kolusi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pelanggaran</a:t>
            </a:r>
            <a:r>
              <a:rPr lang="en-US" sz="2900" dirty="0" smtClean="0"/>
              <a:t> </a:t>
            </a:r>
            <a:r>
              <a:rPr lang="en-US" sz="2900" dirty="0" err="1" smtClean="0"/>
              <a:t>disiplin</a:t>
            </a:r>
            <a:endParaRPr lang="en-US" sz="2900" dirty="0" smtClean="0"/>
          </a:p>
          <a:p>
            <a:pPr lvl="1"/>
            <a:endParaRPr lang="en-US" sz="29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b="1" dirty="0" err="1" smtClean="0"/>
              <a:t>Solusi</a:t>
            </a:r>
            <a:r>
              <a:rPr lang="en-US" dirty="0" smtClean="0"/>
              <a:t>:</a:t>
            </a:r>
          </a:p>
          <a:p>
            <a:pPr lvl="1"/>
            <a:r>
              <a:rPr lang="id-ID" sz="2900" dirty="0" err="1" smtClean="0"/>
              <a:t>P</a:t>
            </a:r>
            <a:r>
              <a:rPr lang="en-US" sz="2900" dirty="0" err="1" smtClean="0"/>
              <a:t>engalokasian</a:t>
            </a:r>
            <a:r>
              <a:rPr lang="en-US" sz="2900" dirty="0" smtClean="0"/>
              <a:t> SDM yang </a:t>
            </a:r>
            <a:r>
              <a:rPr lang="en-US" sz="2900" dirty="0" err="1" smtClean="0"/>
              <a:t>lebih</a:t>
            </a:r>
            <a:r>
              <a:rPr lang="en-US" sz="2900" dirty="0" smtClean="0"/>
              <a:t> </a:t>
            </a:r>
            <a:r>
              <a:rPr lang="en-US" sz="2900" dirty="0" err="1" smtClean="0"/>
              <a:t>tepat</a:t>
            </a:r>
            <a:r>
              <a:rPr lang="en-US" sz="2900" dirty="0" smtClean="0"/>
              <a:t> </a:t>
            </a:r>
            <a:r>
              <a:rPr lang="en-US" sz="2900" dirty="0" err="1" smtClean="0"/>
              <a:t>sesuai</a:t>
            </a:r>
            <a:r>
              <a:rPr lang="en-US" sz="2900" dirty="0" smtClean="0"/>
              <a:t> </a:t>
            </a:r>
            <a:r>
              <a:rPr lang="en-US" sz="2900" dirty="0" err="1" smtClean="0"/>
              <a:t>dengan</a:t>
            </a:r>
            <a:r>
              <a:rPr lang="en-US" sz="2900" dirty="0" smtClean="0"/>
              <a:t> </a:t>
            </a:r>
            <a:r>
              <a:rPr lang="en-US" sz="2900" dirty="0" err="1" smtClean="0"/>
              <a:t>potensi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kompetensi</a:t>
            </a:r>
            <a:r>
              <a:rPr lang="en-US" sz="2900" dirty="0" smtClean="0"/>
              <a:t>, </a:t>
            </a:r>
          </a:p>
          <a:p>
            <a:pPr lvl="1"/>
            <a:r>
              <a:rPr lang="id-ID" sz="2900" dirty="0" smtClean="0"/>
              <a:t>Mengirimkan pegawai untuk mengikuti diklat ahli penilaian, penagihan, dan pemeriksaan.</a:t>
            </a:r>
            <a:endParaRPr lang="en-US" sz="2900" dirty="0" smtClean="0"/>
          </a:p>
          <a:p>
            <a:pPr lvl="1"/>
            <a:r>
              <a:rPr lang="id-ID" sz="2900" dirty="0" smtClean="0"/>
              <a:t>Menambah jumlah diklat internal terkait dengan praktik pemungutan perpajakan yang baik.</a:t>
            </a:r>
            <a:endParaRPr lang="en-US" sz="2900" dirty="0" smtClean="0"/>
          </a:p>
          <a:p>
            <a:pPr lvl="1"/>
            <a:r>
              <a:rPr lang="id-ID" sz="2900" dirty="0" smtClean="0"/>
              <a:t>Kerjasama kemitraan dengan pemda-pemda yang dinilai sukses dalam pemungutan perpajakan, khususnya </a:t>
            </a:r>
            <a:r>
              <a:rPr lang="id-ID" sz="2900" i="1" dirty="0" smtClean="0"/>
              <a:t>problem solving</a:t>
            </a:r>
            <a:r>
              <a:rPr lang="id-ID" sz="2900" dirty="0" smtClean="0"/>
              <a:t> terkait pemungutan perpajakan daerah</a:t>
            </a:r>
            <a:r>
              <a:rPr lang="en-US" sz="2900" dirty="0" smtClean="0"/>
              <a:t>.</a:t>
            </a:r>
            <a:r>
              <a:rPr lang="id-ID" sz="29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pPr lvl="1"/>
            <a:r>
              <a:rPr lang="en-US" sz="2900" dirty="0" err="1" smtClean="0"/>
              <a:t>Pelaksanaan</a:t>
            </a:r>
            <a:r>
              <a:rPr lang="en-US" sz="2900" dirty="0" smtClean="0"/>
              <a:t> s</a:t>
            </a:r>
            <a:r>
              <a:rPr lang="id-ID" sz="2900" dirty="0" smtClean="0"/>
              <a:t>istem </a:t>
            </a:r>
            <a:r>
              <a:rPr lang="id-ID" sz="2900" i="1" dirty="0" smtClean="0"/>
              <a:t>reward and punishment </a:t>
            </a:r>
            <a:r>
              <a:rPr lang="id-ID" sz="2900" dirty="0" smtClean="0"/>
              <a:t>perlu ditegakkan secara tegas </a:t>
            </a:r>
            <a:r>
              <a:rPr lang="en-US" sz="2900" dirty="0" err="1" smtClean="0"/>
              <a:t>untuk</a:t>
            </a:r>
            <a:r>
              <a:rPr lang="en-US" sz="2900" dirty="0" smtClean="0"/>
              <a:t> </a:t>
            </a:r>
            <a:r>
              <a:rPr lang="en-US" sz="2900" dirty="0" err="1" smtClean="0"/>
              <a:t>meningkatkan</a:t>
            </a:r>
            <a:r>
              <a:rPr lang="en-US" sz="2900" dirty="0" smtClean="0"/>
              <a:t> </a:t>
            </a:r>
            <a:r>
              <a:rPr lang="en-US" sz="2900" dirty="0" err="1" smtClean="0"/>
              <a:t>kinerja</a:t>
            </a:r>
            <a:r>
              <a:rPr lang="en-US" sz="2900" dirty="0" smtClean="0"/>
              <a:t> </a:t>
            </a:r>
            <a:r>
              <a:rPr lang="en-US" sz="2900" dirty="0" err="1" smtClean="0"/>
              <a:t>pegawai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menghindari</a:t>
            </a:r>
            <a:r>
              <a:rPr lang="en-US" sz="2900" dirty="0" smtClean="0"/>
              <a:t> </a:t>
            </a:r>
            <a:r>
              <a:rPr lang="en-US" sz="2900" dirty="0" err="1" smtClean="0"/>
              <a:t>kebocoran</a:t>
            </a:r>
            <a:r>
              <a:rPr lang="en-US" sz="2900" dirty="0" smtClean="0"/>
              <a:t> </a:t>
            </a:r>
            <a:r>
              <a:rPr lang="en-US" sz="2900" dirty="0" err="1" smtClean="0"/>
              <a:t>penerimaan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1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530251"/>
            <a:ext cx="8534400" cy="3641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Solusi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id-ID" sz="2000" dirty="0" smtClean="0">
                <a:solidFill>
                  <a:schemeClr val="tx1"/>
                </a:solidFill>
              </a:rPr>
              <a:t>Penyesuaian Dasar Pengenaan Pajak</a:t>
            </a:r>
            <a:r>
              <a:rPr lang="en-US" sz="2000" dirty="0" smtClean="0">
                <a:solidFill>
                  <a:schemeClr val="tx1"/>
                </a:solidFill>
              </a:rPr>
              <a:t>, m</a:t>
            </a:r>
            <a:r>
              <a:rPr lang="id-ID" sz="2000" dirty="0" smtClean="0">
                <a:solidFill>
                  <a:schemeClr val="tx1"/>
                </a:solidFill>
              </a:rPr>
              <a:t>elakukan penilaian ulang atas dasar pengenaan pajak, yaitu: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338138" indent="-338138"/>
            <a:r>
              <a:rPr lang="id-ID" sz="2000" dirty="0" smtClean="0">
                <a:solidFill>
                  <a:schemeClr val="tx1"/>
                </a:solidFill>
              </a:rPr>
              <a:t>(nilai jual objek pajak untuk PBB-P2, nilai jual pengambilan mineral bukan logam dan batuan untuk Pajak MBLB,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38138" indent="-338138"/>
            <a:r>
              <a:rPr lang="id-ID" sz="2000" dirty="0" smtClean="0">
                <a:solidFill>
                  <a:schemeClr val="tx1"/>
                </a:solidFill>
              </a:rPr>
              <a:t>nilai perolehan air tanah untuk Pajak Air Tanah, dan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38138" indent="-338138"/>
            <a:r>
              <a:rPr lang="id-ID" sz="2000" dirty="0" smtClean="0">
                <a:solidFill>
                  <a:schemeClr val="tx1"/>
                </a:solidFill>
              </a:rPr>
              <a:t>nilai perolehan perolehan hak atas tanah dan bangunan untuk BPHTB)disesuaikan dengan potensi dan kemampuan pembayar pajak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PERMASALAHAN DAN SOLUSI (4)</a:t>
            </a:r>
            <a:endParaRPr lang="en-US" sz="3200" b="1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signifikannya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penerimaan</a:t>
            </a:r>
            <a:r>
              <a:rPr lang="en-US" sz="2800" dirty="0" smtClean="0"/>
              <a:t> </a:t>
            </a:r>
            <a:r>
              <a:rPr lang="en-US" sz="2800" dirty="0" err="1" smtClean="0"/>
              <a:t>pajak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6157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682651"/>
            <a:ext cx="8321750" cy="440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0" indent="-5715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Solusi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681038" lvl="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Dibidang penilaian dan penagihan dapat dikerjasamakan dengan Direktorat Jenderal Pajak dan Direktorat Jenderal Kekayaan Negara.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81038" lvl="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Dibidang pemeriksaan dapat berkoordinasi dengan Polri, Kejaksaan, Badan Pengawasan Keuangan dan Pembangunan, dan Badan Pemeriksa Keuangan.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PERMASALAHAN DAN SOLUSI (5)</a:t>
            </a:r>
            <a:endParaRPr lang="en-US" sz="3200" b="1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75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memadainya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id-ID" sz="2400" dirty="0" smtClean="0"/>
              <a:t>Penilaian, Penagihan,</a:t>
            </a:r>
            <a:r>
              <a:rPr lang="en-US" sz="2400" dirty="0" smtClean="0"/>
              <a:t> </a:t>
            </a:r>
            <a:r>
              <a:rPr lang="id-ID" sz="2400" dirty="0" smtClean="0"/>
              <a:t>dan Pemeriksaan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358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Intensifikasi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Optimalisasi</a:t>
            </a:r>
            <a:r>
              <a:rPr lang="en-US" sz="3200" b="1" dirty="0" smtClean="0"/>
              <a:t>  PDRD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41500"/>
          <a:ext cx="8229600" cy="394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488" y="63362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Machfud</a:t>
            </a:r>
            <a:r>
              <a:rPr lang="en-US" b="1" dirty="0" smtClean="0"/>
              <a:t> </a:t>
            </a:r>
            <a:r>
              <a:rPr lang="en-US" b="1" dirty="0" err="1" smtClean="0"/>
              <a:t>Sidik</a:t>
            </a:r>
            <a:r>
              <a:rPr lang="en-US" b="1" dirty="0" smtClean="0"/>
              <a:t>:</a:t>
            </a:r>
            <a:r>
              <a:rPr lang="id-ID" b="1" dirty="0" smtClean="0"/>
              <a:t> </a:t>
            </a:r>
            <a:r>
              <a:rPr lang="en-US" b="1" dirty="0" smtClean="0"/>
              <a:t>2002</a:t>
            </a:r>
            <a:endParaRPr lang="en-US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ubtitle 2"/>
          <p:cNvSpPr>
            <a:spLocks noGrp="1"/>
          </p:cNvSpPr>
          <p:nvPr>
            <p:ph type="subTitle" idx="1"/>
          </p:nvPr>
        </p:nvSpPr>
        <p:spPr>
          <a:xfrm>
            <a:off x="4572000" y="1295401"/>
            <a:ext cx="4343400" cy="5348288"/>
          </a:xfrm>
        </p:spPr>
        <p:txBody>
          <a:bodyPr>
            <a:normAutofit lnSpcReduction="10000"/>
          </a:bodyPr>
          <a:lstStyle/>
          <a:p>
            <a:pPr marL="225425" indent="-225425" algn="just" eaLnBrk="1" hangingPunct="1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en-US" altLang="en-US" sz="1600" dirty="0" smtClean="0">
                <a:solidFill>
                  <a:schemeClr val="tx1"/>
                </a:solidFill>
              </a:rPr>
              <a:t>Daerah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hanya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boleh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memungut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Jenis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Pajak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Retribusi</a:t>
            </a:r>
            <a:r>
              <a:rPr lang="en-US" altLang="en-US" sz="1600" dirty="0" smtClean="0">
                <a:solidFill>
                  <a:schemeClr val="tx1"/>
                </a:solidFill>
              </a:rPr>
              <a:t> yang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ditetapkan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altLang="en-US" sz="1600" dirty="0" smtClean="0">
                <a:solidFill>
                  <a:schemeClr val="tx1"/>
                </a:solidFill>
              </a:rPr>
              <a:t> UU No. 28/29.</a:t>
            </a:r>
          </a:p>
          <a:p>
            <a:pPr marL="225425" indent="-225425" algn="just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en-US" altLang="en-US" sz="1600" dirty="0" err="1" smtClean="0">
                <a:solidFill>
                  <a:schemeClr val="tx1"/>
                </a:solidFill>
              </a:rPr>
              <a:t>Diskresi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penetapan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tarif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oleh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pemerintah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daerah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sesuai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batasan</a:t>
            </a:r>
            <a:r>
              <a:rPr lang="en-US" altLang="en-US" sz="1600" dirty="0" smtClean="0">
                <a:solidFill>
                  <a:schemeClr val="tx1"/>
                </a:solidFill>
              </a:rPr>
              <a:t> yang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diatur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altLang="en-US" sz="1600" dirty="0" smtClean="0">
                <a:solidFill>
                  <a:schemeClr val="tx1"/>
                </a:solidFill>
              </a:rPr>
              <a:t> UU No. 28/29</a:t>
            </a:r>
          </a:p>
          <a:p>
            <a:pPr marL="225425" indent="-225425" algn="just" eaLnBrk="1" hangingPunct="1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en-US" altLang="en-US" sz="1600" dirty="0" err="1" smtClean="0">
                <a:solidFill>
                  <a:schemeClr val="tx1"/>
                </a:solidFill>
              </a:rPr>
              <a:t>Dsikresi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penentuan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pemungutan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jenis</a:t>
            </a:r>
            <a:r>
              <a:rPr lang="en-US" altLang="en-US" sz="1600" dirty="0" smtClean="0">
                <a:solidFill>
                  <a:schemeClr val="tx1"/>
                </a:solidFill>
              </a:rPr>
              <a:t> PDRD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sesuai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potensi</a:t>
            </a:r>
            <a:r>
              <a:rPr lang="en-US" altLang="en-US" sz="1600" dirty="0" smtClean="0">
                <a:solidFill>
                  <a:schemeClr val="tx1"/>
                </a:solidFill>
              </a:rPr>
              <a:t> yang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dimiliki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daerah</a:t>
            </a:r>
            <a:r>
              <a:rPr lang="en-US" altLang="en-US" sz="1600" dirty="0" smtClean="0">
                <a:solidFill>
                  <a:schemeClr val="tx1"/>
                </a:solidFill>
              </a:rPr>
              <a:t>.</a:t>
            </a:r>
          </a:p>
          <a:p>
            <a:pPr marL="225425" indent="-225425" algn="just" eaLnBrk="1" hangingPunct="1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en-US" altLang="en-US" sz="1600" dirty="0" smtClean="0">
                <a:solidFill>
                  <a:schemeClr val="tx1"/>
                </a:solidFill>
              </a:rPr>
              <a:t>PDRD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dipungut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setelah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adanya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Perda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marL="225425" indent="-225425" algn="just" eaLnBrk="1" hangingPunct="1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en-US" altLang="en-US" sz="1600" dirty="0" err="1" smtClean="0">
                <a:solidFill>
                  <a:schemeClr val="tx1"/>
                </a:solidFill>
              </a:rPr>
              <a:t>Khusus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Retribusi</a:t>
            </a:r>
            <a:r>
              <a:rPr lang="en-US" altLang="en-US" sz="1600" dirty="0" smtClean="0">
                <a:solidFill>
                  <a:schemeClr val="tx1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sesuai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kriteria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yg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diatur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Pasal</a:t>
            </a:r>
            <a:r>
              <a:rPr lang="en-US" altLang="en-US" sz="1600" dirty="0" smtClean="0">
                <a:solidFill>
                  <a:schemeClr val="tx1"/>
                </a:solidFill>
              </a:rPr>
              <a:t> 150 UU No.28/2009,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dimungkinkan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adanya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tambahan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retribusi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setelah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ditetapkan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melalui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Peraturan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Pemerintah</a:t>
            </a:r>
            <a:r>
              <a:rPr lang="en-US" altLang="en-US" sz="1600" dirty="0" smtClean="0">
                <a:solidFill>
                  <a:schemeClr val="tx1"/>
                </a:solidFill>
              </a:rPr>
              <a:t> (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telah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ada</a:t>
            </a:r>
            <a:r>
              <a:rPr lang="en-US" altLang="en-US" sz="1600" dirty="0" smtClean="0">
                <a:solidFill>
                  <a:schemeClr val="tx1"/>
                </a:solidFill>
              </a:rPr>
              <a:t> PP No. 97/2012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ttg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retribusi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perpanjangan</a:t>
            </a:r>
            <a:r>
              <a:rPr lang="en-US" altLang="en-US" sz="1600" dirty="0" smtClean="0">
                <a:solidFill>
                  <a:schemeClr val="tx1"/>
                </a:solidFill>
              </a:rPr>
              <a:t> IMTA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retribusi</a:t>
            </a:r>
            <a:r>
              <a:rPr lang="en-US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terkait</a:t>
            </a:r>
            <a:r>
              <a:rPr lang="en-US" altLang="en-US" sz="1600" dirty="0" smtClean="0">
                <a:solidFill>
                  <a:schemeClr val="tx1"/>
                </a:solidFill>
              </a:rPr>
              <a:t> ERP)</a:t>
            </a:r>
            <a:r>
              <a:rPr lang="id-ID" altLang="en-US" sz="1600" dirty="0" smtClean="0">
                <a:solidFill>
                  <a:schemeClr val="tx1"/>
                </a:solidFill>
              </a:rPr>
              <a:t>.</a:t>
            </a:r>
          </a:p>
          <a:p>
            <a:pPr marL="225425" indent="-225425" algn="just" eaLnBrk="1" hangingPunct="1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id-ID" altLang="en-US" sz="1600" dirty="0" smtClean="0">
                <a:solidFill>
                  <a:schemeClr val="tx1"/>
                </a:solidFill>
              </a:rPr>
              <a:t>Pajak Rokok dipungut sebagai pajak provinsi mulai tahun 2014, BPHTB dipungut sebagai pajak kab/kota mulai tahun 2011, dan PBB-P2 dipungut sebagai pajak kab/kota paling lambat tahun 2014.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marL="225425" indent="-225425" algn="just" eaLnBrk="1" hangingPunct="1">
              <a:spcBef>
                <a:spcPts val="1200"/>
              </a:spcBef>
            </a:pPr>
            <a:endParaRPr lang="en-US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090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4191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UU No. 28/2009  </a:t>
            </a:r>
            <a:r>
              <a:rPr lang="en-US" b="1" dirty="0" err="1"/>
              <a:t>tentang</a:t>
            </a:r>
            <a:r>
              <a:rPr lang="en-US" b="1" dirty="0"/>
              <a:t> PDRD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1776412" cy="3505200"/>
          </a:xfrm>
          <a:prstGeom prst="rect">
            <a:avLst/>
          </a:prstGeom>
          <a:solidFill>
            <a:srgbClr val="D3D65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Provinsi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Kend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US" sz="1100" dirty="0" err="1">
                <a:solidFill>
                  <a:schemeClr val="tx1"/>
                </a:solidFill>
              </a:rPr>
              <a:t>Bermotor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BBNKB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BBKB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Air </a:t>
            </a:r>
            <a:r>
              <a:rPr lang="en-US" sz="1100" dirty="0" err="1">
                <a:solidFill>
                  <a:schemeClr val="tx1"/>
                </a:solidFill>
              </a:rPr>
              <a:t>Permukaan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Pajak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Rokok</a:t>
            </a:r>
            <a:endParaRPr lang="en-US" sz="1200" b="1" dirty="0">
              <a:solidFill>
                <a:srgbClr val="FF0000"/>
              </a:solidFill>
            </a:endParaRPr>
          </a:p>
          <a:p>
            <a:pPr marL="225425" indent="-2254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Kabupaten</a:t>
            </a:r>
            <a:r>
              <a:rPr lang="en-US" sz="1400" b="1" dirty="0">
                <a:solidFill>
                  <a:schemeClr val="tx1"/>
                </a:solidFill>
              </a:rPr>
              <a:t>/Kota: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Hotel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Restoran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Hiburan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Reklame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Penerangan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Jalan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Mineral BL &amp; B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Parkir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Air Tanah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100" dirty="0" err="1">
                <a:solidFill>
                  <a:schemeClr val="tx1"/>
                </a:solidFill>
              </a:rPr>
              <a:t>Pajak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Srg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en-US" sz="1100" dirty="0" err="1">
                <a:solidFill>
                  <a:schemeClr val="tx1"/>
                </a:solidFill>
              </a:rPr>
              <a:t>Burung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Walet</a:t>
            </a:r>
            <a:endParaRPr lang="en-US" sz="11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b="1" dirty="0">
                <a:solidFill>
                  <a:srgbClr val="FF0000"/>
                </a:solidFill>
              </a:rPr>
              <a:t>PBB-P2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200" b="1" dirty="0">
                <a:solidFill>
                  <a:srgbClr val="FF0000"/>
                </a:solidFill>
              </a:rPr>
              <a:t>BPHTB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3423" y="1295399"/>
            <a:ext cx="2339977" cy="5348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Retribusi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Umum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  <a:endParaRPr lang="id-ID" sz="10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r>
              <a:rPr lang="en-US" sz="1000" dirty="0" err="1">
                <a:solidFill>
                  <a:schemeClr val="tx1"/>
                </a:solidFill>
              </a:rPr>
              <a:t>Kesehatan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r>
              <a:rPr lang="en-US" sz="1000" dirty="0" err="1" smtClean="0">
                <a:solidFill>
                  <a:schemeClr val="tx1"/>
                </a:solidFill>
              </a:rPr>
              <a:t>Persampahan</a:t>
            </a:r>
            <a:r>
              <a:rPr lang="id-ID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kebersihan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strike="sngStrike" dirty="0">
                <a:solidFill>
                  <a:srgbClr val="FF0000"/>
                </a:solidFill>
              </a:rPr>
              <a:t>Ret. </a:t>
            </a:r>
            <a:r>
              <a:rPr lang="en-US" sz="1000" strike="sngStrike" dirty="0" err="1">
                <a:solidFill>
                  <a:srgbClr val="FF0000"/>
                </a:solidFill>
              </a:rPr>
              <a:t>Penggantian</a:t>
            </a:r>
            <a:r>
              <a:rPr lang="en-US" sz="1000" strike="sngStrike" dirty="0">
                <a:solidFill>
                  <a:srgbClr val="FF0000"/>
                </a:solidFill>
              </a:rPr>
              <a:t> BC KTP &amp; ACS</a:t>
            </a: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Pemakaman</a:t>
            </a:r>
            <a:r>
              <a:rPr lang="en-US" sz="1000" dirty="0">
                <a:solidFill>
                  <a:schemeClr val="tx1"/>
                </a:solidFill>
              </a:rPr>
              <a:t> &amp; </a:t>
            </a:r>
            <a:r>
              <a:rPr lang="en-US" sz="1000" dirty="0" err="1">
                <a:solidFill>
                  <a:schemeClr val="tx1"/>
                </a:solidFill>
              </a:rPr>
              <a:t>pengabuan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mayat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id-ID" sz="1000" dirty="0" err="1">
                <a:solidFill>
                  <a:schemeClr val="tx1"/>
                </a:solidFill>
              </a:rPr>
              <a:t>P</a:t>
            </a:r>
            <a:r>
              <a:rPr lang="en-US" sz="1000" dirty="0" err="1" smtClean="0">
                <a:solidFill>
                  <a:schemeClr val="tx1"/>
                </a:solidFill>
              </a:rPr>
              <a:t>arkir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di </a:t>
            </a:r>
            <a:r>
              <a:rPr lang="en-US" sz="1000" dirty="0" smtClean="0">
                <a:solidFill>
                  <a:schemeClr val="tx1"/>
                </a:solidFill>
              </a:rPr>
              <a:t>T</a:t>
            </a:r>
            <a:r>
              <a:rPr lang="id-ID" sz="1000" dirty="0" smtClean="0">
                <a:solidFill>
                  <a:schemeClr val="tx1"/>
                </a:solidFill>
              </a:rPr>
              <a:t>epi </a:t>
            </a:r>
            <a:r>
              <a:rPr lang="en-US" sz="1000" dirty="0" smtClean="0">
                <a:solidFill>
                  <a:schemeClr val="tx1"/>
                </a:solidFill>
              </a:rPr>
              <a:t>J</a:t>
            </a:r>
            <a:r>
              <a:rPr lang="id-ID" sz="1000" dirty="0" smtClean="0">
                <a:solidFill>
                  <a:schemeClr val="tx1"/>
                </a:solidFill>
              </a:rPr>
              <a:t>alan </a:t>
            </a:r>
            <a:r>
              <a:rPr lang="en-US" sz="1000" dirty="0" smtClean="0">
                <a:solidFill>
                  <a:schemeClr val="tx1"/>
                </a:solidFill>
              </a:rPr>
              <a:t>U</a:t>
            </a:r>
            <a:r>
              <a:rPr lang="id-ID" sz="1000" dirty="0" smtClean="0">
                <a:solidFill>
                  <a:schemeClr val="tx1"/>
                </a:solidFill>
              </a:rPr>
              <a:t>mum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Pasar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Pengujian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K</a:t>
            </a:r>
            <a:r>
              <a:rPr lang="id-ID" sz="1000" dirty="0" smtClean="0">
                <a:solidFill>
                  <a:schemeClr val="tx1"/>
                </a:solidFill>
              </a:rPr>
              <a:t>endaraan </a:t>
            </a:r>
            <a:r>
              <a:rPr lang="en-US" sz="1000" dirty="0" smtClean="0">
                <a:solidFill>
                  <a:schemeClr val="tx1"/>
                </a:solidFill>
              </a:rPr>
              <a:t>B</a:t>
            </a:r>
            <a:r>
              <a:rPr lang="id-ID" sz="1000" dirty="0" smtClean="0">
                <a:solidFill>
                  <a:schemeClr val="tx1"/>
                </a:solidFill>
              </a:rPr>
              <a:t>ermotor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Pemeriksaan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A</a:t>
            </a:r>
            <a:r>
              <a:rPr lang="id-ID" sz="1000" dirty="0" smtClean="0">
                <a:solidFill>
                  <a:schemeClr val="tx1"/>
                </a:solidFill>
              </a:rPr>
              <a:t>lat </a:t>
            </a:r>
            <a:r>
              <a:rPr lang="en-US" sz="1000" dirty="0" smtClean="0">
                <a:solidFill>
                  <a:schemeClr val="tx1"/>
                </a:solidFill>
              </a:rPr>
              <a:t>P</a:t>
            </a:r>
            <a:r>
              <a:rPr lang="id-ID" sz="1000" dirty="0" smtClean="0">
                <a:solidFill>
                  <a:schemeClr val="tx1"/>
                </a:solidFill>
              </a:rPr>
              <a:t>emadam </a:t>
            </a:r>
            <a:r>
              <a:rPr lang="en-US" sz="1000" dirty="0" smtClean="0">
                <a:solidFill>
                  <a:schemeClr val="tx1"/>
                </a:solidFill>
              </a:rPr>
              <a:t>K</a:t>
            </a:r>
            <a:r>
              <a:rPr lang="id-ID" sz="1000" dirty="0" smtClean="0">
                <a:solidFill>
                  <a:schemeClr val="tx1"/>
                </a:solidFill>
              </a:rPr>
              <a:t>ebakaran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Penggantian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B</a:t>
            </a:r>
            <a:r>
              <a:rPr lang="id-ID" sz="1000" dirty="0" smtClean="0">
                <a:solidFill>
                  <a:schemeClr val="tx1"/>
                </a:solidFill>
              </a:rPr>
              <a:t>iaya </a:t>
            </a:r>
            <a:r>
              <a:rPr lang="en-US" sz="1000" dirty="0" smtClean="0">
                <a:solidFill>
                  <a:schemeClr val="tx1"/>
                </a:solidFill>
              </a:rPr>
              <a:t>C</a:t>
            </a:r>
            <a:r>
              <a:rPr lang="id-ID" sz="1000" dirty="0" smtClean="0">
                <a:solidFill>
                  <a:schemeClr val="tx1"/>
                </a:solidFill>
              </a:rPr>
              <a:t>etak </a:t>
            </a:r>
            <a:r>
              <a:rPr lang="en-US" sz="1000" dirty="0" smtClean="0">
                <a:solidFill>
                  <a:schemeClr val="tx1"/>
                </a:solidFill>
              </a:rPr>
              <a:t>P</a:t>
            </a:r>
            <a:r>
              <a:rPr lang="id-ID" sz="1000" dirty="0" smtClean="0">
                <a:solidFill>
                  <a:schemeClr val="tx1"/>
                </a:solidFill>
              </a:rPr>
              <a:t>eta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Penyediaan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dan</a:t>
            </a:r>
            <a:r>
              <a:rPr lang="en-US" sz="1000" dirty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atau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penyedotan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kakus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Pengolahan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limbah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cair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Tera</a:t>
            </a:r>
            <a:r>
              <a:rPr lang="en-US" sz="1000" dirty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tera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ulang</a:t>
            </a:r>
            <a:endParaRPr lang="en-US" sz="10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pendidikan</a:t>
            </a:r>
            <a:r>
              <a:rPr lang="en-US" sz="1000" dirty="0">
                <a:solidFill>
                  <a:schemeClr val="tx1"/>
                </a:solidFill>
              </a:rPr>
              <a:t>;</a:t>
            </a: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Pengendalian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menara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telekomunika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endParaRPr lang="en-US" sz="12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 err="1">
                <a:solidFill>
                  <a:schemeClr val="tx1"/>
                </a:solidFill>
              </a:rPr>
              <a:t>Retribusi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Pengendalian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Lalu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Lintas</a:t>
            </a:r>
            <a:r>
              <a:rPr lang="en-US" sz="1000" dirty="0">
                <a:solidFill>
                  <a:schemeClr val="tx1"/>
                </a:solidFill>
              </a:rPr>
              <a:t> (</a:t>
            </a:r>
            <a:r>
              <a:rPr lang="en-US" sz="1000" b="1" dirty="0">
                <a:solidFill>
                  <a:schemeClr val="tx1"/>
                </a:solidFill>
              </a:rPr>
              <a:t>PP 97 </a:t>
            </a:r>
            <a:r>
              <a:rPr lang="en-US" sz="1000" b="1" dirty="0" err="1">
                <a:solidFill>
                  <a:schemeClr val="tx1"/>
                </a:solidFill>
              </a:rPr>
              <a:t>tahun</a:t>
            </a:r>
            <a:r>
              <a:rPr lang="en-US" sz="1000" b="1" dirty="0">
                <a:solidFill>
                  <a:schemeClr val="tx1"/>
                </a:solidFill>
              </a:rPr>
              <a:t> 2012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Retribusi</a:t>
            </a:r>
            <a:r>
              <a:rPr lang="en-US" sz="1000" b="1" dirty="0">
                <a:solidFill>
                  <a:schemeClr val="tx1"/>
                </a:solidFill>
              </a:rPr>
              <a:t>  </a:t>
            </a:r>
            <a:r>
              <a:rPr lang="en-US" sz="1000" b="1" dirty="0" err="1">
                <a:solidFill>
                  <a:schemeClr val="tx1"/>
                </a:solidFill>
              </a:rPr>
              <a:t>Jasa</a:t>
            </a:r>
            <a:r>
              <a:rPr lang="en-US" sz="1000" b="1" dirty="0">
                <a:solidFill>
                  <a:schemeClr val="tx1"/>
                </a:solidFill>
              </a:rPr>
              <a:t> Usaha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  <a:endParaRPr lang="id-ID" sz="1000" b="1" dirty="0" smtClean="0">
              <a:solidFill>
                <a:schemeClr val="tx1"/>
              </a:solidFill>
            </a:endParaRPr>
          </a:p>
          <a:p>
            <a:pPr marL="225425" indent="-225425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Pemakaian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kekayaan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daerah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Pasar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grosir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dan</a:t>
            </a:r>
            <a:r>
              <a:rPr lang="en-US" sz="1000" dirty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atau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pertokoan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Tempat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pelelangan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Terminal</a:t>
            </a: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 </a:t>
            </a:r>
            <a:r>
              <a:rPr lang="en-US" sz="1000" dirty="0" err="1">
                <a:solidFill>
                  <a:schemeClr val="tx1"/>
                </a:solidFill>
              </a:rPr>
              <a:t>tempat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khusus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parkir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Tempat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penginapan</a:t>
            </a:r>
            <a:r>
              <a:rPr lang="id-ID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/</a:t>
            </a:r>
            <a:r>
              <a:rPr lang="en-US" sz="1000" dirty="0" err="1" smtClean="0">
                <a:solidFill>
                  <a:schemeClr val="tx1"/>
                </a:solidFill>
              </a:rPr>
              <a:t>pesanggrahan</a:t>
            </a:r>
            <a:r>
              <a:rPr lang="en-US" sz="1000" dirty="0" smtClean="0">
                <a:solidFill>
                  <a:schemeClr val="tx1"/>
                </a:solidFill>
              </a:rPr>
              <a:t>/villa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Rumah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potong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hewan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Pely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K</a:t>
            </a:r>
            <a:r>
              <a:rPr lang="id-ID" sz="1000" dirty="0" smtClean="0">
                <a:solidFill>
                  <a:schemeClr val="tx1"/>
                </a:solidFill>
              </a:rPr>
              <a:t>e</a:t>
            </a:r>
            <a:r>
              <a:rPr lang="en-US" sz="1000" dirty="0" err="1" smtClean="0">
                <a:solidFill>
                  <a:schemeClr val="tx1"/>
                </a:solidFill>
              </a:rPr>
              <a:t>pelabuhan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Tempat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rekreasi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dan</a:t>
            </a:r>
            <a:r>
              <a:rPr lang="en-US" sz="1000" dirty="0">
                <a:solidFill>
                  <a:schemeClr val="tx1"/>
                </a:solidFill>
              </a:rPr>
              <a:t> OR</a:t>
            </a: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Penyebarangan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di</a:t>
            </a:r>
            <a:r>
              <a:rPr lang="en-US" sz="1000" dirty="0">
                <a:solidFill>
                  <a:schemeClr val="tx1"/>
                </a:solidFill>
              </a:rPr>
              <a:t> air</a:t>
            </a:r>
          </a:p>
          <a:p>
            <a:pPr marL="228600" indent="-2286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Penjualan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produksi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usaha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daerah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03788"/>
            <a:ext cx="1752600" cy="1739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Retribusi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Perizinan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Tertentu</a:t>
            </a:r>
            <a:r>
              <a:rPr lang="en-US" sz="1000" b="1" dirty="0">
                <a:solidFill>
                  <a:schemeClr val="tx1"/>
                </a:solidFill>
              </a:rPr>
              <a:t>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IMB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Izin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Tempat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Penjualan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Minuman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Beralkohol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Izin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Gangguan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Ret. </a:t>
            </a:r>
            <a:r>
              <a:rPr lang="en-US" sz="1000" dirty="0" err="1">
                <a:solidFill>
                  <a:schemeClr val="tx1"/>
                </a:solidFill>
              </a:rPr>
              <a:t>Izin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Trayek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err="1">
                <a:solidFill>
                  <a:schemeClr val="tx1"/>
                </a:solidFill>
              </a:rPr>
              <a:t>Ret.Izin</a:t>
            </a:r>
            <a:r>
              <a:rPr lang="en-US" sz="1000" dirty="0">
                <a:solidFill>
                  <a:schemeClr val="tx1"/>
                </a:solidFill>
              </a:rPr>
              <a:t> Usaha </a:t>
            </a:r>
            <a:r>
              <a:rPr lang="en-US" sz="1000" dirty="0" err="1">
                <a:solidFill>
                  <a:schemeClr val="tx1"/>
                </a:solidFill>
              </a:rPr>
              <a:t>Perikanan</a:t>
            </a:r>
            <a:endParaRPr lang="en-US" sz="1000" dirty="0">
              <a:solidFill>
                <a:schemeClr val="tx1"/>
              </a:solidFill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dirty="0" err="1">
                <a:solidFill>
                  <a:schemeClr val="tx1"/>
                </a:solidFill>
              </a:rPr>
              <a:t>Retribusi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Perpanjangan</a:t>
            </a:r>
            <a:r>
              <a:rPr lang="en-US" sz="1000" dirty="0">
                <a:solidFill>
                  <a:schemeClr val="tx1"/>
                </a:solidFill>
              </a:rPr>
              <a:t> IMTA (</a:t>
            </a:r>
            <a:r>
              <a:rPr lang="en-US" sz="1000" b="1" dirty="0">
                <a:solidFill>
                  <a:schemeClr val="tx1"/>
                </a:solidFill>
              </a:rPr>
              <a:t>PP 97 </a:t>
            </a:r>
            <a:r>
              <a:rPr lang="en-US" sz="1000" b="1" dirty="0" err="1">
                <a:solidFill>
                  <a:schemeClr val="tx1"/>
                </a:solidFill>
              </a:rPr>
              <a:t>Tahun</a:t>
            </a:r>
            <a:r>
              <a:rPr lang="en-US" sz="1000" b="1" dirty="0">
                <a:solidFill>
                  <a:schemeClr val="tx1"/>
                </a:solidFill>
              </a:rPr>
              <a:t> 2012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 flipV="1">
            <a:off x="1905000" y="5741988"/>
            <a:ext cx="152400" cy="31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762000"/>
            <a:ext cx="441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Pemungutan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14501" y="4076700"/>
            <a:ext cx="5562600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161925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d-I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Jenis Pajak dan Retribusi Daerah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Tarif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Pajak</a:t>
            </a:r>
            <a:r>
              <a:rPr lang="en-US" sz="3200" b="1" dirty="0" smtClean="0"/>
              <a:t> optimal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91000" cy="3977776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1800" b="1" i="1" dirty="0" smtClean="0"/>
              <a:t>The </a:t>
            </a:r>
            <a:r>
              <a:rPr lang="en-US" sz="1800" b="1" i="1" dirty="0" err="1" smtClean="0"/>
              <a:t>Laffer</a:t>
            </a:r>
            <a:r>
              <a:rPr lang="en-US" sz="1800" b="1" i="1" dirty="0" smtClean="0"/>
              <a:t> Curve </a:t>
            </a:r>
            <a:r>
              <a:rPr lang="en-US" sz="1800" dirty="0" smtClean="0"/>
              <a:t>(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tarif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).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maksimum</a:t>
            </a:r>
            <a:r>
              <a:rPr lang="en-US" sz="1800" dirty="0" smtClean="0"/>
              <a:t> </a:t>
            </a:r>
            <a:r>
              <a:rPr lang="en-US" sz="1800" dirty="0" err="1" smtClean="0"/>
              <a:t>tercapai</a:t>
            </a:r>
            <a:r>
              <a:rPr lang="en-US" sz="1800" dirty="0" smtClean="0"/>
              <a:t> </a:t>
            </a:r>
            <a:r>
              <a:rPr lang="en-US" sz="1800" dirty="0" err="1" smtClean="0"/>
              <a:t>dititik</a:t>
            </a:r>
            <a:r>
              <a:rPr lang="en-US" sz="1800" dirty="0" smtClean="0"/>
              <a:t> rate </a:t>
            </a:r>
            <a:r>
              <a:rPr lang="en-US" sz="1800" dirty="0" err="1" smtClean="0"/>
              <a:t>pajak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err="1" smtClean="0"/>
              <a:t>tarif</a:t>
            </a:r>
            <a:r>
              <a:rPr lang="en-US" sz="1800" dirty="0" smtClean="0"/>
              <a:t> </a:t>
            </a:r>
            <a:r>
              <a:rPr lang="en-US" sz="1800" dirty="0" err="1" smtClean="0"/>
              <a:t>tertinggi</a:t>
            </a:r>
            <a:r>
              <a:rPr lang="en-US" sz="1800" dirty="0" smtClean="0"/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1800" dirty="0" err="1" smtClean="0"/>
              <a:t>Pemda</a:t>
            </a:r>
            <a:r>
              <a:rPr lang="en-US" sz="1800" dirty="0" smtClean="0"/>
              <a:t> </a:t>
            </a:r>
            <a:r>
              <a:rPr lang="en-US" sz="1800" dirty="0" err="1" smtClean="0"/>
              <a:t>cenderung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tarif</a:t>
            </a:r>
            <a:r>
              <a:rPr lang="en-US" sz="1800" dirty="0" smtClean="0"/>
              <a:t> </a:t>
            </a:r>
            <a:r>
              <a:rPr lang="en-US" sz="1800" b="1" dirty="0" smtClean="0"/>
              <a:t>yang </a:t>
            </a:r>
            <a:r>
              <a:rPr lang="en-US" sz="1800" b="1" dirty="0" err="1" smtClean="0"/>
              <a:t>tinggi</a:t>
            </a:r>
            <a:r>
              <a:rPr lang="en-US" sz="1800" b="1" dirty="0" smtClean="0"/>
              <a:t> </a:t>
            </a:r>
            <a:r>
              <a:rPr lang="en-US" sz="1800" dirty="0" smtClean="0"/>
              <a:t>agar </a:t>
            </a:r>
            <a:r>
              <a:rPr lang="en-US" sz="1800" dirty="0" err="1" smtClean="0"/>
              <a:t>diperoleh</a:t>
            </a:r>
            <a:r>
              <a:rPr lang="en-US" sz="1800" dirty="0" smtClean="0"/>
              <a:t> total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 </a:t>
            </a:r>
            <a:r>
              <a:rPr lang="en-US" sz="1800" dirty="0" err="1" smtClean="0"/>
              <a:t>daerah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maksimal</a:t>
            </a:r>
            <a:r>
              <a:rPr lang="en-US" sz="1800" dirty="0" smtClean="0"/>
              <a:t>. </a:t>
            </a:r>
            <a:endParaRPr lang="id-ID" sz="1800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en-US" sz="1800" dirty="0" err="1" smtClean="0"/>
              <a:t>Pengenaan</a:t>
            </a:r>
            <a:r>
              <a:rPr lang="en-US" sz="1800" dirty="0" smtClean="0"/>
              <a:t> </a:t>
            </a:r>
            <a:r>
              <a:rPr lang="en-US" sz="1800" dirty="0" err="1" smtClean="0"/>
              <a:t>tarif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teoritis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total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maksimum</a:t>
            </a:r>
            <a:r>
              <a:rPr lang="en-US" sz="1800" dirty="0" smtClean="0"/>
              <a:t>.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1800" dirty="0" smtClean="0"/>
              <a:t>Hal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</a:t>
            </a:r>
            <a:r>
              <a:rPr lang="en-US" sz="1800" dirty="0" smtClean="0"/>
              <a:t> </a:t>
            </a:r>
            <a:r>
              <a:rPr lang="en-US" sz="1800" dirty="0" err="1" smtClean="0"/>
              <a:t>wajib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,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penawaran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dikenakan</a:t>
            </a:r>
            <a:r>
              <a:rPr lang="en-US" sz="1800" dirty="0" smtClean="0"/>
              <a:t> </a:t>
            </a:r>
            <a:r>
              <a:rPr lang="en-US" sz="1800" dirty="0" err="1" smtClean="0"/>
              <a:t>tarif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endParaRPr lang="en-US" sz="18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503988"/>
            <a:ext cx="454025" cy="1539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3E55C-2A1F-4903-8F90-6A1FA932B007}" type="slidenum">
              <a:rPr lang="en-US" sz="1600">
                <a:solidFill>
                  <a:schemeClr val="tx1"/>
                </a:solidFill>
              </a:rPr>
              <a:pPr/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Hasil gambar untuk LAFFER 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1200"/>
            <a:ext cx="4495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Peraturan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Presiden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Nomor</a:t>
            </a:r>
            <a:r>
              <a:rPr lang="en-US" sz="2800" b="1" dirty="0" smtClean="0"/>
              <a:t> 131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2015 </a:t>
            </a:r>
            <a:br>
              <a:rPr lang="en-US" sz="2800" b="1" dirty="0" smtClean="0"/>
            </a:br>
            <a:r>
              <a:rPr lang="en-US" sz="2800" b="1" dirty="0" err="1" smtClean="0"/>
              <a:t>Tentang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Penetapan</a:t>
            </a:r>
            <a:r>
              <a:rPr lang="en-US" sz="2800" b="1" dirty="0" smtClean="0"/>
              <a:t> Daerah </a:t>
            </a:r>
            <a:r>
              <a:rPr lang="en-US" sz="2800" b="1" dirty="0" err="1" smtClean="0"/>
              <a:t>Tertinggal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2015-2019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600" dirty="0"/>
              <a:t>Daerah </a:t>
            </a:r>
            <a:r>
              <a:rPr lang="en-US" sz="2600" dirty="0" err="1"/>
              <a:t>Tertinggal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daerah</a:t>
            </a:r>
            <a:r>
              <a:rPr lang="en-US" sz="2600" dirty="0"/>
              <a:t> </a:t>
            </a:r>
            <a:r>
              <a:rPr lang="en-US" sz="2600" dirty="0" err="1"/>
              <a:t>kabupaten</a:t>
            </a:r>
            <a:r>
              <a:rPr lang="en-US" sz="2600" dirty="0"/>
              <a:t> yang </a:t>
            </a:r>
            <a:r>
              <a:rPr lang="en-US" sz="2600" dirty="0" err="1"/>
              <a:t>wilayah</a:t>
            </a:r>
            <a:r>
              <a:rPr lang="en-US" sz="2600" dirty="0"/>
              <a:t>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masyarakatnya</a:t>
            </a:r>
            <a:r>
              <a:rPr lang="en-US" sz="2600" dirty="0"/>
              <a:t> </a:t>
            </a:r>
            <a:r>
              <a:rPr lang="en-US" sz="2600" dirty="0" err="1"/>
              <a:t>kurang</a:t>
            </a:r>
            <a:r>
              <a:rPr lang="en-US" sz="2600" dirty="0"/>
              <a:t> </a:t>
            </a:r>
            <a:r>
              <a:rPr lang="en-US" sz="2600" dirty="0" err="1"/>
              <a:t>berkembang</a:t>
            </a:r>
            <a:r>
              <a:rPr lang="en-US" sz="2600" dirty="0"/>
              <a:t> </a:t>
            </a:r>
            <a:r>
              <a:rPr lang="en-US" sz="2600" dirty="0" err="1"/>
              <a:t>dibandingkan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daerah</a:t>
            </a:r>
            <a:r>
              <a:rPr lang="en-US" sz="2600" dirty="0"/>
              <a:t> lain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</a:t>
            </a:r>
            <a:r>
              <a:rPr lang="en-US" sz="2600" dirty="0" err="1"/>
              <a:t>nasional</a:t>
            </a:r>
            <a:r>
              <a:rPr lang="en-US" sz="2600" dirty="0" smtClean="0"/>
              <a:t>.</a:t>
            </a:r>
          </a:p>
          <a:p>
            <a:r>
              <a:rPr lang="en-US" sz="2600" dirty="0" err="1"/>
              <a:t>Pemerintah</a:t>
            </a:r>
            <a:r>
              <a:rPr lang="en-US" sz="2600" dirty="0"/>
              <a:t> </a:t>
            </a:r>
            <a:r>
              <a:rPr lang="en-US" sz="2600" dirty="0" err="1"/>
              <a:t>menetapkan</a:t>
            </a:r>
            <a:r>
              <a:rPr lang="en-US" sz="2600" dirty="0"/>
              <a:t> Daerah </a:t>
            </a:r>
            <a:r>
              <a:rPr lang="en-US" sz="2600" dirty="0" err="1"/>
              <a:t>Tertinggal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5 (lima) </a:t>
            </a:r>
            <a:r>
              <a:rPr lang="en-US" sz="2600" dirty="0" err="1"/>
              <a:t>tahun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nasional</a:t>
            </a:r>
            <a:r>
              <a:rPr lang="en-US" sz="2600" dirty="0"/>
              <a:t>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err="1"/>
              <a:t>kriteria</a:t>
            </a:r>
            <a:r>
              <a:rPr lang="en-US" sz="2600" dirty="0"/>
              <a:t>, </a:t>
            </a:r>
            <a:r>
              <a:rPr lang="en-US" sz="2600" dirty="0" err="1"/>
              <a:t>indikator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sub </a:t>
            </a:r>
            <a:r>
              <a:rPr lang="en-US" sz="2600" dirty="0" err="1"/>
              <a:t>indikator</a:t>
            </a:r>
            <a:r>
              <a:rPr lang="en-US" sz="2600" dirty="0"/>
              <a:t> </a:t>
            </a:r>
            <a:r>
              <a:rPr lang="en-US" sz="2600" dirty="0" err="1"/>
              <a:t>ketertinggalan</a:t>
            </a:r>
            <a:r>
              <a:rPr lang="en-US" sz="2600" dirty="0"/>
              <a:t> </a:t>
            </a:r>
            <a:r>
              <a:rPr lang="en-US" sz="2600" dirty="0" err="1"/>
              <a:t>daerah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err="1" smtClean="0"/>
              <a:t>Penetapan</a:t>
            </a:r>
            <a:r>
              <a:rPr lang="en-US" sz="2600" dirty="0" smtClean="0"/>
              <a:t> </a:t>
            </a:r>
            <a:r>
              <a:rPr lang="en-US" sz="2600" dirty="0"/>
              <a:t>Daerah </a:t>
            </a:r>
            <a:r>
              <a:rPr lang="en-US" sz="2600" dirty="0" err="1" smtClean="0"/>
              <a:t>Tertinggal</a:t>
            </a:r>
            <a:r>
              <a:rPr lang="en-US" sz="2600" dirty="0" smtClean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err="1"/>
              <a:t>usulan</a:t>
            </a:r>
            <a:r>
              <a:rPr lang="en-US" sz="2600" dirty="0"/>
              <a:t> </a:t>
            </a:r>
            <a:r>
              <a:rPr lang="en-US" sz="2600" dirty="0" err="1"/>
              <a:t>Menteri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melibatkan</a:t>
            </a:r>
            <a:r>
              <a:rPr lang="en-US" sz="2600" dirty="0"/>
              <a:t> </a:t>
            </a:r>
            <a:r>
              <a:rPr lang="en-US" sz="2600" dirty="0" err="1"/>
              <a:t>kementerian</a:t>
            </a:r>
            <a:r>
              <a:rPr lang="en-US" sz="2600" dirty="0"/>
              <a:t>/</a:t>
            </a:r>
            <a:r>
              <a:rPr lang="en-US" sz="2600" dirty="0" err="1"/>
              <a:t>lembaga</a:t>
            </a:r>
            <a:r>
              <a:rPr lang="en-US" sz="2600" dirty="0"/>
              <a:t> </a:t>
            </a:r>
            <a:r>
              <a:rPr lang="en-US" sz="2600" dirty="0" err="1"/>
              <a:t>terkait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 </a:t>
            </a:r>
            <a:r>
              <a:rPr lang="en-US" sz="2600" dirty="0" err="1"/>
              <a:t>daerah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r>
              <a:rPr lang="id-ID" sz="2600" dirty="0" smtClean="0"/>
              <a:t>Jumlah daerah tertinggal sebanyak 122 </a:t>
            </a:r>
            <a:r>
              <a:rPr lang="en-US" sz="2600" dirty="0" err="1" smtClean="0"/>
              <a:t>kabupaten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79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Daerah </a:t>
            </a:r>
            <a:r>
              <a:rPr lang="en-US" dirty="0" err="1"/>
              <a:t>Tertinggal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perekonomian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aksesibiltas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0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>
            <a:off x="0" y="55626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POTRET PDRD PROVINSI, KAB./KOTA, DAN DAERAH TERTINGGAL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382000" y="4724400"/>
            <a:ext cx="381000" cy="838200"/>
            <a:chOff x="0" y="0"/>
            <a:chExt cx="292995" cy="504056"/>
          </a:xfrm>
        </p:grpSpPr>
        <p:sp>
          <p:nvSpPr>
            <p:cNvPr id="7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4419600"/>
            <a:ext cx="3276600" cy="2209800"/>
            <a:chOff x="0" y="0"/>
            <a:chExt cx="4157663" cy="3262312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" y="1800225"/>
              <a:ext cx="642938" cy="454025"/>
              <a:chOff x="0" y="0"/>
              <a:chExt cx="405" cy="286"/>
            </a:xfrm>
          </p:grpSpPr>
          <p:sp>
            <p:nvSpPr>
              <p:cNvPr id="101" name="AutoShape 24"/>
              <p:cNvSpPr>
                <a:spLocks noChangeArrowheads="1"/>
              </p:cNvSpPr>
              <p:nvPr/>
            </p:nvSpPr>
            <p:spPr bwMode="auto">
              <a:xfrm>
                <a:off x="175" y="90"/>
                <a:ext cx="230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9900CC">
                  <a:alpha val="3803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102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2517552" y="2951359"/>
              <a:ext cx="362824" cy="310953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Calibri" charset="0"/>
                <a:ea typeface="宋体" charset="0"/>
                <a:sym typeface="宋体" charset="0"/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503238" y="4"/>
              <a:ext cx="3654427" cy="2895601"/>
              <a:chOff x="0" y="0"/>
              <a:chExt cx="2302" cy="1824"/>
            </a:xfrm>
          </p:grpSpPr>
          <p:sp>
            <p:nvSpPr>
              <p:cNvPr id="34" name="AutoShape 28"/>
              <p:cNvSpPr>
                <a:spLocks noChangeArrowheads="1"/>
              </p:cNvSpPr>
              <p:nvPr/>
            </p:nvSpPr>
            <p:spPr bwMode="auto">
              <a:xfrm>
                <a:off x="1202" y="219"/>
                <a:ext cx="226" cy="198"/>
              </a:xfrm>
              <a:prstGeom prst="hexagon">
                <a:avLst>
                  <a:gd name="adj" fmla="val 28948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grpSp>
            <p:nvGrpSpPr>
              <p:cNvPr id="35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24"/>
                <a:chOff x="0" y="0"/>
                <a:chExt cx="2302" cy="1824"/>
              </a:xfrm>
            </p:grpSpPr>
            <p:grpSp>
              <p:nvGrpSpPr>
                <p:cNvPr id="36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24"/>
                  <a:chOff x="0" y="0"/>
                  <a:chExt cx="2302" cy="1824"/>
                </a:xfrm>
              </p:grpSpPr>
              <p:grpSp>
                <p:nvGrpSpPr>
                  <p:cNvPr id="3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24"/>
                    <a:chOff x="0" y="0"/>
                    <a:chExt cx="2302" cy="1824"/>
                  </a:xfrm>
                </p:grpSpPr>
                <p:sp>
                  <p:nvSpPr>
                    <p:cNvPr id="4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" y="540"/>
                      <a:ext cx="227" cy="198"/>
                    </a:xfrm>
                    <a:prstGeom prst="hexagon">
                      <a:avLst>
                        <a:gd name="adj" fmla="val 28948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1800">
                        <a:latin typeface="Calibri" charset="0"/>
                        <a:ea typeface="宋体" charset="0"/>
                        <a:sym typeface="宋体" charset="0"/>
                      </a:endParaRPr>
                    </a:p>
                  </p:txBody>
                </p:sp>
                <p:grpSp>
                  <p:nvGrpSpPr>
                    <p:cNvPr id="4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24"/>
                      <a:chOff x="0" y="0"/>
                      <a:chExt cx="2302" cy="1824"/>
                    </a:xfrm>
                  </p:grpSpPr>
                  <p:grpSp>
                    <p:nvGrpSpPr>
                      <p:cNvPr id="42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24"/>
                        <a:chOff x="0" y="0"/>
                        <a:chExt cx="2302" cy="1824"/>
                      </a:xfrm>
                    </p:grpSpPr>
                    <p:sp>
                      <p:nvSpPr>
                        <p:cNvPr id="46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9" y="734"/>
                          <a:ext cx="227" cy="197"/>
                        </a:xfrm>
                        <a:prstGeom prst="hexagon">
                          <a:avLst>
                            <a:gd name="adj" fmla="val 28951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sz="1800">
                            <a:latin typeface="Calibri" charset="0"/>
                            <a:ea typeface="宋体" charset="0"/>
                            <a:sym typeface="宋体" charset="0"/>
                          </a:endParaRPr>
                        </a:p>
                      </p:txBody>
                    </p:sp>
                    <p:sp>
                      <p:nvSpPr>
                        <p:cNvPr id="47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4" y="1124"/>
                          <a:ext cx="226" cy="197"/>
                        </a:xfrm>
                        <a:prstGeom prst="hexagon">
                          <a:avLst>
                            <a:gd name="adj" fmla="val 28951"/>
                            <a:gd name="vf" fmla="val 115470"/>
                          </a:avLst>
                        </a:prstGeom>
                        <a:solidFill>
                          <a:srgbClr val="FF9900">
                            <a:alpha val="76077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sz="1800">
                            <a:latin typeface="Calibri" charset="0"/>
                            <a:ea typeface="宋体" charset="0"/>
                            <a:sym typeface="宋体" charset="0"/>
                          </a:endParaRPr>
                        </a:p>
                      </p:txBody>
                    </p:sp>
                    <p:sp>
                      <p:nvSpPr>
                        <p:cNvPr id="48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1146"/>
                          <a:ext cx="231" cy="197"/>
                        </a:xfrm>
                        <a:prstGeom prst="hexagon">
                          <a:avLst>
                            <a:gd name="adj" fmla="val 28951"/>
                            <a:gd name="vf" fmla="val 115470"/>
                          </a:avLst>
                        </a:prstGeom>
                        <a:solidFill>
                          <a:srgbClr val="9900CC">
                            <a:alpha val="69019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sz="1800">
                            <a:latin typeface="Calibri" charset="0"/>
                            <a:ea typeface="宋体" charset="0"/>
                            <a:sym typeface="宋体" charset="0"/>
                          </a:endParaRPr>
                        </a:p>
                      </p:txBody>
                    </p:sp>
                    <p:grpSp>
                      <p:nvGrpSpPr>
                        <p:cNvPr id="49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24"/>
                          <a:chOff x="0" y="0"/>
                          <a:chExt cx="2302" cy="1824"/>
                        </a:xfrm>
                      </p:grpSpPr>
                      <p:sp>
                        <p:nvSpPr>
                          <p:cNvPr id="50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2" y="640"/>
                            <a:ext cx="230" cy="198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1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7" y="442"/>
                            <a:ext cx="226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2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6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3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2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4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5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3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6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5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7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2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8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5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0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0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1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949"/>
                            <a:ext cx="229" cy="197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2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5" y="1022"/>
                            <a:ext cx="226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3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5" y="817"/>
                            <a:ext cx="229" cy="196"/>
                          </a:xfrm>
                          <a:prstGeom prst="hexagon">
                            <a:avLst>
                              <a:gd name="adj" fmla="val 28950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4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5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6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9" y="837"/>
                            <a:ext cx="230" cy="197"/>
                          </a:xfrm>
                          <a:prstGeom prst="hexagon">
                            <a:avLst>
                              <a:gd name="adj" fmla="val 28950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7" y="931"/>
                            <a:ext cx="226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8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6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69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1" y="623"/>
                            <a:ext cx="226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0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6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1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6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2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3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3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4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5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6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6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9" y="795"/>
                            <a:ext cx="226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7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8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6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79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6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0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5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1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2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3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1" y="417"/>
                            <a:ext cx="226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4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5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6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6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7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8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9" cy="196"/>
                          </a:xfrm>
                          <a:prstGeom prst="hexagon">
                            <a:avLst>
                              <a:gd name="adj" fmla="val 28950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89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5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0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20"/>
                            <a:ext cx="225" cy="198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1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8"/>
                            <a:ext cx="230" cy="197"/>
                          </a:xfrm>
                          <a:prstGeom prst="hexagon">
                            <a:avLst>
                              <a:gd name="adj" fmla="val 28950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2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31" cy="196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3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4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5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09"/>
                            <a:ext cx="227" cy="198"/>
                          </a:xfrm>
                          <a:prstGeom prst="hexagon">
                            <a:avLst>
                              <a:gd name="adj" fmla="val 28948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80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6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6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7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31" cy="196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8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2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99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  <p:sp>
                        <p:nvSpPr>
                          <p:cNvPr id="100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4"/>
                            <a:ext cx="227" cy="197"/>
                          </a:xfrm>
                          <a:prstGeom prst="hexagon">
                            <a:avLst>
                              <a:gd name="adj" fmla="val 28951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sz="1800">
                              <a:latin typeface="Calibri" charset="0"/>
                              <a:ea typeface="宋体" charset="0"/>
                              <a:sym typeface="宋体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3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7"/>
                        <a:ext cx="227" cy="197"/>
                      </a:xfrm>
                      <a:prstGeom prst="hexagon">
                        <a:avLst>
                          <a:gd name="adj" fmla="val 28951"/>
                          <a:gd name="vf" fmla="val 115470"/>
                        </a:avLst>
                      </a:prstGeom>
                      <a:solidFill>
                        <a:srgbClr val="FF0066">
                          <a:alpha val="61176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>
                          <a:latin typeface="Calibri" charset="0"/>
                          <a:ea typeface="宋体" charset="0"/>
                          <a:sym typeface="宋体" charset="0"/>
                        </a:endParaRPr>
                      </a:p>
                    </p:txBody>
                  </p:sp>
                  <p:sp>
                    <p:nvSpPr>
                      <p:cNvPr id="44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08"/>
                        <a:ext cx="227" cy="198"/>
                      </a:xfrm>
                      <a:prstGeom prst="hexagon">
                        <a:avLst>
                          <a:gd name="adj" fmla="val 28948"/>
                          <a:gd name="vf" fmla="val 115470"/>
                        </a:avLst>
                      </a:prstGeom>
                      <a:solidFill>
                        <a:srgbClr val="0066FF">
                          <a:alpha val="61176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>
                          <a:latin typeface="Calibri" charset="0"/>
                          <a:ea typeface="宋体" charset="0"/>
                          <a:sym typeface="宋体" charset="0"/>
                        </a:endParaRPr>
                      </a:p>
                    </p:txBody>
                  </p:sp>
                  <p:sp>
                    <p:nvSpPr>
                      <p:cNvPr id="45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3"/>
                        <a:ext cx="226" cy="198"/>
                      </a:xfrm>
                      <a:prstGeom prst="hexagon">
                        <a:avLst>
                          <a:gd name="adj" fmla="val 28948"/>
                          <a:gd name="vf" fmla="val 115470"/>
                        </a:avLst>
                      </a:prstGeom>
                      <a:solidFill>
                        <a:srgbClr val="9900CC">
                          <a:alpha val="56078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>
                          <a:latin typeface="Calibri" charset="0"/>
                          <a:ea typeface="宋体" charset="0"/>
                          <a:sym typeface="宋体" charset="0"/>
                        </a:endParaRPr>
                      </a:p>
                    </p:txBody>
                  </p:sp>
                </p:grpSp>
              </p:grpSp>
              <p:sp>
                <p:nvSpPr>
                  <p:cNvPr id="3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1176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800">
                      <a:latin typeface="Calibri" charset="0"/>
                      <a:ea typeface="宋体" charset="0"/>
                      <a:sym typeface="宋体" charset="0"/>
                    </a:endParaRPr>
                  </a:p>
                </p:txBody>
              </p:sp>
            </p:grpSp>
            <p:sp>
              <p:nvSpPr>
                <p:cNvPr id="37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5"/>
                  <a:ext cx="227" cy="197"/>
                </a:xfrm>
                <a:prstGeom prst="hexagon">
                  <a:avLst>
                    <a:gd name="adj" fmla="val 28951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latin typeface="Calibri" charset="0"/>
                    <a:ea typeface="宋体" charset="0"/>
                    <a:sym typeface="宋体" charset="0"/>
                  </a:endParaRPr>
                </a:p>
              </p:txBody>
            </p:sp>
          </p:grpSp>
        </p:grp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860425" y="431800"/>
              <a:ext cx="635000" cy="636588"/>
              <a:chOff x="-2" y="0"/>
              <a:chExt cx="400" cy="401"/>
            </a:xfrm>
          </p:grpSpPr>
          <p:sp>
            <p:nvSpPr>
              <p:cNvPr id="31" name="AutoShape 111"/>
              <p:cNvSpPr>
                <a:spLocks noChangeArrowheads="1"/>
              </p:cNvSpPr>
              <p:nvPr/>
            </p:nvSpPr>
            <p:spPr bwMode="auto">
              <a:xfrm>
                <a:off x="174" y="106"/>
                <a:ext cx="224" cy="196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32" name="AutoShape 112"/>
              <p:cNvSpPr>
                <a:spLocks noChangeArrowheads="1"/>
              </p:cNvSpPr>
              <p:nvPr/>
            </p:nvSpPr>
            <p:spPr bwMode="auto">
              <a:xfrm>
                <a:off x="-2" y="205"/>
                <a:ext cx="229" cy="196"/>
              </a:xfrm>
              <a:prstGeom prst="hexagon">
                <a:avLst>
                  <a:gd name="adj" fmla="val 28950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4" y="0"/>
                <a:ext cx="229" cy="196"/>
              </a:xfrm>
              <a:prstGeom prst="hexagon">
                <a:avLst>
                  <a:gd name="adj" fmla="val 28950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2232025" y="0"/>
              <a:ext cx="654050" cy="461963"/>
              <a:chOff x="0" y="0"/>
              <a:chExt cx="412" cy="291"/>
            </a:xfrm>
          </p:grpSpPr>
          <p:sp>
            <p:nvSpPr>
              <p:cNvPr id="29" name="AutoShape 115"/>
              <p:cNvSpPr>
                <a:spLocks noChangeArrowheads="1"/>
              </p:cNvSpPr>
              <p:nvPr/>
            </p:nvSpPr>
            <p:spPr bwMode="auto">
              <a:xfrm>
                <a:off x="182" y="92"/>
                <a:ext cx="230" cy="199"/>
              </a:xfrm>
              <a:prstGeom prst="hexagon">
                <a:avLst>
                  <a:gd name="adj" fmla="val 28948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30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grpSp>
          <p:nvGrpSpPr>
            <p:cNvPr id="16" name="Group 88"/>
            <p:cNvGrpSpPr>
              <a:grpSpLocks/>
            </p:cNvGrpSpPr>
            <p:nvPr/>
          </p:nvGrpSpPr>
          <p:grpSpPr bwMode="auto">
            <a:xfrm>
              <a:off x="2808288" y="431800"/>
              <a:ext cx="654050" cy="454025"/>
              <a:chOff x="0" y="0"/>
              <a:chExt cx="412" cy="286"/>
            </a:xfrm>
          </p:grpSpPr>
          <p:sp>
            <p:nvSpPr>
              <p:cNvPr id="27" name="AutoShape 118"/>
              <p:cNvSpPr>
                <a:spLocks noChangeArrowheads="1"/>
              </p:cNvSpPr>
              <p:nvPr/>
            </p:nvSpPr>
            <p:spPr bwMode="auto">
              <a:xfrm>
                <a:off x="182" y="90"/>
                <a:ext cx="230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28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grpSp>
          <p:nvGrpSpPr>
            <p:cNvPr id="17" name="Group 91"/>
            <p:cNvGrpSpPr>
              <a:grpSpLocks/>
            </p:cNvGrpSpPr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24" name="AutoShape 121"/>
              <p:cNvSpPr>
                <a:spLocks noChangeArrowheads="1"/>
              </p:cNvSpPr>
              <p:nvPr/>
            </p:nvSpPr>
            <p:spPr bwMode="auto">
              <a:xfrm>
                <a:off x="172" y="106"/>
                <a:ext cx="230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25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30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FF9900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26" name="AutoShape 123"/>
              <p:cNvSpPr>
                <a:spLocks noChangeArrowheads="1"/>
              </p:cNvSpPr>
              <p:nvPr/>
            </p:nvSpPr>
            <p:spPr bwMode="auto">
              <a:xfrm>
                <a:off x="3" y="0"/>
                <a:ext cx="229" cy="196"/>
              </a:xfrm>
              <a:prstGeom prst="hexagon">
                <a:avLst>
                  <a:gd name="adj" fmla="val 28950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935038" y="1439862"/>
              <a:ext cx="644525" cy="636588"/>
              <a:chOff x="0" y="0"/>
              <a:chExt cx="406" cy="401"/>
            </a:xfrm>
          </p:grpSpPr>
          <p:sp>
            <p:nvSpPr>
              <p:cNvPr id="21" name="AutoShape 125"/>
              <p:cNvSpPr>
                <a:spLocks noChangeArrowheads="1"/>
              </p:cNvSpPr>
              <p:nvPr/>
            </p:nvSpPr>
            <p:spPr bwMode="auto">
              <a:xfrm>
                <a:off x="174" y="106"/>
                <a:ext cx="232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22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30" cy="196"/>
              </a:xfrm>
              <a:prstGeom prst="hexagon">
                <a:avLst>
                  <a:gd name="adj" fmla="val 28951"/>
                  <a:gd name="vf" fmla="val 115470"/>
                </a:avLst>
              </a:prstGeom>
              <a:solidFill>
                <a:srgbClr val="FF0066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  <p:sp>
            <p:nvSpPr>
              <p:cNvPr id="23" name="AutoShape 127"/>
              <p:cNvSpPr>
                <a:spLocks noChangeArrowheads="1"/>
              </p:cNvSpPr>
              <p:nvPr/>
            </p:nvSpPr>
            <p:spPr bwMode="auto">
              <a:xfrm>
                <a:off x="3" y="0"/>
                <a:ext cx="229" cy="196"/>
              </a:xfrm>
              <a:prstGeom prst="hexagon">
                <a:avLst>
                  <a:gd name="adj" fmla="val 28950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latin typeface="Calibri" charset="0"/>
                  <a:ea typeface="宋体" charset="0"/>
                  <a:sym typeface="宋体" charset="0"/>
                </a:endParaRPr>
              </a:p>
            </p:txBody>
          </p:sp>
        </p:grpSp>
        <p:sp>
          <p:nvSpPr>
            <p:cNvPr id="19" name="Oval 133"/>
            <p:cNvSpPr>
              <a:spLocks noChangeArrowheads="1"/>
            </p:cNvSpPr>
            <p:nvPr/>
          </p:nvSpPr>
          <p:spPr bwMode="auto">
            <a:xfrm rot="-8054464">
              <a:off x="2735211" y="428561"/>
              <a:ext cx="71897" cy="70343"/>
            </a:xfrm>
            <a:prstGeom prst="ellipse">
              <a:avLst/>
            </a:prstGeom>
            <a:noFill/>
            <a:ln w="12700">
              <a:solidFill>
                <a:srgbClr val="0066FF">
                  <a:alpha val="9804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Calibri" charset="0"/>
                <a:ea typeface="宋体" charset="0"/>
                <a:sym typeface="宋体" charset="0"/>
              </a:endParaRPr>
            </a:p>
          </p:txBody>
        </p:sp>
        <p:sp>
          <p:nvSpPr>
            <p:cNvPr id="20" name="Oval 169"/>
            <p:cNvSpPr>
              <a:spLocks noChangeArrowheads="1"/>
            </p:cNvSpPr>
            <p:nvPr/>
          </p:nvSpPr>
          <p:spPr bwMode="auto">
            <a:xfrm rot="18854464" flipH="1">
              <a:off x="1398687" y="746811"/>
              <a:ext cx="71897" cy="62939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Calibri" charset="0"/>
                <a:ea typeface="宋体" charset="0"/>
                <a:sym typeface="宋体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512821"/>
              </p:ext>
            </p:extLst>
          </p:nvPr>
        </p:nvGraphicFramePr>
        <p:xfrm>
          <a:off x="0" y="228600"/>
          <a:ext cx="90677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1002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42578" y="4329449"/>
            <a:ext cx="15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Dlm</a:t>
            </a:r>
            <a:r>
              <a:rPr lang="en-US" sz="1200" dirty="0" smtClean="0"/>
              <a:t> </a:t>
            </a:r>
            <a:r>
              <a:rPr lang="en-US" sz="1200" dirty="0" err="1" smtClean="0"/>
              <a:t>Miliar</a:t>
            </a:r>
            <a:r>
              <a:rPr lang="en-US" sz="1200" dirty="0" smtClean="0"/>
              <a:t> </a:t>
            </a:r>
            <a:r>
              <a:rPr lang="en-US" sz="1200" dirty="0" err="1" smtClean="0"/>
              <a:t>Rp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8300" y="4050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Potret</a:t>
            </a:r>
            <a:r>
              <a:rPr lang="en-US" b="1" dirty="0" smtClean="0"/>
              <a:t> PDRD Daerah </a:t>
            </a:r>
            <a:r>
              <a:rPr lang="en-US" b="1" dirty="0" err="1" smtClean="0"/>
              <a:t>Tertinggal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NonTertinggal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2015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8" y="4606448"/>
            <a:ext cx="8636001" cy="1297440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387612"/>
              </p:ext>
            </p:extLst>
          </p:nvPr>
        </p:nvGraphicFramePr>
        <p:xfrm>
          <a:off x="533400" y="914399"/>
          <a:ext cx="8153400" cy="29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1866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81070"/>
              </p:ext>
            </p:extLst>
          </p:nvPr>
        </p:nvGraphicFramePr>
        <p:xfrm>
          <a:off x="457200" y="457200"/>
          <a:ext cx="8382000" cy="34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1148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Penerimaan</a:t>
            </a:r>
            <a:r>
              <a:rPr lang="en-US" b="1" dirty="0" smtClean="0"/>
              <a:t> 5 </a:t>
            </a: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Daerah </a:t>
            </a:r>
            <a:r>
              <a:rPr lang="en-US" b="1" dirty="0" err="1" smtClean="0"/>
              <a:t>Terbesar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2015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4166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r>
              <a:rPr lang="id-ID" sz="1200" b="1" dirty="0" smtClean="0"/>
              <a:t>a</a:t>
            </a:r>
            <a:r>
              <a:rPr lang="en-US" sz="1200" b="1" dirty="0" smtClean="0"/>
              <a:t>l</a:t>
            </a:r>
            <a:r>
              <a:rPr lang="id-ID" sz="1200" b="1" dirty="0" smtClean="0"/>
              <a:t>a</a:t>
            </a:r>
            <a:r>
              <a:rPr lang="en-US" sz="1200" b="1" dirty="0" smtClean="0"/>
              <a:t>m </a:t>
            </a:r>
            <a:r>
              <a:rPr lang="en-US" sz="1200" b="1" dirty="0" err="1" smtClean="0"/>
              <a:t>Miliar</a:t>
            </a:r>
            <a:r>
              <a:rPr lang="en-US" sz="1200" b="1" dirty="0" smtClean="0"/>
              <a:t> RP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37368"/>
            <a:ext cx="8458200" cy="20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474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Daerah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933D-F5C4-4670-BF20-115C3B2C883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1" y="1417638"/>
            <a:ext cx="8211063" cy="16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02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3088</TotalTime>
  <Words>1387</Words>
  <Application>Microsoft Office PowerPoint</Application>
  <PresentationFormat>On-screen Show (4:3)</PresentationFormat>
  <Paragraphs>205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PAJAK DAN RETRIBUSI DAERAH DALAM INVETASI LANGSUNG</vt:lpstr>
      <vt:lpstr>PowerPoint Presentation</vt:lpstr>
      <vt:lpstr>Peraturan Presiden Nomor 131 Tahun 2015  Tentang Penetapan Daerah Tertinggal Tahun 2015-2019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Kinerja Pemungutan Pajak Daerah</vt:lpstr>
      <vt:lpstr>Kinerja Pemungutan Pajak Daerah</vt:lpstr>
      <vt:lpstr>PERMASALAHAN PENGELOLAAN PDRD</vt:lpstr>
      <vt:lpstr>PowerPoint Presentation</vt:lpstr>
      <vt:lpstr>PowerPoint Presentation</vt:lpstr>
      <vt:lpstr>PERMASALAHAN DAN SOLUSI (2)</vt:lpstr>
      <vt:lpstr>Profiling Wajib Pajak Daerah</vt:lpstr>
      <vt:lpstr>PERMASALAHAN DAN SOLUSI (3)</vt:lpstr>
      <vt:lpstr>PERMASALAHAN DAN SOLUSI (4)</vt:lpstr>
      <vt:lpstr>PERMASALAHAN DAN SOLUSI (5)</vt:lpstr>
      <vt:lpstr>Intensifikasi/Optimalisasi  PDRD</vt:lpstr>
      <vt:lpstr>Tarif Pajak optimal</vt:lpstr>
    </vt:vector>
  </TitlesOfParts>
  <Company>DEPKEU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DJPK</dc:creator>
  <cp:lastModifiedBy>STAFF</cp:lastModifiedBy>
  <cp:revision>224</cp:revision>
  <cp:lastPrinted>2017-10-10T02:38:06Z</cp:lastPrinted>
  <dcterms:created xsi:type="dcterms:W3CDTF">2017-02-14T07:17:31Z</dcterms:created>
  <dcterms:modified xsi:type="dcterms:W3CDTF">2019-08-19T05:44:07Z</dcterms:modified>
</cp:coreProperties>
</file>