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92A496-27AA-4F97-81F6-0A0966175A3B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26A2DA4-A03D-42B8-9498-36D7CE276F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SEJARAH PERKEMBANGAN INVESTASI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b="1" dirty="0" smtClean="0"/>
              <a:t>ZULFIKRI ABOEBAKAR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294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PERIODE KOLONIALISME KUNO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kolonialisme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ke-17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ke-18.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peusahaan-perusahaan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panyol</a:t>
            </a:r>
            <a:r>
              <a:rPr lang="en-US" dirty="0" smtClean="0"/>
              <a:t>, </a:t>
            </a:r>
            <a:r>
              <a:rPr lang="en-US" dirty="0" err="1" smtClean="0"/>
              <a:t>Belanda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yang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tambang-tambang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perkebunan</a:t>
            </a:r>
            <a:r>
              <a:rPr lang="en-US" dirty="0" smtClean="0"/>
              <a:t> di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jajahan</a:t>
            </a:r>
            <a:r>
              <a:rPr lang="en-US" dirty="0" smtClean="0"/>
              <a:t> di Asia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merampas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mengeksploitasi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jajahan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7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PERIODE IMPERIALISME BARU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imperialisme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ke-19. Negara-</a:t>
            </a:r>
            <a:r>
              <a:rPr lang="en-US" dirty="0" err="1" smtClean="0"/>
              <a:t>negara</a:t>
            </a:r>
            <a:r>
              <a:rPr lang="en-US" dirty="0" smtClean="0"/>
              <a:t> di </a:t>
            </a:r>
            <a:r>
              <a:rPr lang="en-US" dirty="0" err="1" smtClean="0"/>
              <a:t>Afrika</a:t>
            </a:r>
            <a:r>
              <a:rPr lang="en-US" dirty="0" smtClean="0"/>
              <a:t>, di Asia Tenggara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“</a:t>
            </a:r>
            <a:r>
              <a:rPr lang="en-US" dirty="0"/>
              <a:t> </a:t>
            </a:r>
            <a:r>
              <a:rPr lang="en-US" dirty="0" err="1" smtClean="0"/>
              <a:t>terbelenggu</a:t>
            </a:r>
            <a:r>
              <a:rPr lang="en-US" dirty="0" smtClean="0"/>
              <a:t>”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penjajahan</a:t>
            </a:r>
            <a:r>
              <a:rPr lang="en-US" dirty="0" smtClean="0"/>
              <a:t>.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di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perkebunan</a:t>
            </a:r>
            <a:r>
              <a:rPr lang="en-US" dirty="0" smtClean="0"/>
              <a:t>, </a:t>
            </a:r>
            <a:r>
              <a:rPr lang="en-US" dirty="0" err="1" smtClean="0"/>
              <a:t>jalan-jalan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pusat-pusat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jajahan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8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PERIODE INVESTASI TAHUN 1960-an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35814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Periode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investasi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1960-an </a:t>
            </a:r>
            <a:r>
              <a:rPr lang="en-US" dirty="0" err="1" smtClean="0">
                <a:solidFill>
                  <a:schemeClr val="tx1"/>
                </a:solidFill>
              </a:rPr>
              <a:t>dimulai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negara-negara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berkembang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memperkenalkan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substitusi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impor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dianggap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tercepat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menuju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industrialisasi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0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TUJUAN 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en-US" sz="2800" b="0" dirty="0" err="1" smtClean="0"/>
              <a:t>Terciptanya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keberlanjutan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dalam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investasi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tersebut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Terciptanya</a:t>
            </a:r>
            <a:r>
              <a:rPr lang="en-US" sz="2800" b="0" dirty="0" smtClean="0"/>
              <a:t> profit yang </a:t>
            </a:r>
            <a:r>
              <a:rPr lang="en-US" sz="2800" b="0" dirty="0" err="1" smtClean="0"/>
              <a:t>maksimum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atas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keuntungan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diharapkan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Terciptanya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kemakmuran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bagi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para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pemegang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saham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Turut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memberikan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andil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bagi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pembangunan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bangsa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4740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02359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Langkah</a:t>
            </a:r>
            <a:r>
              <a:rPr lang="en-GB" sz="2400" dirty="0" smtClean="0"/>
              <a:t> - </a:t>
            </a:r>
            <a:r>
              <a:rPr lang="en-GB" sz="2400" dirty="0" err="1" smtClean="0"/>
              <a:t>langkah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proses </a:t>
            </a:r>
            <a:r>
              <a:rPr lang="en-GB" sz="2400" dirty="0" err="1" smtClean="0"/>
              <a:t>investasi</a:t>
            </a:r>
            <a:r>
              <a:rPr lang="en-GB" sz="2400" dirty="0" smtClean="0"/>
              <a:t> :</a:t>
            </a:r>
          </a:p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a. </a:t>
            </a:r>
            <a:r>
              <a:rPr lang="en-GB" sz="2400" dirty="0" err="1" smtClean="0"/>
              <a:t>Pengetahuan</a:t>
            </a:r>
            <a:r>
              <a:rPr lang="en-GB" sz="2400" dirty="0" smtClean="0"/>
              <a:t> </a:t>
            </a:r>
            <a:r>
              <a:rPr lang="en-GB" sz="2400" dirty="0" err="1" smtClean="0"/>
              <a:t>tentang</a:t>
            </a:r>
            <a:r>
              <a:rPr lang="en-GB" sz="2400" dirty="0" smtClean="0"/>
              <a:t> </a:t>
            </a:r>
            <a:r>
              <a:rPr lang="en-GB" sz="2400" dirty="0" err="1" smtClean="0"/>
              <a:t>pengembalian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resiko</a:t>
            </a:r>
            <a:r>
              <a:rPr lang="en-GB" sz="2400" dirty="0" smtClean="0"/>
              <a:t> </a:t>
            </a:r>
            <a:r>
              <a:rPr lang="en-GB" sz="2400" dirty="0" err="1" smtClean="0"/>
              <a:t>investasi</a:t>
            </a:r>
            <a:r>
              <a:rPr lang="en-GB" sz="2400" dirty="0" smtClean="0"/>
              <a:t>.</a:t>
            </a:r>
            <a:br>
              <a:rPr lang="en-GB" sz="2400" dirty="0" smtClean="0"/>
            </a:br>
            <a:r>
              <a:rPr lang="en-GB" sz="2400" dirty="0" smtClean="0"/>
              <a:t>b. </a:t>
            </a:r>
            <a:r>
              <a:rPr lang="en-GB" sz="2400" dirty="0" err="1" smtClean="0"/>
              <a:t>Mengetahui</a:t>
            </a:r>
            <a:r>
              <a:rPr lang="en-GB" sz="2400" dirty="0" smtClean="0"/>
              <a:t> </a:t>
            </a:r>
            <a:r>
              <a:rPr lang="en-GB" sz="2400" dirty="0" err="1" smtClean="0"/>
              <a:t>sikap</a:t>
            </a:r>
            <a:r>
              <a:rPr lang="en-GB" sz="2400" dirty="0" smtClean="0"/>
              <a:t> investor </a:t>
            </a:r>
            <a:r>
              <a:rPr lang="en-GB" sz="2400" dirty="0" err="1" smtClean="0"/>
              <a:t>terhadap</a:t>
            </a:r>
            <a:r>
              <a:rPr lang="en-GB" sz="2400" dirty="0" smtClean="0"/>
              <a:t> </a:t>
            </a:r>
            <a:r>
              <a:rPr lang="en-GB" sz="2400" dirty="0" err="1" smtClean="0"/>
              <a:t>resiko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c. </a:t>
            </a:r>
            <a:r>
              <a:rPr lang="en-GB" sz="2400" dirty="0" err="1" smtClean="0"/>
              <a:t>Pengetahuan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setiap</a:t>
            </a:r>
            <a:r>
              <a:rPr lang="en-GB" sz="2400" dirty="0" smtClean="0"/>
              <a:t> </a:t>
            </a:r>
            <a:r>
              <a:rPr lang="en-GB" sz="2400" dirty="0" err="1" smtClean="0"/>
              <a:t>tipe</a:t>
            </a:r>
            <a:r>
              <a:rPr lang="en-GB" sz="2400" dirty="0" smtClean="0"/>
              <a:t> </a:t>
            </a:r>
            <a:r>
              <a:rPr lang="en-GB" sz="2400" dirty="0" err="1" smtClean="0"/>
              <a:t>surat</a:t>
            </a:r>
            <a:r>
              <a:rPr lang="en-GB" sz="2400" dirty="0" smtClean="0"/>
              <a:t> </a:t>
            </a:r>
            <a:r>
              <a:rPr lang="en-GB" sz="2400" dirty="0" err="1" smtClean="0"/>
              <a:t>berharga</a:t>
            </a:r>
            <a:r>
              <a:rPr lang="en-GB" sz="2400" dirty="0" smtClean="0"/>
              <a:t> / </a:t>
            </a:r>
            <a:r>
              <a:rPr lang="en-GB" sz="2400" dirty="0" err="1" smtClean="0"/>
              <a:t>aset</a:t>
            </a:r>
            <a:r>
              <a:rPr lang="en-GB" sz="2400" dirty="0" smtClean="0"/>
              <a:t>    yang  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</a:t>
            </a:r>
            <a:r>
              <a:rPr lang="en-GB" sz="2400" dirty="0" err="1" smtClean="0"/>
              <a:t>tersedia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investasi</a:t>
            </a:r>
            <a:r>
              <a:rPr lang="en-GB" sz="2400" dirty="0" smtClean="0"/>
              <a:t>, </a:t>
            </a:r>
            <a:r>
              <a:rPr lang="en-GB" sz="2400" dirty="0" err="1" smtClean="0"/>
              <a:t>termasuk</a:t>
            </a:r>
            <a:r>
              <a:rPr lang="en-GB" sz="2400" dirty="0" smtClean="0"/>
              <a:t>    </a:t>
            </a:r>
            <a:r>
              <a:rPr lang="en-GB" sz="2400" dirty="0" err="1" smtClean="0"/>
              <a:t>pengembalian</a:t>
            </a:r>
            <a:r>
              <a:rPr lang="en-GB" sz="2400" dirty="0" smtClean="0"/>
              <a:t> yang  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</a:t>
            </a:r>
            <a:r>
              <a:rPr lang="en-GB" sz="2400" dirty="0" err="1" smtClean="0"/>
              <a:t>diharapkan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resiko</a:t>
            </a:r>
            <a:r>
              <a:rPr lang="en-GB" sz="2400" dirty="0" smtClean="0"/>
              <a:t> yang  </a:t>
            </a:r>
            <a:r>
              <a:rPr lang="en-GB" sz="2400" dirty="0" err="1" smtClean="0"/>
              <a:t>berhubungan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tipe</a:t>
            </a:r>
            <a:r>
              <a:rPr lang="en-GB" sz="2400" dirty="0" smtClean="0"/>
              <a:t> </a:t>
            </a:r>
            <a:r>
              <a:rPr lang="en-GB" sz="2400" dirty="0" err="1" smtClean="0"/>
              <a:t>aset</a:t>
            </a:r>
            <a:r>
              <a:rPr lang="en-GB" sz="2400" dirty="0" smtClean="0"/>
              <a:t>/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</a:t>
            </a:r>
            <a:r>
              <a:rPr lang="en-GB" sz="2400" dirty="0" err="1" smtClean="0"/>
              <a:t>surat</a:t>
            </a:r>
            <a:r>
              <a:rPr lang="en-GB" sz="2400" dirty="0" smtClean="0"/>
              <a:t> </a:t>
            </a:r>
            <a:r>
              <a:rPr lang="en-GB" sz="2400" dirty="0" err="1" smtClean="0"/>
              <a:t>berharga</a:t>
            </a:r>
            <a:r>
              <a:rPr lang="en-GB" sz="2400" dirty="0" smtClean="0"/>
              <a:t> </a:t>
            </a:r>
            <a:r>
              <a:rPr lang="en-GB" sz="2400" dirty="0" err="1" smtClean="0"/>
              <a:t>tersebut</a:t>
            </a:r>
            <a:r>
              <a:rPr lang="en-GB" sz="2400" dirty="0" smtClean="0"/>
              <a:t>.</a:t>
            </a:r>
            <a:br>
              <a:rPr lang="en-GB" sz="2400" dirty="0" smtClean="0"/>
            </a:br>
            <a:r>
              <a:rPr lang="en-GB" sz="2400" dirty="0" smtClean="0"/>
              <a:t>d. </a:t>
            </a:r>
            <a:r>
              <a:rPr lang="en-GB" sz="2400" dirty="0" err="1" smtClean="0"/>
              <a:t>Memilih</a:t>
            </a:r>
            <a:r>
              <a:rPr lang="en-GB" sz="2400" dirty="0" smtClean="0"/>
              <a:t> </a:t>
            </a:r>
            <a:r>
              <a:rPr lang="en-GB" sz="2400" dirty="0" err="1" smtClean="0"/>
              <a:t>beberapa</a:t>
            </a:r>
            <a:r>
              <a:rPr lang="en-GB" sz="2400" dirty="0" smtClean="0"/>
              <a:t> </a:t>
            </a:r>
            <a:r>
              <a:rPr lang="en-GB" sz="2400" dirty="0" err="1" smtClean="0"/>
              <a:t>surat</a:t>
            </a:r>
            <a:r>
              <a:rPr lang="en-GB" sz="2400" dirty="0" smtClean="0"/>
              <a:t> </a:t>
            </a:r>
            <a:r>
              <a:rPr lang="en-GB" sz="2400" dirty="0" err="1" smtClean="0"/>
              <a:t>berharga</a:t>
            </a:r>
            <a:r>
              <a:rPr lang="en-GB" sz="2400" dirty="0" smtClean="0"/>
              <a:t> / </a:t>
            </a:r>
            <a:r>
              <a:rPr lang="en-GB" sz="2400" dirty="0" err="1" smtClean="0"/>
              <a:t>aset</a:t>
            </a:r>
            <a:r>
              <a:rPr lang="en-GB" sz="2400" dirty="0" smtClean="0"/>
              <a:t> yang  </a:t>
            </a:r>
            <a:r>
              <a:rPr lang="en-GB" sz="2400" dirty="0" err="1" smtClean="0"/>
              <a:t>dapat</a:t>
            </a:r>
            <a:r>
              <a:rPr lang="en-GB" sz="2400" dirty="0" smtClean="0"/>
              <a:t>  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</a:t>
            </a:r>
            <a:r>
              <a:rPr lang="en-GB" sz="2400" dirty="0" err="1" smtClean="0"/>
              <a:t>memberi</a:t>
            </a:r>
            <a:r>
              <a:rPr lang="en-GB" sz="2400" dirty="0" smtClean="0"/>
              <a:t> </a:t>
            </a:r>
            <a:r>
              <a:rPr lang="en-GB" sz="2400" dirty="0" err="1" smtClean="0"/>
              <a:t>suatu</a:t>
            </a:r>
            <a:r>
              <a:rPr lang="en-GB" sz="2400" dirty="0" smtClean="0"/>
              <a:t> </a:t>
            </a:r>
            <a:r>
              <a:rPr lang="en-GB" sz="2400" dirty="0" err="1" smtClean="0"/>
              <a:t>pengembalian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resiko</a:t>
            </a:r>
            <a:r>
              <a:rPr lang="en-GB" sz="2400" dirty="0" smtClean="0"/>
              <a:t>  yang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</a:t>
            </a:r>
            <a:r>
              <a:rPr lang="en-GB" sz="2400" dirty="0" err="1" smtClean="0"/>
              <a:t>diterima</a:t>
            </a:r>
            <a:r>
              <a:rPr lang="en-GB" sz="2400" dirty="0" smtClean="0"/>
              <a:t> </a:t>
            </a:r>
            <a:r>
              <a:rPr lang="en-GB" sz="2400" dirty="0" err="1" smtClean="0"/>
              <a:t>berdasarkan</a:t>
            </a:r>
            <a:r>
              <a:rPr lang="en-GB" sz="2400" dirty="0" smtClean="0"/>
              <a:t> </a:t>
            </a:r>
            <a:r>
              <a:rPr lang="en-GB" sz="2400" dirty="0" err="1" smtClean="0"/>
              <a:t>kebutuhan</a:t>
            </a:r>
            <a:r>
              <a:rPr lang="en-GB" sz="2400" dirty="0" smtClean="0"/>
              <a:t> –</a:t>
            </a:r>
            <a:r>
              <a:rPr lang="en-GB" sz="2400" dirty="0" err="1" smtClean="0"/>
              <a:t>kebutuhan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investor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  </a:t>
            </a:r>
            <a:r>
              <a:rPr lang="en-GB" sz="2400" dirty="0" err="1" smtClean="0"/>
              <a:t>tertentu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e. </a:t>
            </a:r>
            <a:r>
              <a:rPr lang="en-GB" sz="2400" dirty="0" err="1" smtClean="0"/>
              <a:t>Mengukur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mengevaluasi</a:t>
            </a:r>
            <a:r>
              <a:rPr lang="en-GB" sz="2400" dirty="0" smtClean="0"/>
              <a:t> </a:t>
            </a:r>
            <a:r>
              <a:rPr lang="en-GB" sz="2400" dirty="0" err="1" smtClean="0"/>
              <a:t>kinerja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034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/>
              <a:t>Empat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Jenis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Investasi</a:t>
            </a:r>
            <a:r>
              <a:rPr lang="en-GB" sz="2400" b="1" dirty="0" smtClean="0"/>
              <a:t> :</a:t>
            </a:r>
          </a:p>
          <a:p>
            <a:endParaRPr lang="en-GB" sz="2400" b="1" dirty="0" smtClean="0"/>
          </a:p>
          <a:p>
            <a:pPr marL="342900" indent="-342900">
              <a:buAutoNum type="arabicPeriod"/>
            </a:pPr>
            <a:r>
              <a:rPr lang="en-GB" sz="2400" b="1" dirty="0" err="1" smtClean="0"/>
              <a:t>Kas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atau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Tunai</a:t>
            </a:r>
            <a:r>
              <a:rPr lang="en-GB" sz="2400" b="1" dirty="0" smtClean="0"/>
              <a:t>.</a:t>
            </a:r>
            <a:r>
              <a:rPr lang="en-GB" sz="2400" dirty="0" smtClean="0"/>
              <a:t>  </a:t>
            </a:r>
            <a:r>
              <a:rPr lang="en-GB" sz="2400" dirty="0" err="1" smtClean="0"/>
              <a:t>Aset</a:t>
            </a:r>
            <a:r>
              <a:rPr lang="en-GB" sz="2400" dirty="0" smtClean="0"/>
              <a:t> </a:t>
            </a:r>
            <a:r>
              <a:rPr lang="en-GB" sz="2400" dirty="0" err="1" smtClean="0"/>
              <a:t>investasi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bentuk</a:t>
            </a:r>
            <a:r>
              <a:rPr lang="en-GB" sz="2400" dirty="0" smtClean="0"/>
              <a:t> </a:t>
            </a:r>
            <a:r>
              <a:rPr lang="en-GB" sz="2400" dirty="0" err="1" smtClean="0"/>
              <a:t>kas</a:t>
            </a:r>
            <a:r>
              <a:rPr lang="en-GB" sz="2400" dirty="0" smtClean="0"/>
              <a:t> </a:t>
            </a:r>
            <a:r>
              <a:rPr lang="en-GB" sz="2400" dirty="0" err="1" smtClean="0"/>
              <a:t>umumnya</a:t>
            </a:r>
            <a:r>
              <a:rPr lang="en-GB" sz="2400" dirty="0" smtClean="0"/>
              <a:t> </a:t>
            </a:r>
            <a:r>
              <a:rPr lang="en-GB" sz="2400" dirty="0" err="1" smtClean="0"/>
              <a:t>ditawarkan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bentuk</a:t>
            </a:r>
            <a:r>
              <a:rPr lang="en-GB" sz="2400" dirty="0" smtClean="0"/>
              <a:t> </a:t>
            </a:r>
            <a:r>
              <a:rPr lang="en-GB" sz="2400" dirty="0" err="1" smtClean="0"/>
              <a:t>tabungan</a:t>
            </a:r>
            <a:r>
              <a:rPr lang="en-GB" sz="2400" dirty="0" smtClean="0"/>
              <a:t>, </a:t>
            </a:r>
            <a:r>
              <a:rPr lang="en-GB" sz="2400" dirty="0" err="1" smtClean="0"/>
              <a:t>deposito</a:t>
            </a:r>
            <a:r>
              <a:rPr lang="en-GB" sz="2400" dirty="0" smtClean="0"/>
              <a:t>, </a:t>
            </a:r>
            <a:r>
              <a:rPr lang="en-GB" sz="2400" dirty="0" err="1" smtClean="0"/>
              <a:t>atau</a:t>
            </a:r>
            <a:r>
              <a:rPr lang="en-GB" sz="2400" dirty="0" smtClean="0"/>
              <a:t> </a:t>
            </a:r>
            <a:r>
              <a:rPr lang="en-GB" sz="2400" dirty="0" err="1" smtClean="0"/>
              <a:t>reksadana</a:t>
            </a:r>
            <a:r>
              <a:rPr lang="en-GB" sz="2400" dirty="0" smtClean="0"/>
              <a:t> </a:t>
            </a:r>
            <a:r>
              <a:rPr lang="en-GB" sz="2400" dirty="0" err="1" smtClean="0"/>
              <a:t>pasar</a:t>
            </a:r>
            <a:r>
              <a:rPr lang="en-GB" sz="2400" dirty="0" smtClean="0"/>
              <a:t> </a:t>
            </a:r>
            <a:r>
              <a:rPr lang="en-GB" sz="2400" dirty="0" err="1" smtClean="0"/>
              <a:t>uang</a:t>
            </a:r>
            <a:r>
              <a:rPr lang="en-GB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n-GB" sz="2400" b="1" dirty="0" err="1" smtClean="0"/>
              <a:t>PendapatanTetap</a:t>
            </a:r>
            <a:r>
              <a:rPr lang="en-GB" sz="2400" b="1" dirty="0" smtClean="0"/>
              <a:t>. </a:t>
            </a:r>
            <a:r>
              <a:rPr lang="en-GB" sz="2400" dirty="0" err="1" smtClean="0"/>
              <a:t>pendapatan</a:t>
            </a:r>
            <a:r>
              <a:rPr lang="en-GB" sz="2400" dirty="0" smtClean="0"/>
              <a:t> </a:t>
            </a:r>
            <a:r>
              <a:rPr lang="en-GB" sz="2400" dirty="0" err="1" smtClean="0"/>
              <a:t>tetap</a:t>
            </a:r>
            <a:r>
              <a:rPr lang="en-GB" sz="2400" dirty="0" smtClean="0"/>
              <a:t> </a:t>
            </a:r>
            <a:r>
              <a:rPr lang="en-GB" sz="2400" dirty="0" err="1" smtClean="0"/>
              <a:t>bagi</a:t>
            </a:r>
            <a:r>
              <a:rPr lang="en-GB" sz="2400" dirty="0" smtClean="0"/>
              <a:t> </a:t>
            </a:r>
            <a:r>
              <a:rPr lang="en-GB" sz="2400" dirty="0" err="1" smtClean="0"/>
              <a:t>investornya</a:t>
            </a:r>
            <a:r>
              <a:rPr lang="en-GB" sz="2400" dirty="0" smtClean="0"/>
              <a:t>, </a:t>
            </a:r>
            <a:r>
              <a:rPr lang="en-GB" sz="2400" dirty="0" err="1" smtClean="0"/>
              <a:t>bisa</a:t>
            </a:r>
            <a:r>
              <a:rPr lang="en-GB" sz="2400" dirty="0" smtClean="0"/>
              <a:t> </a:t>
            </a:r>
            <a:r>
              <a:rPr lang="en-GB" sz="2400" dirty="0" err="1" smtClean="0"/>
              <a:t>bulanan</a:t>
            </a:r>
            <a:r>
              <a:rPr lang="en-GB" sz="2400" dirty="0" smtClean="0"/>
              <a:t> </a:t>
            </a:r>
            <a:r>
              <a:rPr lang="en-GB" sz="2400" dirty="0" err="1" smtClean="0"/>
              <a:t>atau</a:t>
            </a:r>
            <a:r>
              <a:rPr lang="en-GB" sz="2400" dirty="0" smtClean="0"/>
              <a:t> </a:t>
            </a:r>
            <a:r>
              <a:rPr lang="en-GB" sz="2400" dirty="0" err="1" smtClean="0"/>
              <a:t>tahunan</a:t>
            </a:r>
            <a:r>
              <a:rPr lang="en-GB" sz="2400" dirty="0" smtClean="0"/>
              <a:t>. “</a:t>
            </a:r>
            <a:r>
              <a:rPr lang="en-GB" sz="2400" dirty="0" err="1" smtClean="0"/>
              <a:t>Umumnya</a:t>
            </a:r>
            <a:r>
              <a:rPr lang="en-GB" sz="2400" dirty="0" smtClean="0"/>
              <a:t> </a:t>
            </a:r>
            <a:r>
              <a:rPr lang="en-GB" sz="2400" dirty="0" err="1" smtClean="0"/>
              <a:t>ditawarkan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bentuk</a:t>
            </a:r>
            <a:r>
              <a:rPr lang="en-GB" sz="2400" dirty="0" smtClean="0"/>
              <a:t> </a:t>
            </a:r>
            <a:r>
              <a:rPr lang="en-GB" sz="2400" dirty="0" err="1" smtClean="0"/>
              <a:t>Obligasi</a:t>
            </a:r>
            <a:r>
              <a:rPr lang="en-GB" sz="2400" dirty="0" smtClean="0"/>
              <a:t> </a:t>
            </a:r>
            <a:r>
              <a:rPr lang="en-GB" sz="2400" dirty="0" err="1" smtClean="0"/>
              <a:t>atau</a:t>
            </a:r>
            <a:r>
              <a:rPr lang="en-GB" sz="2400" dirty="0" smtClean="0"/>
              <a:t> </a:t>
            </a:r>
            <a:r>
              <a:rPr lang="en-GB" sz="2400" dirty="0" err="1" smtClean="0"/>
              <a:t>surat</a:t>
            </a:r>
            <a:r>
              <a:rPr lang="en-GB" sz="2400" dirty="0" smtClean="0"/>
              <a:t> </a:t>
            </a:r>
            <a:r>
              <a:rPr lang="en-GB" sz="2400" dirty="0" err="1" smtClean="0"/>
              <a:t>utang</a:t>
            </a:r>
            <a:r>
              <a:rPr lang="en-GB" sz="2400" dirty="0" smtClean="0"/>
              <a:t>,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reksadana</a:t>
            </a:r>
            <a:r>
              <a:rPr lang="en-GB" sz="2400" dirty="0" smtClean="0"/>
              <a:t> </a:t>
            </a:r>
            <a:r>
              <a:rPr lang="en-GB" sz="2400" dirty="0" err="1" smtClean="0"/>
              <a:t>pendapatan</a:t>
            </a:r>
            <a:r>
              <a:rPr lang="en-GB" sz="2400" dirty="0" smtClean="0"/>
              <a:t> </a:t>
            </a:r>
            <a:r>
              <a:rPr lang="en-GB" sz="2400" dirty="0" err="1" smtClean="0"/>
              <a:t>tetap</a:t>
            </a:r>
            <a:r>
              <a:rPr lang="en-GB" sz="2400" dirty="0" smtClean="0"/>
              <a:t>.</a:t>
            </a:r>
          </a:p>
          <a:p>
            <a:pPr marL="342900" indent="-342900">
              <a:buAutoNum type="arabicPeriod"/>
            </a:pPr>
            <a:r>
              <a:rPr lang="en-GB" sz="2400" b="1" dirty="0" err="1" smtClean="0"/>
              <a:t>Saham</a:t>
            </a:r>
            <a:r>
              <a:rPr lang="en-GB" sz="2400" b="1" dirty="0" smtClean="0"/>
              <a:t>.</a:t>
            </a:r>
            <a:r>
              <a:rPr lang="en-GB" sz="2400" dirty="0" smtClean="0"/>
              <a:t> </a:t>
            </a:r>
            <a:r>
              <a:rPr lang="en-GB" sz="2400" dirty="0" err="1" smtClean="0"/>
              <a:t>Ini</a:t>
            </a:r>
            <a:r>
              <a:rPr lang="en-GB" sz="2400" dirty="0" smtClean="0"/>
              <a:t> </a:t>
            </a:r>
            <a:r>
              <a:rPr lang="en-GB" sz="2400" dirty="0" err="1" smtClean="0"/>
              <a:t>adalah</a:t>
            </a:r>
            <a:r>
              <a:rPr lang="en-GB" sz="2400" dirty="0" smtClean="0"/>
              <a:t> </a:t>
            </a:r>
            <a:r>
              <a:rPr lang="en-GB" sz="2400" dirty="0" err="1" smtClean="0"/>
              <a:t>bukti</a:t>
            </a:r>
            <a:r>
              <a:rPr lang="en-GB" sz="2400" dirty="0" smtClean="0"/>
              <a:t> </a:t>
            </a:r>
            <a:r>
              <a:rPr lang="en-GB" sz="2400" dirty="0" err="1" smtClean="0"/>
              <a:t>kepemilikan</a:t>
            </a:r>
            <a:r>
              <a:rPr lang="en-GB" sz="2400" dirty="0" smtClean="0"/>
              <a:t> </a:t>
            </a:r>
            <a:r>
              <a:rPr lang="en-GB" sz="2400" dirty="0" err="1" smtClean="0"/>
              <a:t>atas</a:t>
            </a:r>
            <a:r>
              <a:rPr lang="en-GB" sz="2400" dirty="0" smtClean="0"/>
              <a:t> </a:t>
            </a:r>
            <a:r>
              <a:rPr lang="en-GB" sz="2400" dirty="0" err="1" smtClean="0"/>
              <a:t>suatu</a:t>
            </a:r>
            <a:r>
              <a:rPr lang="en-GB" sz="2400" dirty="0" smtClean="0"/>
              <a:t> </a:t>
            </a:r>
            <a:r>
              <a:rPr lang="en-GB" sz="2400" dirty="0" err="1" smtClean="0"/>
              <a:t>perusahaan</a:t>
            </a:r>
            <a:r>
              <a:rPr lang="en-GB" sz="2400" dirty="0" smtClean="0"/>
              <a:t>. </a:t>
            </a:r>
            <a:r>
              <a:rPr lang="en-GB" sz="2400" dirty="0" err="1" smtClean="0"/>
              <a:t>Aset</a:t>
            </a:r>
            <a:r>
              <a:rPr lang="en-GB" sz="2400" dirty="0" smtClean="0"/>
              <a:t> </a:t>
            </a:r>
            <a:r>
              <a:rPr lang="en-GB" sz="2400" dirty="0" err="1" smtClean="0"/>
              <a:t>saham</a:t>
            </a:r>
            <a:r>
              <a:rPr lang="en-GB" sz="2400" dirty="0" smtClean="0"/>
              <a:t>, </a:t>
            </a:r>
            <a:r>
              <a:rPr lang="en-GB" sz="2400" dirty="0" err="1" smtClean="0"/>
              <a:t>bisa</a:t>
            </a:r>
            <a:r>
              <a:rPr lang="en-GB" sz="2400" dirty="0" smtClean="0"/>
              <a:t> </a:t>
            </a:r>
            <a:r>
              <a:rPr lang="en-GB" sz="2400" dirty="0" err="1" smtClean="0"/>
              <a:t>ditemui</a:t>
            </a:r>
            <a:r>
              <a:rPr lang="en-GB" sz="2400" dirty="0" smtClean="0"/>
              <a:t> </a:t>
            </a:r>
            <a:r>
              <a:rPr lang="en-GB" sz="2400" dirty="0" err="1" smtClean="0"/>
              <a:t>pilihannya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bentuk</a:t>
            </a:r>
            <a:r>
              <a:rPr lang="en-GB" sz="2400" dirty="0" smtClean="0"/>
              <a:t> </a:t>
            </a:r>
            <a:r>
              <a:rPr lang="en-GB" sz="2400" dirty="0" err="1" smtClean="0"/>
              <a:t>reksadana</a:t>
            </a:r>
            <a:r>
              <a:rPr lang="en-GB" sz="2400" dirty="0" smtClean="0"/>
              <a:t> </a:t>
            </a:r>
            <a:r>
              <a:rPr lang="en-GB" sz="2400" dirty="0" err="1" smtClean="0"/>
              <a:t>campuran</a:t>
            </a:r>
            <a:r>
              <a:rPr lang="en-GB" sz="2400" dirty="0" smtClean="0"/>
              <a:t>, </a:t>
            </a:r>
            <a:r>
              <a:rPr lang="en-GB" sz="2400" dirty="0" err="1" smtClean="0"/>
              <a:t>reksadana</a:t>
            </a:r>
            <a:r>
              <a:rPr lang="en-GB" sz="2400" dirty="0" smtClean="0"/>
              <a:t> </a:t>
            </a:r>
            <a:r>
              <a:rPr lang="en-GB" sz="2400" dirty="0" err="1" smtClean="0"/>
              <a:t>saham</a:t>
            </a:r>
            <a:r>
              <a:rPr lang="en-GB" sz="2400" dirty="0" smtClean="0"/>
              <a:t>,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juga</a:t>
            </a:r>
            <a:r>
              <a:rPr lang="en-GB" sz="2400" dirty="0" smtClean="0"/>
              <a:t> </a:t>
            </a:r>
            <a:r>
              <a:rPr lang="en-GB" sz="2400" dirty="0" err="1" smtClean="0"/>
              <a:t>saham</a:t>
            </a:r>
            <a:r>
              <a:rPr lang="en-GB" sz="2400" dirty="0" smtClean="0"/>
              <a:t> </a:t>
            </a:r>
            <a:r>
              <a:rPr lang="en-GB" sz="2400" dirty="0" err="1" smtClean="0"/>
              <a:t>biasa</a:t>
            </a:r>
            <a:r>
              <a:rPr lang="en-GB" sz="2400" dirty="0" smtClean="0"/>
              <a:t>. </a:t>
            </a:r>
          </a:p>
          <a:p>
            <a:pPr marL="342900" indent="-342900">
              <a:buAutoNum type="arabicPeriod"/>
            </a:pPr>
            <a:r>
              <a:rPr lang="en-GB" sz="2400" b="1" dirty="0" err="1" smtClean="0"/>
              <a:t>Aset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fisik</a:t>
            </a:r>
            <a:r>
              <a:rPr lang="en-GB" sz="2400" b="1" dirty="0" smtClean="0"/>
              <a:t>. </a:t>
            </a:r>
            <a:r>
              <a:rPr lang="en-GB" sz="2400" dirty="0" err="1" smtClean="0"/>
              <a:t>Jenis</a:t>
            </a:r>
            <a:r>
              <a:rPr lang="en-GB" sz="2400" dirty="0" smtClean="0"/>
              <a:t> </a:t>
            </a:r>
            <a:r>
              <a:rPr lang="en-GB" sz="2400" dirty="0" err="1" smtClean="0"/>
              <a:t>terakhir</a:t>
            </a:r>
            <a:r>
              <a:rPr lang="en-GB" sz="2400" dirty="0" smtClean="0"/>
              <a:t> </a:t>
            </a:r>
            <a:r>
              <a:rPr lang="en-GB" sz="2400" dirty="0" err="1" smtClean="0"/>
              <a:t>adalah</a:t>
            </a:r>
            <a:r>
              <a:rPr lang="en-GB" sz="2400" dirty="0" smtClean="0"/>
              <a:t> </a:t>
            </a:r>
            <a:r>
              <a:rPr lang="en-GB" sz="2400" dirty="0" err="1" smtClean="0"/>
              <a:t>aset</a:t>
            </a:r>
            <a:r>
              <a:rPr lang="en-GB" sz="2400" dirty="0" smtClean="0"/>
              <a:t> </a:t>
            </a:r>
            <a:r>
              <a:rPr lang="en-GB" sz="2400" dirty="0" err="1" smtClean="0"/>
              <a:t>fisik</a:t>
            </a:r>
            <a:r>
              <a:rPr lang="en-GB" sz="2400" dirty="0" smtClean="0"/>
              <a:t> yang </a:t>
            </a:r>
            <a:r>
              <a:rPr lang="en-GB" sz="2400" dirty="0" err="1" smtClean="0"/>
              <a:t>umumnya</a:t>
            </a:r>
            <a:r>
              <a:rPr lang="en-GB" sz="2400" dirty="0" smtClean="0"/>
              <a:t> </a:t>
            </a:r>
            <a:r>
              <a:rPr lang="en-GB" sz="2400" dirty="0" err="1" smtClean="0"/>
              <a:t>berbentuk</a:t>
            </a:r>
            <a:r>
              <a:rPr lang="en-GB" sz="2400" dirty="0" smtClean="0"/>
              <a:t> </a:t>
            </a:r>
            <a:r>
              <a:rPr lang="en-GB" sz="2400" dirty="0" err="1" smtClean="0"/>
              <a:t>emas</a:t>
            </a:r>
            <a:r>
              <a:rPr lang="en-GB" sz="2400" dirty="0" smtClean="0"/>
              <a:t>, </a:t>
            </a:r>
            <a:r>
              <a:rPr lang="en-GB" sz="2400" dirty="0" err="1" smtClean="0"/>
              <a:t>batu</a:t>
            </a:r>
            <a:r>
              <a:rPr lang="en-GB" sz="2400" dirty="0" smtClean="0"/>
              <a:t> </a:t>
            </a:r>
            <a:r>
              <a:rPr lang="en-GB" sz="2400" dirty="0" err="1" smtClean="0"/>
              <a:t>permata</a:t>
            </a:r>
            <a:r>
              <a:rPr lang="en-GB" sz="2400" dirty="0" smtClean="0"/>
              <a:t>,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properti</a:t>
            </a:r>
            <a:r>
              <a:rPr lang="en-GB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45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TIPE-TIPE INVESTASI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1782" y="2924944"/>
            <a:ext cx="23762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Investor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12127" y="2924170"/>
            <a:ext cx="23762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Perusahaan </a:t>
            </a:r>
            <a:r>
              <a:rPr lang="en-US" sz="2400" dirty="0" err="1" smtClean="0">
                <a:solidFill>
                  <a:schemeClr val="tx1"/>
                </a:solidFill>
              </a:rPr>
              <a:t>Investasi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56176" y="2924170"/>
            <a:ext cx="23762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Aktiva-Aktiva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178106"/>
            <a:ext cx="3388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1" y="2213406"/>
            <a:ext cx="2664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 flipV="1">
            <a:off x="2738046" y="3536238"/>
            <a:ext cx="574081" cy="7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5688391" y="3536238"/>
            <a:ext cx="46778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2"/>
          </p:cNvCxnSpPr>
          <p:nvPr/>
        </p:nvCxnSpPr>
        <p:spPr>
          <a:xfrm>
            <a:off x="1549914" y="4149080"/>
            <a:ext cx="0" cy="864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740352" y="4148306"/>
            <a:ext cx="0" cy="8648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49914" y="5013176"/>
            <a:ext cx="61904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43608" y="6021288"/>
            <a:ext cx="2628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Suber</a:t>
            </a:r>
            <a:r>
              <a:rPr lang="en-US" dirty="0" smtClean="0"/>
              <a:t> : </a:t>
            </a:r>
            <a:r>
              <a:rPr lang="en-US" dirty="0" err="1" smtClean="0"/>
              <a:t>Jugiyanto</a:t>
            </a:r>
            <a:r>
              <a:rPr lang="en-US" dirty="0" smtClean="0"/>
              <a:t> (2008)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5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RESIKO 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2628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800" b="0" dirty="0" err="1" smtClean="0"/>
              <a:t>Resiko</a:t>
            </a:r>
            <a:r>
              <a:rPr lang="en-US" sz="2800" b="0" dirty="0" smtClean="0"/>
              <a:t> Tingkat  </a:t>
            </a:r>
            <a:r>
              <a:rPr lang="en-US" sz="2800" b="0" dirty="0" err="1" smtClean="0"/>
              <a:t>bunga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Resiko</a:t>
            </a:r>
            <a:r>
              <a:rPr lang="en-US" sz="2800" b="0" dirty="0" smtClean="0"/>
              <a:t>  </a:t>
            </a:r>
            <a:r>
              <a:rPr lang="en-US" sz="2800" b="0" dirty="0" err="1" smtClean="0"/>
              <a:t>daya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beli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karena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inflasi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Resiko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pasar</a:t>
            </a:r>
            <a:r>
              <a:rPr lang="en-US" sz="2800" b="0" dirty="0" smtClean="0"/>
              <a:t> </a:t>
            </a:r>
          </a:p>
          <a:p>
            <a:pPr>
              <a:buAutoNum type="arabicPeriod"/>
            </a:pPr>
            <a:r>
              <a:rPr lang="en-US" sz="2800" b="0" dirty="0" err="1" smtClean="0"/>
              <a:t>Resiko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Manajemen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Resiko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Kegagalan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Rsiko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Likuiditas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Resiko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Penarikan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Resiko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Konversi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Resiko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Politik</a:t>
            </a:r>
            <a:endParaRPr lang="en-US" sz="2800" b="0" dirty="0" smtClean="0"/>
          </a:p>
          <a:p>
            <a:pPr>
              <a:buAutoNum type="arabicPeriod"/>
            </a:pPr>
            <a:r>
              <a:rPr lang="en-US" sz="2800" b="0" dirty="0" err="1" smtClean="0"/>
              <a:t>Resiko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Industri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76427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196</TotalTime>
  <Words>315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SEJARAH PERKEMBANGAN INVESTASI</vt:lpstr>
      <vt:lpstr>PERIODE KOLONIALISME KUNO</vt:lpstr>
      <vt:lpstr>PERIODE IMPERIALISME BARU</vt:lpstr>
      <vt:lpstr>PERIODE INVESTASI TAHUN 1960-an</vt:lpstr>
      <vt:lpstr>TUJUAN INVESTASI</vt:lpstr>
      <vt:lpstr>PowerPoint Presentation</vt:lpstr>
      <vt:lpstr>PowerPoint Presentation</vt:lpstr>
      <vt:lpstr>TIPE-TIPE INVESTASI</vt:lpstr>
      <vt:lpstr>RESIKO INVESTASI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PERKEMBANGAN INVESTASI</dc:title>
  <dc:creator>STAFF</dc:creator>
  <cp:lastModifiedBy>STAFF</cp:lastModifiedBy>
  <cp:revision>5</cp:revision>
  <dcterms:created xsi:type="dcterms:W3CDTF">2019-08-16T04:40:06Z</dcterms:created>
  <dcterms:modified xsi:type="dcterms:W3CDTF">2019-08-16T07:56:32Z</dcterms:modified>
</cp:coreProperties>
</file>