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5" r:id="rId3"/>
    <p:sldId id="263" r:id="rId4"/>
    <p:sldId id="264" r:id="rId5"/>
    <p:sldId id="257" r:id="rId6"/>
    <p:sldId id="258" r:id="rId7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A3368-1EDE-493E-9B85-A081616D5737}" type="datetimeFigureOut">
              <a:rPr lang="id-ID" smtClean="0"/>
              <a:pPr/>
              <a:t>16/08/2019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26589-E091-4077-A622-0D33E118882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7081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E1CBF-B20D-4150-AE70-0F4351900053}" type="datetimeFigureOut">
              <a:rPr lang="id-ID" smtClean="0"/>
              <a:pPr/>
              <a:t>16/08/2019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C56FA-1CC2-47A8-9FCF-525E12B9387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704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C56FA-1CC2-47A8-9FCF-525E12B93872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219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C56FA-1CC2-47A8-9FCF-525E12B93872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1820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C56FA-1CC2-47A8-9FCF-525E12B93872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6705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C56FA-1CC2-47A8-9FCF-525E12B93872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8042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C56FA-1CC2-47A8-9FCF-525E12B93872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8843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C56FA-1CC2-47A8-9FCF-525E12B93872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0440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BB9-7A52-496F-80BE-93F687687768}" type="datetimeFigureOut">
              <a:rPr lang="id-ID" smtClean="0"/>
              <a:pPr/>
              <a:t>16/08/2019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32E7-61D7-43C2-A953-F89E42CA50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013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BB9-7A52-496F-80BE-93F687687768}" type="datetimeFigureOut">
              <a:rPr lang="id-ID" smtClean="0"/>
              <a:pPr/>
              <a:t>16/08/2019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32E7-61D7-43C2-A953-F89E42CA50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62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BB9-7A52-496F-80BE-93F687687768}" type="datetimeFigureOut">
              <a:rPr lang="id-ID" smtClean="0"/>
              <a:pPr/>
              <a:t>16/08/2019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32E7-61D7-43C2-A953-F89E42CA50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696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BB9-7A52-496F-80BE-93F687687768}" type="datetimeFigureOut">
              <a:rPr lang="id-ID" smtClean="0"/>
              <a:pPr/>
              <a:t>16/08/2019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32E7-61D7-43C2-A953-F89E42CA50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276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BB9-7A52-496F-80BE-93F687687768}" type="datetimeFigureOut">
              <a:rPr lang="id-ID" smtClean="0"/>
              <a:pPr/>
              <a:t>16/08/2019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32E7-61D7-43C2-A953-F89E42CA50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5076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BB9-7A52-496F-80BE-93F687687768}" type="datetimeFigureOut">
              <a:rPr lang="id-ID" smtClean="0"/>
              <a:pPr/>
              <a:t>16/08/2019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32E7-61D7-43C2-A953-F89E42CA50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058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BB9-7A52-496F-80BE-93F687687768}" type="datetimeFigureOut">
              <a:rPr lang="id-ID" smtClean="0"/>
              <a:pPr/>
              <a:t>16/08/2019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32E7-61D7-43C2-A953-F89E42CA50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536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BB9-7A52-496F-80BE-93F687687768}" type="datetimeFigureOut">
              <a:rPr lang="id-ID" smtClean="0"/>
              <a:pPr/>
              <a:t>16/08/2019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32E7-61D7-43C2-A953-F89E42CA50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479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BB9-7A52-496F-80BE-93F687687768}" type="datetimeFigureOut">
              <a:rPr lang="id-ID" smtClean="0"/>
              <a:pPr/>
              <a:t>16/08/2019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32E7-61D7-43C2-A953-F89E42CA50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732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BB9-7A52-496F-80BE-93F687687768}" type="datetimeFigureOut">
              <a:rPr lang="id-ID" smtClean="0"/>
              <a:pPr/>
              <a:t>16/08/2019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32E7-61D7-43C2-A953-F89E42CA50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481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BB9-7A52-496F-80BE-93F687687768}" type="datetimeFigureOut">
              <a:rPr lang="id-ID" smtClean="0"/>
              <a:pPr/>
              <a:t>16/08/2019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32E7-61D7-43C2-A953-F89E42CA50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541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20BB9-7A52-496F-80BE-93F687687768}" type="datetimeFigureOut">
              <a:rPr lang="id-ID" smtClean="0"/>
              <a:pPr/>
              <a:t>16/08/2019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532E7-61D7-43C2-A953-F89E42CA505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10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 txBox="1">
            <a:spLocks/>
          </p:cNvSpPr>
          <p:nvPr/>
        </p:nvSpPr>
        <p:spPr>
          <a:xfrm>
            <a:off x="467544" y="2708920"/>
            <a:ext cx="8280920" cy="639763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MANFAAT INVESTASI DAN KENDALA DALA</a:t>
            </a:r>
            <a:r>
              <a:rPr lang="id-ID" sz="4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r>
              <a:rPr lang="en-US" sz="4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INVESTASI</a:t>
            </a:r>
            <a:endParaRPr lang="id-ID" sz="40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id-ID" sz="4000" b="1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id-ID" sz="4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id-ID" sz="40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47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7"/>
          <p:cNvSpPr txBox="1">
            <a:spLocks/>
          </p:cNvSpPr>
          <p:nvPr/>
        </p:nvSpPr>
        <p:spPr>
          <a:xfrm>
            <a:off x="609600" y="620688"/>
            <a:ext cx="7922840" cy="122413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just"/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Penanaman Modal Asing (PMA) lebih banyak mempunyai kelebihan diantaranya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sifatnya jangka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panjang, banyak memberikan andil dalam alih teknologi, alih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keterampilan manajemen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, membuka lapangan kerja baru. Lapangan kerja ini, sangat penting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bagi negara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sedang berkembang mengingat terbatasnya kemampuan pemerintah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untuk penyediaan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lapangan kerja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60040" y="1873812"/>
            <a:ext cx="7772400" cy="2347276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1400" b="1" dirty="0">
                <a:latin typeface="Times New Roman" pitchFamily="18" charset="0"/>
                <a:cs typeface="Times New Roman" pitchFamily="18" charset="0"/>
              </a:rPr>
              <a:t>Fungsi Penanaman Modal Asing bagi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Indonesia</a:t>
            </a:r>
            <a:r>
              <a:rPr lang="id-ID" sz="1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77800" indent="-177800">
              <a:buFont typeface="+mj-lt"/>
              <a:buAutoNum type="arabicPeriod"/>
            </a:pPr>
            <a:r>
              <a:rPr lang="id-ID" sz="1400" dirty="0" smtClean="0">
                <a:latin typeface="Times New Roman" pitchFamily="18" charset="0"/>
                <a:cs typeface="Times New Roman" pitchFamily="18" charset="0"/>
              </a:rPr>
              <a:t>Sumber </a:t>
            </a:r>
            <a:r>
              <a:rPr lang="id-ID" sz="1400" dirty="0">
                <a:latin typeface="Times New Roman" pitchFamily="18" charset="0"/>
                <a:cs typeface="Times New Roman" pitchFamily="18" charset="0"/>
              </a:rPr>
              <a:t>dana modal asing dapat dimanfaatkan untuk mempercepat investasi </a:t>
            </a:r>
            <a:r>
              <a:rPr lang="id-ID" sz="1400" dirty="0" smtClean="0">
                <a:latin typeface="Times New Roman" pitchFamily="18" charset="0"/>
                <a:cs typeface="Times New Roman" pitchFamily="18" charset="0"/>
              </a:rPr>
              <a:t>dan pertumbuhan </a:t>
            </a:r>
            <a:r>
              <a:rPr lang="id-ID" sz="1400" dirty="0">
                <a:latin typeface="Times New Roman" pitchFamily="18" charset="0"/>
                <a:cs typeface="Times New Roman" pitchFamily="18" charset="0"/>
              </a:rPr>
              <a:t>ekonomi.</a:t>
            </a:r>
          </a:p>
          <a:p>
            <a:pPr marL="177800" indent="-177800">
              <a:buFont typeface="+mj-lt"/>
              <a:buAutoNum type="arabicPeriod"/>
            </a:pPr>
            <a:r>
              <a:rPr lang="id-ID" sz="1400" dirty="0" smtClean="0">
                <a:latin typeface="Times New Roman" pitchFamily="18" charset="0"/>
                <a:cs typeface="Times New Roman" pitchFamily="18" charset="0"/>
              </a:rPr>
              <a:t>Modal </a:t>
            </a:r>
            <a:r>
              <a:rPr lang="id-ID" sz="1400" dirty="0">
                <a:latin typeface="Times New Roman" pitchFamily="18" charset="0"/>
                <a:cs typeface="Times New Roman" pitchFamily="18" charset="0"/>
              </a:rPr>
              <a:t>asing dapat berperan penting dalam penggunaan dana untuk perbaikan </a:t>
            </a:r>
            <a:r>
              <a:rPr lang="id-ID" sz="1400" dirty="0" smtClean="0">
                <a:latin typeface="Times New Roman" pitchFamily="18" charset="0"/>
                <a:cs typeface="Times New Roman" pitchFamily="18" charset="0"/>
              </a:rPr>
              <a:t>struktural agar </a:t>
            </a:r>
            <a:r>
              <a:rPr lang="id-ID" sz="1400" dirty="0">
                <a:latin typeface="Times New Roman" pitchFamily="18" charset="0"/>
                <a:cs typeface="Times New Roman" pitchFamily="18" charset="0"/>
              </a:rPr>
              <a:t>menjadi lebih baik lagi.</a:t>
            </a:r>
          </a:p>
          <a:p>
            <a:pPr marL="177800" indent="-177800">
              <a:buFont typeface="+mj-lt"/>
              <a:buAutoNum type="arabicPeriod"/>
            </a:pPr>
            <a:r>
              <a:rPr lang="sv-SE" sz="1400" dirty="0" smtClean="0">
                <a:latin typeface="Times New Roman" pitchFamily="18" charset="0"/>
                <a:cs typeface="Times New Roman" pitchFamily="18" charset="0"/>
              </a:rPr>
              <a:t>Membantu </a:t>
            </a:r>
            <a:r>
              <a:rPr lang="sv-SE" sz="1400" dirty="0">
                <a:latin typeface="Times New Roman" pitchFamily="18" charset="0"/>
                <a:cs typeface="Times New Roman" pitchFamily="18" charset="0"/>
              </a:rPr>
              <a:t>dalam proses industrilialisasi yang sedang dilaksanakan.</a:t>
            </a:r>
          </a:p>
          <a:p>
            <a:pPr marL="177800" indent="-177800">
              <a:buFont typeface="+mj-lt"/>
              <a:buAutoNum type="arabicPeriod"/>
            </a:pPr>
            <a:r>
              <a:rPr lang="id-ID" sz="1400" dirty="0" smtClean="0">
                <a:latin typeface="Times New Roman" pitchFamily="18" charset="0"/>
                <a:cs typeface="Times New Roman" pitchFamily="18" charset="0"/>
              </a:rPr>
              <a:t>Membantu </a:t>
            </a:r>
            <a:r>
              <a:rPr lang="id-ID" sz="1400" dirty="0">
                <a:latin typeface="Times New Roman" pitchFamily="18" charset="0"/>
                <a:cs typeface="Times New Roman" pitchFamily="18" charset="0"/>
              </a:rPr>
              <a:t>dalam penyerapan tenaga kerja lebih banyak sehingga mampu </a:t>
            </a:r>
            <a:r>
              <a:rPr lang="id-ID" sz="1400" dirty="0" smtClean="0">
                <a:latin typeface="Times New Roman" pitchFamily="18" charset="0"/>
                <a:cs typeface="Times New Roman" pitchFamily="18" charset="0"/>
              </a:rPr>
              <a:t>mengurangi pengangguran</a:t>
            </a:r>
            <a:r>
              <a:rPr lang="id-ID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7800" indent="-177800">
              <a:buFont typeface="+mj-lt"/>
              <a:buAutoNum type="arabicPeriod"/>
            </a:pPr>
            <a:r>
              <a:rPr lang="fi-FI" sz="1400" dirty="0" smtClean="0">
                <a:latin typeface="Times New Roman" pitchFamily="18" charset="0"/>
                <a:cs typeface="Times New Roman" pitchFamily="18" charset="0"/>
              </a:rPr>
              <a:t>Mampu </a:t>
            </a:r>
            <a:r>
              <a:rPr lang="fi-FI" sz="1400" dirty="0">
                <a:latin typeface="Times New Roman" pitchFamily="18" charset="0"/>
                <a:cs typeface="Times New Roman" pitchFamily="18" charset="0"/>
              </a:rPr>
              <a:t>meningkatkan kesejahteraan pada masyarakat.</a:t>
            </a:r>
          </a:p>
          <a:p>
            <a:pPr marL="177800" indent="-177800">
              <a:buFont typeface="+mj-lt"/>
              <a:buAutoNum type="arabicPeriod"/>
            </a:pPr>
            <a:r>
              <a:rPr lang="id-ID" sz="1400" dirty="0" smtClean="0">
                <a:latin typeface="Times New Roman" pitchFamily="18" charset="0"/>
                <a:cs typeface="Times New Roman" pitchFamily="18" charset="0"/>
              </a:rPr>
              <a:t>Menjadi </a:t>
            </a:r>
            <a:r>
              <a:rPr lang="id-ID" sz="1400" dirty="0">
                <a:latin typeface="Times New Roman" pitchFamily="18" charset="0"/>
                <a:cs typeface="Times New Roman" pitchFamily="18" charset="0"/>
              </a:rPr>
              <a:t>acuan agar ekonomi Indonesia semakin lebih baik lagi dari sebelumnya.</a:t>
            </a:r>
          </a:p>
          <a:p>
            <a:pPr marL="177800" indent="-177800">
              <a:buFont typeface="+mj-lt"/>
              <a:buAutoNum type="arabicPeriod"/>
            </a:pPr>
            <a:r>
              <a:rPr lang="id-ID" sz="1400" dirty="0" smtClean="0">
                <a:latin typeface="Times New Roman" pitchFamily="18" charset="0"/>
                <a:cs typeface="Times New Roman" pitchFamily="18" charset="0"/>
              </a:rPr>
              <a:t>Menambah </a:t>
            </a:r>
            <a:r>
              <a:rPr lang="id-ID" sz="1400" dirty="0">
                <a:latin typeface="Times New Roman" pitchFamily="18" charset="0"/>
                <a:cs typeface="Times New Roman" pitchFamily="18" charset="0"/>
              </a:rPr>
              <a:t>cadangan devisa negara dengan pajak yang diberikan oleh penanam modal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4631" y="4330409"/>
            <a:ext cx="7772400" cy="1906903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sz="1400" b="1" dirty="0">
                <a:latin typeface="Times New Roman" pitchFamily="18" charset="0"/>
                <a:cs typeface="Times New Roman" pitchFamily="18" charset="0"/>
              </a:rPr>
              <a:t>Tujuan Penanaman Modal Asing</a:t>
            </a:r>
          </a:p>
          <a:p>
            <a:pPr marL="177800" indent="-177800">
              <a:buFont typeface="+mj-lt"/>
              <a:buAutoNum type="arabicPeriod"/>
            </a:pPr>
            <a:r>
              <a:rPr lang="id-ID" sz="1400" dirty="0" smtClean="0">
                <a:latin typeface="Times New Roman" pitchFamily="18" charset="0"/>
                <a:cs typeface="Times New Roman" pitchFamily="18" charset="0"/>
              </a:rPr>
              <a:t>Untuk </a:t>
            </a:r>
            <a:r>
              <a:rPr lang="id-ID" sz="1400" dirty="0">
                <a:latin typeface="Times New Roman" pitchFamily="18" charset="0"/>
                <a:cs typeface="Times New Roman" pitchFamily="18" charset="0"/>
              </a:rPr>
              <a:t>mendapatkan keuntungan berupa biaya produksi yang rendah, manfaat </a:t>
            </a:r>
            <a:r>
              <a:rPr lang="id-ID" sz="1400" dirty="0" smtClean="0">
                <a:latin typeface="Times New Roman" pitchFamily="18" charset="0"/>
                <a:cs typeface="Times New Roman" pitchFamily="18" charset="0"/>
              </a:rPr>
              <a:t>pajak lokal </a:t>
            </a:r>
            <a:r>
              <a:rPr lang="id-ID" sz="1400" dirty="0">
                <a:latin typeface="Times New Roman" pitchFamily="18" charset="0"/>
                <a:cs typeface="Times New Roman" pitchFamily="18" charset="0"/>
              </a:rPr>
              <a:t>dan lain-lain.</a:t>
            </a:r>
          </a:p>
          <a:p>
            <a:pPr marL="177800" indent="-177800">
              <a:buFont typeface="+mj-lt"/>
              <a:buAutoNum type="arabicPeriod"/>
            </a:pPr>
            <a:r>
              <a:rPr lang="fi-FI" sz="1400" dirty="0" smtClean="0">
                <a:latin typeface="Times New Roman" pitchFamily="18" charset="0"/>
                <a:cs typeface="Times New Roman" pitchFamily="18" charset="0"/>
              </a:rPr>
              <a:t>Untuk </a:t>
            </a:r>
            <a:r>
              <a:rPr lang="fi-FI" sz="1400" dirty="0">
                <a:latin typeface="Times New Roman" pitchFamily="18" charset="0"/>
                <a:cs typeface="Times New Roman" pitchFamily="18" charset="0"/>
              </a:rPr>
              <a:t>membuat rintangan perdagangan bagi perusahaan-perusahaan lain</a:t>
            </a:r>
          </a:p>
          <a:p>
            <a:pPr marL="177800" indent="-177800">
              <a:buFont typeface="+mj-lt"/>
              <a:buAutoNum type="arabicPeriod"/>
            </a:pPr>
            <a:r>
              <a:rPr lang="id-ID" sz="1400" dirty="0" smtClean="0">
                <a:latin typeface="Times New Roman" pitchFamily="18" charset="0"/>
                <a:cs typeface="Times New Roman" pitchFamily="18" charset="0"/>
              </a:rPr>
              <a:t>Untuk </a:t>
            </a:r>
            <a:r>
              <a:rPr lang="id-ID" sz="1400" dirty="0">
                <a:latin typeface="Times New Roman" pitchFamily="18" charset="0"/>
                <a:cs typeface="Times New Roman" pitchFamily="18" charset="0"/>
              </a:rPr>
              <a:t>mendapatkan return yang lebih tinggi daripada di negara sendiri melalui </a:t>
            </a:r>
            <a:r>
              <a:rPr lang="id-ID" sz="1400" dirty="0" smtClean="0">
                <a:latin typeface="Times New Roman" pitchFamily="18" charset="0"/>
                <a:cs typeface="Times New Roman" pitchFamily="18" charset="0"/>
              </a:rPr>
              <a:t>tingkat pertumbuhan </a:t>
            </a:r>
            <a:r>
              <a:rPr lang="id-ID" sz="1400" dirty="0">
                <a:latin typeface="Times New Roman" pitchFamily="18" charset="0"/>
                <a:cs typeface="Times New Roman" pitchFamily="18" charset="0"/>
              </a:rPr>
              <a:t>ekonomi yang lebih tinggi, sistem perpajakkan yang lebih </a:t>
            </a:r>
            <a:r>
              <a:rPr lang="id-ID" sz="1400" dirty="0" smtClean="0">
                <a:latin typeface="Times New Roman" pitchFamily="18" charset="0"/>
                <a:cs typeface="Times New Roman" pitchFamily="18" charset="0"/>
              </a:rPr>
              <a:t>menguntungkan </a:t>
            </a:r>
            <a:r>
              <a:rPr lang="nn-NO" sz="1400" dirty="0" smtClean="0">
                <a:latin typeface="Times New Roman" pitchFamily="18" charset="0"/>
                <a:cs typeface="Times New Roman" pitchFamily="18" charset="0"/>
              </a:rPr>
              <a:t>dan </a:t>
            </a:r>
            <a:r>
              <a:rPr lang="nn-NO" sz="1400" dirty="0">
                <a:latin typeface="Times New Roman" pitchFamily="18" charset="0"/>
                <a:cs typeface="Times New Roman" pitchFamily="18" charset="0"/>
              </a:rPr>
              <a:t>infrastruktur yang lebih baik.</a:t>
            </a:r>
          </a:p>
          <a:p>
            <a:pPr marL="177800" indent="-177800">
              <a:buFont typeface="+mj-lt"/>
              <a:buAutoNum type="arabicPeriod"/>
            </a:pPr>
            <a:r>
              <a:rPr lang="id-ID" sz="1400" dirty="0" smtClean="0">
                <a:latin typeface="Times New Roman" pitchFamily="18" charset="0"/>
                <a:cs typeface="Times New Roman" pitchFamily="18" charset="0"/>
              </a:rPr>
              <a:t>Untuk </a:t>
            </a:r>
            <a:r>
              <a:rPr lang="id-ID" sz="1400" dirty="0">
                <a:latin typeface="Times New Roman" pitchFamily="18" charset="0"/>
                <a:cs typeface="Times New Roman" pitchFamily="18" charset="0"/>
              </a:rPr>
              <a:t>menarik arus modal yang signifikan ke suatu negara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04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384300"/>
          </a:xfrm>
          <a:solidFill>
            <a:schemeClr val="bg1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id-ID" sz="4000" b="1" dirty="0">
                <a:solidFill>
                  <a:schemeClr val="tx1"/>
                </a:solidFill>
              </a:rPr>
              <a:t>Faktor-Faktor Yang Menghambat Kegiatan Investasi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905000"/>
            <a:ext cx="8229600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Terdapat beberapa faktor penentu untuk dilakukannya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penanaman modal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, yaitu penanaman modal memberikan revenue tambahan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kepada perusahaan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melalui penjualan produknya secara lebih besar, suku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bunga merupakan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harga atau biaya yang harus dibayar dalam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meminjamkan uang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untuk suatu periode tertentu dan ekspekstasi keuntungan. 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Dengan demikian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para penanam modal melakukan penanaman modal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untuk mendapatkan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keuntungan atas penanaman modal yang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dilakukan. Pertimbangan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tersebut adalah sepenuhnya merupakan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pertimbanganpertimbangan penanaman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modal yang terkait secara langsung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dengan faktor-faktor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ekonomi. Perlu juga diperhatikan bahwa iklim investasi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di Indonesia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akan menjadi kurang menarik apabila layanan kepada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pelaku usaha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tidak diperbaiki. 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Termasuk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dalam layanan kepada publik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adalah birokrasi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yang efektif. Dengan penerapan </a:t>
            </a:r>
            <a:r>
              <a:rPr lang="id-ID" i="1" dirty="0">
                <a:latin typeface="Times New Roman" pitchFamily="18" charset="0"/>
                <a:cs typeface="Times New Roman" pitchFamily="18" charset="0"/>
              </a:rPr>
              <a:t>good governance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maka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prasyarat ini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akan mendorong iklim investasi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9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id-ID" b="1" dirty="0">
                <a:solidFill>
                  <a:schemeClr val="tx1"/>
                </a:solidFill>
              </a:rPr>
              <a:t>Faktor-Faktor Yang Menghambat Kegiatan Investasi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1"/>
            <a:ext cx="8229600" cy="3484984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  <a:defRPr/>
            </a:pPr>
            <a:r>
              <a:rPr lang="fi-FI" sz="1800" dirty="0">
                <a:latin typeface="Times New Roman" pitchFamily="18" charset="0"/>
                <a:cs typeface="Times New Roman" pitchFamily="18" charset="0"/>
              </a:rPr>
              <a:t>Masalah keamanan dan kepastian </a:t>
            </a:r>
            <a:r>
              <a:rPr lang="fi-FI" sz="1800" dirty="0" smtClean="0">
                <a:latin typeface="Times New Roman" pitchFamily="18" charset="0"/>
                <a:cs typeface="Times New Roman" pitchFamily="18" charset="0"/>
              </a:rPr>
              <a:t>hukum</a:t>
            </a:r>
            <a:endParaRPr lang="id-ID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ketidakpastian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>
                <a:latin typeface="Times New Roman" pitchFamily="18" charset="0"/>
                <a:cs typeface="Times New Roman" pitchFamily="18" charset="0"/>
              </a:rPr>
              <a:t>interpretasi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implementasi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 otonomi daerah.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800" dirty="0">
                <a:latin typeface="Times New Roman" pitchFamily="18" charset="0"/>
                <a:cs typeface="Times New Roman" pitchFamily="18" charset="0"/>
              </a:rPr>
              <a:t>Masalah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ketenagakerjaan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800" dirty="0">
                <a:latin typeface="Times New Roman" pitchFamily="18" charset="0"/>
                <a:cs typeface="Times New Roman" pitchFamily="18" charset="0"/>
              </a:rPr>
              <a:t>Masalah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birokrasi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1800" dirty="0">
                <a:latin typeface="Times New Roman" pitchFamily="18" charset="0"/>
                <a:cs typeface="Times New Roman" pitchFamily="18" charset="0"/>
              </a:rPr>
              <a:t>Masih tingginya korupsi kolusi nepotisme (KKN</a:t>
            </a:r>
            <a:r>
              <a:rPr lang="fi-FI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800" dirty="0">
                <a:latin typeface="Times New Roman" pitchFamily="18" charset="0"/>
                <a:cs typeface="Times New Roman" pitchFamily="18" charset="0"/>
              </a:rPr>
              <a:t>Rendahnya jaminan dan perlindungan penanaman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modal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800" dirty="0">
                <a:latin typeface="Times New Roman" pitchFamily="18" charset="0"/>
                <a:cs typeface="Times New Roman" pitchFamily="18" charset="0"/>
              </a:rPr>
              <a:t>Masalah koordinasi kelembagaan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800" dirty="0">
                <a:latin typeface="Times New Roman" pitchFamily="18" charset="0"/>
                <a:cs typeface="Times New Roman" pitchFamily="18" charset="0"/>
              </a:rPr>
              <a:t>Masalah pertanahan</a:t>
            </a:r>
          </a:p>
          <a:p>
            <a:pPr marL="514350" indent="-514350">
              <a:buFont typeface="+mj-lt"/>
              <a:buAutoNum type="arabicPeriod"/>
            </a:pPr>
            <a:r>
              <a:rPr lang="nn-NO" sz="1800" dirty="0">
                <a:latin typeface="Times New Roman" pitchFamily="18" charset="0"/>
                <a:cs typeface="Times New Roman" pitchFamily="18" charset="0"/>
              </a:rPr>
              <a:t>Masalah infrastruktur yang kurang memadai</a:t>
            </a:r>
            <a:endParaRPr lang="id-ID" sz="1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sz="1800" dirty="0">
                <a:latin typeface="Times New Roman" pitchFamily="18" charset="0"/>
                <a:cs typeface="Times New Roman" pitchFamily="18" charset="0"/>
              </a:rPr>
              <a:t>Masalah perizinan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56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7"/>
          <p:cNvSpPr txBox="1">
            <a:spLocks/>
          </p:cNvSpPr>
          <p:nvPr/>
        </p:nvSpPr>
        <p:spPr>
          <a:xfrm>
            <a:off x="609600" y="428625"/>
            <a:ext cx="7130752" cy="639763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d-ID" sz="4000" b="1" dirty="0"/>
              <a:t>Faktor-Faktor Yang Memperkuat Kegiatan Investasi</a:t>
            </a:r>
            <a:endParaRPr lang="en-US" sz="44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 Placeholder 31"/>
          <p:cNvSpPr txBox="1">
            <a:spLocks/>
          </p:cNvSpPr>
          <p:nvPr/>
        </p:nvSpPr>
        <p:spPr bwMode="auto">
          <a:xfrm>
            <a:off x="631825" y="9144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id-ID" sz="3200">
              <a:latin typeface="Calibri" pitchFamily="34" charset="0"/>
            </a:endParaRPr>
          </a:p>
        </p:txBody>
      </p:sp>
      <p:sp>
        <p:nvSpPr>
          <p:cNvPr id="17" name="Content Placeholder 8"/>
          <p:cNvSpPr txBox="1">
            <a:spLocks/>
          </p:cNvSpPr>
          <p:nvPr/>
        </p:nvSpPr>
        <p:spPr>
          <a:xfrm>
            <a:off x="685800" y="1219200"/>
            <a:ext cx="7848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274320" tIns="0" rIns="182880"/>
          <a:lstStyle/>
          <a:p>
            <a:pPr algn="just"/>
            <a:r>
              <a:rPr lang="sv-S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 menarik modal asing dibutuhkan adanya kesempatan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bagi </a:t>
            </a:r>
            <a:r>
              <a:rPr lang="id-ID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investor, seperti dekat dengan sumber daya alam, tersedia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bahan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baku</a:t>
            </a:r>
            <a:r>
              <a:rPr lang="sv-S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tersedia lokasinya untuk mendirikan pabrik yang cukup,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tersedianya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tenaga </a:t>
            </a:r>
            <a:r>
              <a:rPr lang="id-ID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kerja yang murah dan tersedianya pasar yang prospektif. </a:t>
            </a:r>
            <a:endParaRPr lang="id-ID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d-ID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Ditinjau dari </a:t>
            </a:r>
            <a:r>
              <a:rPr lang="id-ID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aspek ekonomi, Indonesia secara umum masih memiliki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keunggulan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alamiah </a:t>
            </a:r>
            <a:r>
              <a:rPr lang="sv-S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 komparatif, seperti, pertama, negeri yang sangat luas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diberkahi </a:t>
            </a:r>
            <a:r>
              <a:rPr lang="id-ID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kelimpahan kekayaan alam. Sumber daya alam Indonesia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masih cukup </a:t>
            </a:r>
            <a:r>
              <a:rPr lang="id-ID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banyak. Kedua, jumlah penduduk sangat besar yang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membentuk pasar </a:t>
            </a:r>
            <a:r>
              <a:rPr lang="id-ID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 potensi tenaga kerja yang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murah.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01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>
          <a:xfrm>
            <a:off x="533400" y="1133055"/>
            <a:ext cx="8229600" cy="6397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just"/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Berikut diuraikan secara lebih spesifik beberapa faktor yang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dapat meningkatkan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daya saing Indonesia sebagai Negara tujuan investasi:</a:t>
            </a:r>
            <a:endParaRPr lang="en-US" sz="32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478809" y="1995619"/>
            <a:ext cx="8229600" cy="3521613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742950" indent="-742950" algn="just"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Sumber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daya alam yang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melimpah</a:t>
            </a:r>
          </a:p>
          <a:p>
            <a:pPr marL="742950" indent="-742950" algn="just">
              <a:buAutoNum type="arabicPeriod"/>
            </a:pP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Letak geografis yang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strategis</a:t>
            </a:r>
          </a:p>
          <a:p>
            <a:pPr marL="742950" indent="-742950" algn="just">
              <a:buAutoNum type="arabicPeriod"/>
            </a:pP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Pasar yang potensial (jumlah penduduk besar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42950" indent="-742950" algn="just">
              <a:buAutoNum type="arabicPeriod"/>
            </a:pP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Jumlah tenaga kerja yang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banyak</a:t>
            </a:r>
          </a:p>
          <a:p>
            <a:pPr marL="742950" indent="-742950" algn="just">
              <a:buAutoNum type="arabicPeriod"/>
            </a:pP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Kondisi cuaca yang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ramah</a:t>
            </a:r>
          </a:p>
          <a:p>
            <a:pPr marL="742950" indent="-742950" algn="just">
              <a:buAutoNum type="arabicPeriod"/>
            </a:pP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Sistem devisa terbuka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>
              <a:buAutoNum type="arabicPeriod"/>
            </a:pPr>
            <a:endParaRPr lang="en-US" sz="28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41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533</Words>
  <Application>Microsoft Office PowerPoint</Application>
  <PresentationFormat>On-screen Show (4:3)</PresentationFormat>
  <Paragraphs>51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Faktor-Faktor Yang Menghambat Kegiatan Investasi</vt:lpstr>
      <vt:lpstr>Faktor-Faktor Yang Menghambat Kegiatan Investasi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STAFF</cp:lastModifiedBy>
  <cp:revision>9</cp:revision>
  <cp:lastPrinted>2015-10-12T11:54:09Z</cp:lastPrinted>
  <dcterms:created xsi:type="dcterms:W3CDTF">2015-10-02T08:56:09Z</dcterms:created>
  <dcterms:modified xsi:type="dcterms:W3CDTF">2019-08-16T09:55:40Z</dcterms:modified>
</cp:coreProperties>
</file>