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1A1F8-A4A0-4B26-B7A2-C6FC01EBAD59}"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4B9B94-D591-4A77-8FA2-6C492675EAD8}" type="slidenum">
              <a:rPr lang="en-US" smtClean="0"/>
              <a:t>‹#›</a:t>
            </a:fld>
            <a:endParaRPr lang="en-US"/>
          </a:p>
        </p:txBody>
      </p:sp>
    </p:spTree>
    <p:extLst>
      <p:ext uri="{BB962C8B-B14F-4D97-AF65-F5344CB8AC3E}">
        <p14:creationId xmlns:p14="http://schemas.microsoft.com/office/powerpoint/2010/main" val="140654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72BB8-29DC-4B05-B2E9-D275B92C966A}"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273187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4CC5-107C-4CF0-9C16-B48CDC9DF936}"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91591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0FC00-48BE-4671-9747-9C91550E81D4}"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318311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56881-BF31-4C82-8FA9-055E9C860B1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374858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6EB76-DDA4-408A-BC53-58AA16A331C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55173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FC9FF-ED0E-4331-BA34-7CB2B43FBBEE}"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325711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F80CF-40C7-469A-ABB3-C4664C819246}"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74430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7EFD25-287A-4833-8870-48AB1E9B4A8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207940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92847-6AF7-4058-B7A9-F86CA672E27E}"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191056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4DE54-14C0-48E2-A34F-3B701EA98CA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225507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D20C7-67AD-4DFF-9029-47FC152D0B6A}"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1CC0-B083-4C29-9244-16A35F8F84CD}" type="slidenum">
              <a:rPr lang="en-US" smtClean="0"/>
              <a:t>‹#›</a:t>
            </a:fld>
            <a:endParaRPr lang="en-US"/>
          </a:p>
        </p:txBody>
      </p:sp>
    </p:spTree>
    <p:extLst>
      <p:ext uri="{BB962C8B-B14F-4D97-AF65-F5344CB8AC3E}">
        <p14:creationId xmlns:p14="http://schemas.microsoft.com/office/powerpoint/2010/main" val="327614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D472D-8AFF-4B36-B70E-8022F37A33EF}" type="datetime1">
              <a:rPr lang="en-US" smtClean="0"/>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E1CC0-B083-4C29-9244-16A35F8F84CD}" type="slidenum">
              <a:rPr lang="en-US" smtClean="0"/>
              <a:t>‹#›</a:t>
            </a:fld>
            <a:endParaRPr lang="en-US"/>
          </a:p>
        </p:txBody>
      </p:sp>
    </p:spTree>
    <p:extLst>
      <p:ext uri="{BB962C8B-B14F-4D97-AF65-F5344CB8AC3E}">
        <p14:creationId xmlns:p14="http://schemas.microsoft.com/office/powerpoint/2010/main" val="101488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1692" y="1524000"/>
            <a:ext cx="8776560" cy="3337906"/>
          </a:xfrm>
        </p:spPr>
        <p:txBody>
          <a:bodyPr>
            <a:normAutofit fontScale="90000"/>
          </a:bodyPr>
          <a:lstStyle/>
          <a:p>
            <a:pPr algn="just"/>
            <a:r>
              <a:rPr lang="id-ID" sz="4400" b="1" dirty="0"/>
              <a:t>Kajian yuridis dari aspek teori dan implemetasi terkait karakteristik uu nO. 8 tahun 2010tentang pencegahan dan pemberantasan tppu</a:t>
            </a:r>
            <a:endParaRPr lang="en-US" sz="4400" dirty="0"/>
          </a:p>
        </p:txBody>
      </p:sp>
      <p:sp>
        <p:nvSpPr>
          <p:cNvPr id="3" name="Subtitle 2"/>
          <p:cNvSpPr>
            <a:spLocks noGrp="1"/>
          </p:cNvSpPr>
          <p:nvPr>
            <p:ph type="subTitle" idx="1"/>
          </p:nvPr>
        </p:nvSpPr>
        <p:spPr>
          <a:xfrm>
            <a:off x="422031" y="5029201"/>
            <a:ext cx="6511131" cy="329259"/>
          </a:xfrm>
        </p:spPr>
        <p:txBody>
          <a:bodyPr>
            <a:noAutofit/>
          </a:bodyPr>
          <a:lstStyle/>
          <a:p>
            <a:r>
              <a:rPr lang="id-ID" sz="2000" b="1" dirty="0" smtClean="0">
                <a:solidFill>
                  <a:schemeClr val="tx1"/>
                </a:solidFill>
              </a:rPr>
              <a:t>Oleh : Drs. </a:t>
            </a:r>
            <a:r>
              <a:rPr lang="id-ID" sz="2000" b="1" dirty="0" smtClean="0">
                <a:solidFill>
                  <a:schemeClr val="tx1"/>
                </a:solidFill>
              </a:rPr>
              <a:t>BASUKI, SH, MH, CLA, CLI</a:t>
            </a:r>
            <a:endParaRPr lang="en-US" sz="2000" b="1" dirty="0">
              <a:solidFill>
                <a:schemeClr val="tx1"/>
              </a:solidFill>
            </a:endParaRPr>
          </a:p>
        </p:txBody>
      </p:sp>
      <p:sp>
        <p:nvSpPr>
          <p:cNvPr id="4" name="Slide Number Placeholder 3"/>
          <p:cNvSpPr>
            <a:spLocks noGrp="1"/>
          </p:cNvSpPr>
          <p:nvPr>
            <p:ph type="sldNum" sz="quarter" idx="12"/>
          </p:nvPr>
        </p:nvSpPr>
        <p:spPr/>
        <p:txBody>
          <a:bodyPr/>
          <a:lstStyle/>
          <a:p>
            <a:fld id="{7EEE1CC0-B083-4C29-9244-16A35F8F84CD}" type="slidenum">
              <a:rPr lang="en-US" smtClean="0"/>
              <a:t>1</a:t>
            </a:fld>
            <a:endParaRPr lang="en-US"/>
          </a:p>
        </p:txBody>
      </p:sp>
      <p:sp>
        <p:nvSpPr>
          <p:cNvPr id="5" name="Rectangle 4"/>
          <p:cNvSpPr/>
          <p:nvPr/>
        </p:nvSpPr>
        <p:spPr>
          <a:xfrm>
            <a:off x="251520" y="260648"/>
            <a:ext cx="316835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Bahasan ke-10 &amp; 11</a:t>
            </a:r>
            <a:endParaRPr lang="en-US" sz="2800" dirty="0">
              <a:solidFill>
                <a:schemeClr val="tx1"/>
              </a:solidFill>
            </a:endParaRPr>
          </a:p>
        </p:txBody>
      </p:sp>
    </p:spTree>
    <p:extLst>
      <p:ext uri="{BB962C8B-B14F-4D97-AF65-F5344CB8AC3E}">
        <p14:creationId xmlns:p14="http://schemas.microsoft.com/office/powerpoint/2010/main" val="1135221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9292" y="0"/>
            <a:ext cx="5134708"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dengan ketentuan p</a:t>
            </a:r>
            <a:r>
              <a:rPr lang="id-ID" sz="2000" b="1" dirty="0">
                <a:solidFill>
                  <a:schemeClr val="tx1"/>
                </a:solidFill>
              </a:rPr>
              <a:t>asal 39 ayat (3) UU RI Nomor 30 Tahun 2002</a:t>
            </a:r>
            <a:r>
              <a:rPr lang="id-ID" sz="2000" dirty="0">
                <a:solidFill>
                  <a:schemeClr val="tx1"/>
                </a:solidFill>
              </a:rPr>
              <a:t>, yang menegaskan, antara lain bahwa </a:t>
            </a:r>
            <a:r>
              <a:rPr lang="id-ID" sz="2000" b="1" dirty="0">
                <a:solidFill>
                  <a:schemeClr val="tx1"/>
                </a:solidFill>
              </a:rPr>
              <a:t>penuntut yang menjadi pegawai komisi pemberantasan Korupsi diberhentikan sementara dari Instansi kejaksaan selama menjadi pegawai Komisi Pemberantasan Korupsi</a:t>
            </a:r>
            <a:r>
              <a:rPr lang="id-ID" sz="2000" dirty="0">
                <a:solidFill>
                  <a:schemeClr val="tx1"/>
                </a:solidFill>
              </a:rPr>
              <a:t>. hal ini diperkuat ketentuan pasal 39 ayat (2) UU KPK 2002, yang menegaskan antara lain bahwa </a:t>
            </a:r>
            <a:r>
              <a:rPr lang="id-ID" sz="2000" b="1" dirty="0">
                <a:solidFill>
                  <a:schemeClr val="tx1"/>
                </a:solidFill>
              </a:rPr>
              <a:t>penuntutan dilaksanakan berdasarkan perintah dan bertindak untuk atas nama Komisi Pemberantasan Korupsi</a:t>
            </a:r>
            <a:r>
              <a:rPr lang="id-ID" sz="2000" b="1" dirty="0" smtClean="0">
                <a:solidFill>
                  <a:schemeClr val="tx1"/>
                </a:solidFill>
              </a:rPr>
              <a:t>. </a:t>
            </a:r>
            <a:r>
              <a:rPr lang="id-ID" sz="2000" b="1" dirty="0">
                <a:solidFill>
                  <a:schemeClr val="tx1"/>
                </a:solidFill>
              </a:rPr>
              <a:t>Kedua ketentuan UU KPK </a:t>
            </a:r>
            <a:r>
              <a:rPr lang="id-ID" sz="2000" dirty="0">
                <a:solidFill>
                  <a:schemeClr val="tx1"/>
                </a:solidFill>
              </a:rPr>
              <a:t>tersebut menegaskan bahwa penuntut KPK tidak bertindak untuk dan atas nama Kejaksaan, dan mereka tidak bertanggung jawab pada Jaksa Agung kecuali hanya psa Pimpinan KPK baik dalam perkara tindak pidana pencucian uang dan tindak pidana korupsi. konsekuensi logi dari kedua ketentuan UU KPK tersebut,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10</a:t>
            </a:fld>
            <a:endParaRPr lang="en-US"/>
          </a:p>
        </p:txBody>
      </p:sp>
    </p:spTree>
    <p:extLst>
      <p:ext uri="{BB962C8B-B14F-4D97-AF65-F5344CB8AC3E}">
        <p14:creationId xmlns:p14="http://schemas.microsoft.com/office/powerpoint/2010/main" val="3406022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0646" y="0"/>
            <a:ext cx="485335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maka penuntuk KPK tidak berwenang melakukan penuntuta perkara tindak pidana pencucian uang</a:t>
            </a:r>
            <a:r>
              <a:rPr lang="id-ID" sz="2000" dirty="0" smtClean="0">
                <a:solidFill>
                  <a:schemeClr val="tx1"/>
                </a:solidFill>
              </a:rPr>
              <a:t>.</a:t>
            </a:r>
            <a:endParaRPr lang="en-US" sz="2000" dirty="0" smtClean="0">
              <a:solidFill>
                <a:schemeClr val="tx1"/>
              </a:solidFill>
            </a:endParaRPr>
          </a:p>
          <a:p>
            <a:pPr lvl="1" algn="just"/>
            <a:r>
              <a:rPr lang="id-ID" sz="2000" dirty="0" smtClean="0">
                <a:solidFill>
                  <a:schemeClr val="tx1"/>
                </a:solidFill>
              </a:rPr>
              <a:t>Hasil </a:t>
            </a:r>
            <a:r>
              <a:rPr lang="id-ID" sz="2000" dirty="0">
                <a:solidFill>
                  <a:schemeClr val="tx1"/>
                </a:solidFill>
              </a:rPr>
              <a:t>analisis penulis, </a:t>
            </a:r>
            <a:r>
              <a:rPr lang="id-ID" sz="2000" dirty="0" smtClean="0">
                <a:solidFill>
                  <a:schemeClr val="tx1"/>
                </a:solidFill>
              </a:rPr>
              <a:t>buka</a:t>
            </a:r>
            <a:r>
              <a:rPr lang="en-US" sz="2000" dirty="0" smtClean="0">
                <a:solidFill>
                  <a:schemeClr val="tx1"/>
                </a:solidFill>
              </a:rPr>
              <a:t>n</a:t>
            </a:r>
            <a:r>
              <a:rPr lang="id-ID" sz="2000" dirty="0" smtClean="0">
                <a:solidFill>
                  <a:schemeClr val="tx1"/>
                </a:solidFill>
              </a:rPr>
              <a:t> </a:t>
            </a:r>
            <a:r>
              <a:rPr lang="id-ID" sz="2000" dirty="0">
                <a:solidFill>
                  <a:schemeClr val="tx1"/>
                </a:solidFill>
              </a:rPr>
              <a:t>hanya </a:t>
            </a:r>
            <a:r>
              <a:rPr lang="id-ID" sz="2000" b="1" dirty="0">
                <a:solidFill>
                  <a:schemeClr val="tx1"/>
                </a:solidFill>
              </a:rPr>
              <a:t>wewenang penyidikan dan penuntutan perkara tindak pidana pencucian uang yang dimandatkan pada kejaksaan, akan tetapi juga dalam hal pemblokiran </a:t>
            </a:r>
            <a:r>
              <a:rPr lang="id-ID" sz="2000" dirty="0">
                <a:solidFill>
                  <a:schemeClr val="tx1"/>
                </a:solidFill>
              </a:rPr>
              <a:t>rekening pengguna jasa, tersangka atau </a:t>
            </a:r>
            <a:r>
              <a:rPr lang="id-ID" sz="2000" dirty="0" smtClean="0">
                <a:solidFill>
                  <a:schemeClr val="tx1"/>
                </a:solidFill>
              </a:rPr>
              <a:t>terdakwa,</a:t>
            </a:r>
            <a:r>
              <a:rPr lang="id-ID" sz="2000" baseline="30000" dirty="0" smtClean="0">
                <a:solidFill>
                  <a:schemeClr val="tx1"/>
                </a:solidFill>
              </a:rPr>
              <a:t> </a:t>
            </a:r>
            <a:r>
              <a:rPr lang="id-ID" sz="2000" dirty="0">
                <a:solidFill>
                  <a:schemeClr val="tx1"/>
                </a:solidFill>
              </a:rPr>
              <a:t>dan dalam hal permintaan kepada pelapor untuk memberikan keterangan mengenai Harta Kekayaan dari orang yang telah dilaporkan, tersangka atau terdakwa</a:t>
            </a:r>
            <a:r>
              <a:rPr lang="id-ID" sz="2000" dirty="0" smtClean="0">
                <a:solidFill>
                  <a:schemeClr val="tx1"/>
                </a:solidFill>
              </a:rPr>
              <a:t>.</a:t>
            </a:r>
          </a:p>
          <a:p>
            <a:pPr marL="457200" indent="-457200" algn="just">
              <a:buFont typeface="+mj-lt"/>
              <a:buAutoNum type="arabicPeriod" startAt="2"/>
            </a:pPr>
            <a:r>
              <a:rPr lang="id-ID" sz="2000" b="1" dirty="0">
                <a:solidFill>
                  <a:schemeClr val="tx1"/>
                </a:solidFill>
              </a:rPr>
              <a:t>Perluasan wewenang penyidikan </a:t>
            </a:r>
            <a:r>
              <a:rPr lang="id-ID" sz="2000" dirty="0">
                <a:solidFill>
                  <a:schemeClr val="tx1"/>
                </a:solidFill>
              </a:rPr>
              <a:t>yang merupakan mandat ketentuan </a:t>
            </a:r>
            <a:r>
              <a:rPr lang="id-ID" sz="2000" b="1" dirty="0">
                <a:solidFill>
                  <a:schemeClr val="tx1"/>
                </a:solidFill>
              </a:rPr>
              <a:t>pasal 74 </a:t>
            </a:r>
            <a:r>
              <a:rPr lang="id-ID" sz="2000" dirty="0">
                <a:solidFill>
                  <a:schemeClr val="tx1"/>
                </a:solidFill>
              </a:rPr>
              <a:t>patut d</a:t>
            </a:r>
            <a:r>
              <a:rPr lang="id-ID" sz="2000" b="1" dirty="0">
                <a:solidFill>
                  <a:schemeClr val="tx1"/>
                </a:solidFill>
              </a:rPr>
              <a:t>ipersoalkan</a:t>
            </a:r>
            <a:r>
              <a:rPr lang="id-ID" sz="2000" dirty="0">
                <a:solidFill>
                  <a:schemeClr val="tx1"/>
                </a:solidFill>
              </a:rPr>
              <a:t> karena mandat tersebut </a:t>
            </a:r>
            <a:r>
              <a:rPr lang="id-ID" sz="2000" b="1" dirty="0">
                <a:solidFill>
                  <a:schemeClr val="tx1"/>
                </a:solidFill>
              </a:rPr>
              <a:t>tidak mutatis mutandis </a:t>
            </a:r>
            <a:r>
              <a:rPr lang="en-US" sz="2000" b="1" dirty="0" smtClean="0">
                <a:solidFill>
                  <a:schemeClr val="tx1"/>
                </a:solidFill>
              </a:rPr>
              <a:t>(</a:t>
            </a:r>
            <a:r>
              <a:rPr lang="en-US" sz="2000" dirty="0" err="1" smtClean="0">
                <a:solidFill>
                  <a:schemeClr val="tx1"/>
                </a:solidFill>
              </a:rPr>
              <a:t>dengan</a:t>
            </a:r>
            <a:r>
              <a:rPr lang="en-US" sz="2000" b="1" dirty="0" smtClean="0">
                <a:solidFill>
                  <a:schemeClr val="tx1"/>
                </a:solidFill>
              </a:rPr>
              <a:t> </a:t>
            </a:r>
            <a:r>
              <a:rPr lang="en-US" sz="2000" dirty="0" err="1" smtClean="0">
                <a:solidFill>
                  <a:schemeClr val="tx1"/>
                </a:solidFill>
              </a:rPr>
              <a:t>perubahan</a:t>
            </a:r>
            <a:r>
              <a:rPr lang="en-US" sz="2000" dirty="0" smtClean="0">
                <a:solidFill>
                  <a:schemeClr val="tx1"/>
                </a:solidFill>
              </a:rPr>
              <a:t> yang </a:t>
            </a:r>
            <a:r>
              <a:rPr lang="en-US" sz="2000" dirty="0" err="1" smtClean="0">
                <a:solidFill>
                  <a:schemeClr val="tx1"/>
                </a:solidFill>
              </a:rPr>
              <a:t>perlu-perlu</a:t>
            </a:r>
            <a:r>
              <a:rPr lang="en-US" sz="2000" dirty="0" smtClean="0">
                <a:solidFill>
                  <a:schemeClr val="tx1"/>
                </a:solidFill>
              </a:rPr>
              <a:t>) </a:t>
            </a:r>
            <a:r>
              <a:rPr lang="id-ID" sz="2000" dirty="0" smtClean="0">
                <a:solidFill>
                  <a:schemeClr val="tx1"/>
                </a:solidFill>
              </a:rPr>
              <a:t>mengubah </a:t>
            </a:r>
            <a:r>
              <a:rPr lang="id-ID" sz="2000" dirty="0">
                <a:solidFill>
                  <a:schemeClr val="tx1"/>
                </a:solidFill>
              </a:rPr>
              <a:t>ketentuan mengenai wewenang yang telah diatur dalam UU kelembagaannya, seperti UU kejaksaan dan UU KPK.</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11</a:t>
            </a:fld>
            <a:endParaRPr lang="en-US"/>
          </a:p>
        </p:txBody>
      </p:sp>
    </p:spTree>
    <p:extLst>
      <p:ext uri="{BB962C8B-B14F-4D97-AF65-F5344CB8AC3E}">
        <p14:creationId xmlns:p14="http://schemas.microsoft.com/office/powerpoint/2010/main" val="1654758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08" y="0"/>
            <a:ext cx="492369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Perubahan/perluasan wewenang tersebut seharusnya dilakukan kedalam perubahan UU organiknya (UU kelembagaan) tidak cukup hanya pada UU TPPU 2010 yang merupakan hukum pidana materiel dari tindak pidana pencucian uang</a:t>
            </a:r>
            <a:r>
              <a:rPr lang="id-ID" sz="2000" dirty="0" smtClean="0">
                <a:solidFill>
                  <a:schemeClr val="tx1"/>
                </a:solidFill>
              </a:rPr>
              <a:t>. </a:t>
            </a:r>
            <a:r>
              <a:rPr lang="id-ID" sz="2000" dirty="0">
                <a:solidFill>
                  <a:schemeClr val="tx1"/>
                </a:solidFill>
              </a:rPr>
              <a:t>Contoh kasus adalah ketika dalam UU RI Nomor 30 Tahun 2002 tentang KPK, dimasukkan ketentuan tentang pembentukan Pengadilan Tipikor dan hukum acaranya (Bab VII), oleh MK RI dinyatakan ditolak dan “bertentangan dengan undang-undang Dasar Negara Republik Indonesia Tahun 1945sehingga perlu diatur kembali Pengadilan Tindak Pidana Korupsi dengan Undang-undang yang baru” (Bagian menimbang UU RI Nomor 46 Tahun 2009</a:t>
            </a:r>
            <a:r>
              <a:rPr lang="id-ID" sz="2000" dirty="0" smtClean="0">
                <a:solidFill>
                  <a:schemeClr val="tx1"/>
                </a:solidFill>
              </a:rPr>
              <a:t>).</a:t>
            </a:r>
            <a:r>
              <a:rPr lang="id-ID" sz="2000" baseline="30000" dirty="0">
                <a:solidFill>
                  <a:schemeClr val="tx1"/>
                </a:solidFill>
              </a:rPr>
              <a:t> </a:t>
            </a:r>
            <a:r>
              <a:rPr lang="id-ID" sz="2000" dirty="0" smtClean="0">
                <a:solidFill>
                  <a:schemeClr val="tx1"/>
                </a:solidFill>
              </a:rPr>
              <a:t>UU </a:t>
            </a:r>
            <a:r>
              <a:rPr lang="id-ID" sz="2000" dirty="0">
                <a:solidFill>
                  <a:schemeClr val="tx1"/>
                </a:solidFill>
              </a:rPr>
              <a:t>TPPU 2010 </a:t>
            </a:r>
            <a:r>
              <a:rPr lang="id-ID" sz="2000" dirty="0" smtClean="0">
                <a:solidFill>
                  <a:schemeClr val="tx1"/>
                </a:solidFill>
              </a:rPr>
              <a:t>hanya </a:t>
            </a:r>
            <a:r>
              <a:rPr lang="id-ID" sz="2000" dirty="0">
                <a:solidFill>
                  <a:schemeClr val="tx1"/>
                </a:solidFill>
              </a:rPr>
              <a:t>Boleh mengatur perluasan wewenang pada lembaga PPATK, bukan lembaga lainnya sekalipun berkaitan dengan kasus pencucian uang.</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12</a:t>
            </a:fld>
            <a:endParaRPr lang="en-US"/>
          </a:p>
        </p:txBody>
      </p:sp>
    </p:spTree>
    <p:extLst>
      <p:ext uri="{BB962C8B-B14F-4D97-AF65-F5344CB8AC3E}">
        <p14:creationId xmlns:p14="http://schemas.microsoft.com/office/powerpoint/2010/main" val="3299615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914400"/>
            <a:ext cx="5483250" cy="594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a:pPr>
            <a:r>
              <a:rPr lang="id-ID" sz="2000" b="1" dirty="0">
                <a:solidFill>
                  <a:schemeClr val="tx1"/>
                </a:solidFill>
              </a:rPr>
              <a:t>Pasal 69 menegaskan bahwa tindak pidana asal dari mana dugaa kuat telah terjadi pencucian uang, tidak perlu dibuktikan </a:t>
            </a:r>
            <a:r>
              <a:rPr lang="id-ID" sz="2000" dirty="0">
                <a:solidFill>
                  <a:schemeClr val="tx1"/>
                </a:solidFill>
              </a:rPr>
              <a:t>(oleh Penuntut). Ketentuan ini untuk menegaskan bahwa </a:t>
            </a:r>
            <a:r>
              <a:rPr lang="id-ID" sz="2000" b="1" dirty="0">
                <a:solidFill>
                  <a:schemeClr val="tx1"/>
                </a:solidFill>
              </a:rPr>
              <a:t>sasaran UU TPPU </a:t>
            </a:r>
            <a:r>
              <a:rPr lang="id-ID" sz="2000" dirty="0">
                <a:solidFill>
                  <a:schemeClr val="tx1"/>
                </a:solidFill>
              </a:rPr>
              <a:t>adalah </a:t>
            </a:r>
            <a:r>
              <a:rPr lang="id-ID" sz="2000" b="1" dirty="0">
                <a:solidFill>
                  <a:schemeClr val="tx1"/>
                </a:solidFill>
              </a:rPr>
              <a:t>bukan </a:t>
            </a:r>
            <a:r>
              <a:rPr lang="id-ID" sz="2000" b="1" dirty="0" smtClean="0">
                <a:solidFill>
                  <a:schemeClr val="tx1"/>
                </a:solidFill>
              </a:rPr>
              <a:t>p</a:t>
            </a:r>
            <a:r>
              <a:rPr lang="en-US" sz="2000" b="1" dirty="0" smtClean="0">
                <a:solidFill>
                  <a:schemeClr val="tx1"/>
                </a:solidFill>
              </a:rPr>
              <a:t>a</a:t>
            </a:r>
            <a:r>
              <a:rPr lang="id-ID" sz="2000" b="1" dirty="0" smtClean="0">
                <a:solidFill>
                  <a:schemeClr val="tx1"/>
                </a:solidFill>
              </a:rPr>
              <a:t>da </a:t>
            </a:r>
            <a:r>
              <a:rPr lang="id-ID" sz="2000" b="1" dirty="0">
                <a:solidFill>
                  <a:schemeClr val="tx1"/>
                </a:solidFill>
              </a:rPr>
              <a:t>perbuatan </a:t>
            </a:r>
            <a:r>
              <a:rPr lang="id-ID" sz="2000" dirty="0">
                <a:solidFill>
                  <a:schemeClr val="tx1"/>
                </a:solidFill>
              </a:rPr>
              <a:t>(kesalahan) terdakwa, melainkan pada </a:t>
            </a:r>
            <a:r>
              <a:rPr lang="id-ID" sz="2000" b="1" dirty="0">
                <a:solidFill>
                  <a:schemeClr val="tx1"/>
                </a:solidFill>
              </a:rPr>
              <a:t>harta kekayaan yang diduga berasal dari atau terkait dengan pidana (asal</a:t>
            </a:r>
            <a:r>
              <a:rPr lang="id-ID" sz="2000" dirty="0" smtClean="0">
                <a:solidFill>
                  <a:schemeClr val="tx1"/>
                </a:solidFill>
              </a:rPr>
              <a:t>). </a:t>
            </a:r>
            <a:r>
              <a:rPr lang="id-ID" sz="2000" dirty="0">
                <a:solidFill>
                  <a:schemeClr val="tx1"/>
                </a:solidFill>
              </a:rPr>
              <a:t>Saya berpendapat bahwa dalam UU TPPU 2010, </a:t>
            </a:r>
            <a:r>
              <a:rPr lang="id-ID" sz="2000" b="1" dirty="0">
                <a:solidFill>
                  <a:schemeClr val="tx1"/>
                </a:solidFill>
              </a:rPr>
              <a:t>harta kekayaan </a:t>
            </a:r>
            <a:r>
              <a:rPr lang="id-ID" sz="2000" dirty="0">
                <a:solidFill>
                  <a:schemeClr val="tx1"/>
                </a:solidFill>
              </a:rPr>
              <a:t>(dugaan berasal dari </a:t>
            </a:r>
            <a:r>
              <a:rPr lang="en-US" sz="2000" dirty="0" smtClean="0">
                <a:solidFill>
                  <a:schemeClr val="tx1"/>
                </a:solidFill>
              </a:rPr>
              <a:t>t</a:t>
            </a:r>
            <a:r>
              <a:rPr lang="id-ID" sz="2000" dirty="0" smtClean="0">
                <a:solidFill>
                  <a:schemeClr val="tx1"/>
                </a:solidFill>
              </a:rPr>
              <a:t>inda</a:t>
            </a:r>
            <a:r>
              <a:rPr lang="en-US" sz="2000" dirty="0" smtClean="0">
                <a:solidFill>
                  <a:schemeClr val="tx1"/>
                </a:solidFill>
              </a:rPr>
              <a:t>k</a:t>
            </a:r>
            <a:r>
              <a:rPr lang="id-ID" sz="2000" dirty="0" smtClean="0">
                <a:solidFill>
                  <a:schemeClr val="tx1"/>
                </a:solidFill>
              </a:rPr>
              <a:t> </a:t>
            </a:r>
            <a:r>
              <a:rPr lang="id-ID" sz="2000" dirty="0">
                <a:solidFill>
                  <a:schemeClr val="tx1"/>
                </a:solidFill>
              </a:rPr>
              <a:t>pidana) merupakan </a:t>
            </a:r>
            <a:r>
              <a:rPr lang="id-ID" sz="2000" b="1" dirty="0">
                <a:solidFill>
                  <a:schemeClr val="tx1"/>
                </a:solidFill>
              </a:rPr>
              <a:t>subjek tindak pidana pencucian uang</a:t>
            </a:r>
            <a:r>
              <a:rPr lang="id-ID" sz="2000" b="1" dirty="0" smtClean="0">
                <a:solidFill>
                  <a:schemeClr val="tx1"/>
                </a:solidFill>
              </a:rPr>
              <a:t>.</a:t>
            </a:r>
          </a:p>
          <a:p>
            <a:pPr marL="457200" indent="-457200" algn="just">
              <a:buFont typeface="+mj-lt"/>
              <a:buAutoNum type="alphaLcPeriod"/>
            </a:pPr>
            <a:r>
              <a:rPr lang="id-ID" sz="2000" b="1" dirty="0">
                <a:solidFill>
                  <a:schemeClr val="tx1"/>
                </a:solidFill>
              </a:rPr>
              <a:t>Konsekuensi hukum</a:t>
            </a:r>
            <a:r>
              <a:rPr lang="id-ID" sz="2000" dirty="0">
                <a:solidFill>
                  <a:schemeClr val="tx1"/>
                </a:solidFill>
              </a:rPr>
              <a:t>, bahwa harta kekayaan dalam sebagai subjek TPPU, terdapat </a:t>
            </a:r>
            <a:r>
              <a:rPr lang="id-ID" sz="2000" b="1" dirty="0">
                <a:solidFill>
                  <a:schemeClr val="tx1"/>
                </a:solidFill>
              </a:rPr>
              <a:t>dua masalah penting yang perlu didiskusikan</a:t>
            </a:r>
            <a:r>
              <a:rPr lang="id-ID" sz="2000" dirty="0">
                <a:solidFill>
                  <a:schemeClr val="tx1"/>
                </a:solidFill>
              </a:rPr>
              <a:t>, yaitu: </a:t>
            </a:r>
            <a:r>
              <a:rPr lang="id-ID" sz="2000" b="1" dirty="0">
                <a:solidFill>
                  <a:schemeClr val="tx1"/>
                </a:solidFill>
              </a:rPr>
              <a:t>Hal pertama</a:t>
            </a:r>
            <a:r>
              <a:rPr lang="id-ID" sz="2000" dirty="0" smtClean="0">
                <a:solidFill>
                  <a:schemeClr val="tx1"/>
                </a:solidFill>
              </a:rPr>
              <a:t>: bahwa </a:t>
            </a:r>
            <a:r>
              <a:rPr lang="en-US" sz="2000" b="1" dirty="0" err="1" smtClean="0">
                <a:solidFill>
                  <a:schemeClr val="tx1"/>
                </a:solidFill>
              </a:rPr>
              <a:t>pem</a:t>
            </a:r>
            <a:r>
              <a:rPr lang="id-ID" sz="2000" b="1" dirty="0" smtClean="0">
                <a:solidFill>
                  <a:schemeClr val="tx1"/>
                </a:solidFill>
              </a:rPr>
              <a:t>bukti</a:t>
            </a:r>
            <a:r>
              <a:rPr lang="en-US" sz="2000" b="1" dirty="0" smtClean="0">
                <a:solidFill>
                  <a:schemeClr val="tx1"/>
                </a:solidFill>
              </a:rPr>
              <a:t>an</a:t>
            </a:r>
            <a:r>
              <a:rPr lang="id-ID" sz="2000" b="1" dirty="0" smtClean="0">
                <a:solidFill>
                  <a:schemeClr val="tx1"/>
                </a:solidFill>
              </a:rPr>
              <a:t> terbalik</a:t>
            </a:r>
            <a:r>
              <a:rPr lang="id-ID" sz="2000" dirty="0" smtClean="0">
                <a:solidFill>
                  <a:schemeClr val="tx1"/>
                </a:solidFill>
              </a:rPr>
              <a:t> atas kekayaan terdakwa </a:t>
            </a:r>
            <a:r>
              <a:rPr lang="id-ID" sz="2000" b="1" dirty="0" smtClean="0">
                <a:solidFill>
                  <a:schemeClr val="tx1"/>
                </a:solidFill>
              </a:rPr>
              <a:t>tidak mutatis mutandis</a:t>
            </a:r>
            <a:r>
              <a:rPr lang="id-ID" sz="2000" dirty="0" smtClean="0">
                <a:solidFill>
                  <a:schemeClr val="tx1"/>
                </a:solidFill>
              </a:rPr>
              <a:t> </a:t>
            </a:r>
            <a:r>
              <a:rPr lang="id-ID" sz="2000" b="1" dirty="0" smtClean="0">
                <a:solidFill>
                  <a:schemeClr val="tx1"/>
                </a:solidFill>
              </a:rPr>
              <a:t>membuktikan</a:t>
            </a:r>
            <a:r>
              <a:rPr lang="id-ID" sz="2000" dirty="0" smtClean="0">
                <a:solidFill>
                  <a:schemeClr val="tx1"/>
                </a:solidFill>
              </a:rPr>
              <a:t> kesalahan terdakwa atas perbuatannya (predicate offence/crime).</a:t>
            </a:r>
            <a:endParaRPr lang="en-US" sz="2000" dirty="0">
              <a:solidFill>
                <a:schemeClr val="tx1"/>
              </a:solidFill>
            </a:endParaRPr>
          </a:p>
        </p:txBody>
      </p:sp>
      <p:sp>
        <p:nvSpPr>
          <p:cNvPr id="3" name="Rectangle 2"/>
          <p:cNvSpPr/>
          <p:nvPr/>
        </p:nvSpPr>
        <p:spPr>
          <a:xfrm>
            <a:off x="3657600" y="0"/>
            <a:ext cx="5483251"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solidFill>
                  <a:schemeClr val="tx1"/>
                </a:solidFill>
              </a:rPr>
              <a:t>Tentang Pembuktian Tindak Pidana Asal (Predicate Offence) dan Pembuktian Terbalik (Reversal of Burden of Proof)</a:t>
            </a:r>
            <a:endParaRPr lang="en-US" sz="2000" b="1" dirty="0">
              <a:solidFill>
                <a:schemeClr val="tx1"/>
              </a:solidFill>
            </a:endParaRPr>
          </a:p>
        </p:txBody>
      </p:sp>
      <p:sp>
        <p:nvSpPr>
          <p:cNvPr id="4" name="Slide Number Placeholder 3"/>
          <p:cNvSpPr>
            <a:spLocks noGrp="1"/>
          </p:cNvSpPr>
          <p:nvPr>
            <p:ph type="sldNum" sz="quarter" idx="12"/>
          </p:nvPr>
        </p:nvSpPr>
        <p:spPr/>
        <p:txBody>
          <a:bodyPr/>
          <a:lstStyle/>
          <a:p>
            <a:fld id="{7EEE1CC0-B083-4C29-9244-16A35F8F84CD}" type="slidenum">
              <a:rPr lang="en-US" smtClean="0"/>
              <a:t>13</a:t>
            </a:fld>
            <a:endParaRPr lang="en-US"/>
          </a:p>
        </p:txBody>
      </p:sp>
    </p:spTree>
    <p:extLst>
      <p:ext uri="{BB962C8B-B14F-4D97-AF65-F5344CB8AC3E}">
        <p14:creationId xmlns:p14="http://schemas.microsoft.com/office/powerpoint/2010/main" val="2904491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9292" y="0"/>
            <a:ext cx="5134708"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Hal ini disebabkan </a:t>
            </a:r>
            <a:r>
              <a:rPr lang="id-ID" sz="2000" b="1" dirty="0">
                <a:solidFill>
                  <a:schemeClr val="tx1"/>
                </a:solidFill>
              </a:rPr>
              <a:t>pembuktian terbalik </a:t>
            </a:r>
            <a:r>
              <a:rPr lang="id-ID" sz="2000" dirty="0">
                <a:solidFill>
                  <a:schemeClr val="tx1"/>
                </a:solidFill>
              </a:rPr>
              <a:t>atas harta kekayaan terdakwa yang diduga berasal atau diperoleh dari tindak pidana </a:t>
            </a:r>
            <a:r>
              <a:rPr lang="id-ID" sz="2000" b="1" dirty="0">
                <a:solidFill>
                  <a:schemeClr val="tx1"/>
                </a:solidFill>
              </a:rPr>
              <a:t>bertujuan</a:t>
            </a:r>
            <a:r>
              <a:rPr lang="id-ID" sz="2000" dirty="0">
                <a:solidFill>
                  <a:schemeClr val="tx1"/>
                </a:solidFill>
              </a:rPr>
              <a:t> </a:t>
            </a:r>
            <a:r>
              <a:rPr lang="id-ID" sz="2000" b="1" dirty="0">
                <a:solidFill>
                  <a:schemeClr val="tx1"/>
                </a:solidFill>
              </a:rPr>
              <a:t>perampasan aset terdakwa secara keperdataan </a:t>
            </a:r>
            <a:r>
              <a:rPr lang="id-ID" sz="2000" dirty="0">
                <a:solidFill>
                  <a:schemeClr val="tx1"/>
                </a:solidFill>
              </a:rPr>
              <a:t>(</a:t>
            </a:r>
            <a:r>
              <a:rPr lang="id-ID" sz="2000" b="1" dirty="0">
                <a:solidFill>
                  <a:schemeClr val="tx1"/>
                </a:solidFill>
              </a:rPr>
              <a:t>in rem forfeiture atau criminal- based forfeiture</a:t>
            </a:r>
            <a:r>
              <a:rPr lang="id-ID" sz="2000" b="1" dirty="0" smtClean="0">
                <a:solidFill>
                  <a:schemeClr val="tx1"/>
                </a:solidFill>
              </a:rPr>
              <a:t>).</a:t>
            </a:r>
            <a:r>
              <a:rPr lang="id-ID" sz="2000" b="1" baseline="30000" dirty="0" smtClean="0">
                <a:solidFill>
                  <a:schemeClr val="tx1"/>
                </a:solidFill>
              </a:rPr>
              <a:t> </a:t>
            </a:r>
            <a:r>
              <a:rPr lang="id-ID" sz="2000" b="1" dirty="0">
                <a:solidFill>
                  <a:schemeClr val="tx1"/>
                </a:solidFill>
              </a:rPr>
              <a:t>Hal kedua:</a:t>
            </a:r>
            <a:r>
              <a:rPr lang="id-ID" sz="2000" dirty="0">
                <a:solidFill>
                  <a:schemeClr val="tx1"/>
                </a:solidFill>
              </a:rPr>
              <a:t> yang masih dipersoalkan adalah kekaburan (</a:t>
            </a:r>
            <a:r>
              <a:rPr lang="id-ID" sz="2000" b="1" dirty="0">
                <a:solidFill>
                  <a:schemeClr val="tx1"/>
                </a:solidFill>
              </a:rPr>
              <a:t>ambiguou</a:t>
            </a:r>
            <a:r>
              <a:rPr lang="id-ID" sz="2000" dirty="0">
                <a:solidFill>
                  <a:schemeClr val="tx1"/>
                </a:solidFill>
              </a:rPr>
              <a:t>s) ketentuan </a:t>
            </a:r>
            <a:r>
              <a:rPr lang="id-ID" sz="2000" b="1" dirty="0">
                <a:solidFill>
                  <a:schemeClr val="tx1"/>
                </a:solidFill>
              </a:rPr>
              <a:t>pasal 69 </a:t>
            </a:r>
            <a:r>
              <a:rPr lang="id-ID" sz="2000" dirty="0">
                <a:solidFill>
                  <a:schemeClr val="tx1"/>
                </a:solidFill>
              </a:rPr>
              <a:t>dihubungkan dengan ketentuan</a:t>
            </a:r>
            <a:r>
              <a:rPr lang="id-ID" sz="2000" b="1" dirty="0">
                <a:solidFill>
                  <a:schemeClr val="tx1"/>
                </a:solidFill>
              </a:rPr>
              <a:t> pasal 77 dan 78 UU TPPU 2010</a:t>
            </a:r>
            <a:r>
              <a:rPr lang="id-ID" sz="2000" dirty="0">
                <a:solidFill>
                  <a:schemeClr val="tx1"/>
                </a:solidFill>
              </a:rPr>
              <a:t> karena di </a:t>
            </a:r>
            <a:r>
              <a:rPr lang="id-ID" sz="2000" dirty="0" smtClean="0">
                <a:solidFill>
                  <a:schemeClr val="tx1"/>
                </a:solidFill>
              </a:rPr>
              <a:t>satu </a:t>
            </a:r>
            <a:r>
              <a:rPr lang="id-ID" sz="2000" dirty="0">
                <a:solidFill>
                  <a:schemeClr val="tx1"/>
                </a:solidFill>
              </a:rPr>
              <a:t>sisi </a:t>
            </a:r>
            <a:r>
              <a:rPr lang="id-ID" sz="2000" b="1" dirty="0">
                <a:solidFill>
                  <a:schemeClr val="tx1"/>
                </a:solidFill>
              </a:rPr>
              <a:t>tindak pidana asal tidak wajib dibuktikan </a:t>
            </a:r>
            <a:r>
              <a:rPr lang="id-ID" sz="2000" dirty="0">
                <a:solidFill>
                  <a:schemeClr val="tx1"/>
                </a:solidFill>
              </a:rPr>
              <a:t>(penuntut) tetapi disisi lain, </a:t>
            </a:r>
            <a:r>
              <a:rPr lang="id-ID" sz="2000" b="1" dirty="0">
                <a:solidFill>
                  <a:schemeClr val="tx1"/>
                </a:solidFill>
              </a:rPr>
              <a:t>terdakwa wajib membuktikan</a:t>
            </a:r>
            <a:r>
              <a:rPr lang="id-ID" sz="2000" dirty="0">
                <a:solidFill>
                  <a:schemeClr val="tx1"/>
                </a:solidFill>
              </a:rPr>
              <a:t> harta kekayaan (yang dimilikinya) bukan berasal dari atau terkait tindak pidana (asal) yang hanya dipersangkakan (</a:t>
            </a:r>
            <a:r>
              <a:rPr lang="id-ID" sz="2000" b="1" dirty="0">
                <a:solidFill>
                  <a:schemeClr val="tx1"/>
                </a:solidFill>
              </a:rPr>
              <a:t>probable cause principle</a:t>
            </a:r>
            <a:r>
              <a:rPr lang="id-ID" sz="2000" dirty="0" smtClean="0">
                <a:solidFill>
                  <a:schemeClr val="tx1"/>
                </a:solidFill>
              </a:rPr>
              <a:t>). </a:t>
            </a:r>
            <a:r>
              <a:rPr lang="id-ID" sz="2000" b="1" dirty="0">
                <a:solidFill>
                  <a:schemeClr val="tx1"/>
                </a:solidFill>
              </a:rPr>
              <a:t>Tindak ada penjelasan </a:t>
            </a:r>
            <a:r>
              <a:rPr lang="id-ID" sz="2000" dirty="0">
                <a:solidFill>
                  <a:schemeClr val="tx1"/>
                </a:solidFill>
              </a:rPr>
              <a:t>yang memadai mengenai “</a:t>
            </a:r>
            <a:r>
              <a:rPr lang="id-ID" sz="2000" b="1" dirty="0">
                <a:solidFill>
                  <a:schemeClr val="tx1"/>
                </a:solidFill>
              </a:rPr>
              <a:t>pertentangan substansi</a:t>
            </a:r>
            <a:r>
              <a:rPr lang="id-ID" sz="2000" dirty="0">
                <a:solidFill>
                  <a:schemeClr val="tx1"/>
                </a:solidFill>
              </a:rPr>
              <a:t>” pasal-pasal tersebut.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14</a:t>
            </a:fld>
            <a:endParaRPr lang="en-US"/>
          </a:p>
        </p:txBody>
      </p:sp>
    </p:spTree>
    <p:extLst>
      <p:ext uri="{BB962C8B-B14F-4D97-AF65-F5344CB8AC3E}">
        <p14:creationId xmlns:p14="http://schemas.microsoft.com/office/powerpoint/2010/main" val="809366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9631" y="0"/>
            <a:ext cx="5064369"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a:solidFill>
                  <a:schemeClr val="tx1"/>
                </a:solidFill>
              </a:rPr>
              <a:t>Hal ketiga</a:t>
            </a:r>
            <a:r>
              <a:rPr lang="id-ID" sz="2000" dirty="0">
                <a:solidFill>
                  <a:schemeClr val="tx1"/>
                </a:solidFill>
              </a:rPr>
              <a:t>: yang penting untuk didiskusi adalah ketentuan </a:t>
            </a:r>
            <a:r>
              <a:rPr lang="id-ID" sz="2000" b="1" dirty="0">
                <a:solidFill>
                  <a:schemeClr val="tx1"/>
                </a:solidFill>
              </a:rPr>
              <a:t>pembuktian terbalik eks pasal 77 dan 78 UU TPPU </a:t>
            </a:r>
            <a:r>
              <a:rPr lang="id-ID" sz="2000" b="1" dirty="0" smtClean="0">
                <a:solidFill>
                  <a:schemeClr val="tx1"/>
                </a:solidFill>
              </a:rPr>
              <a:t>2010</a:t>
            </a:r>
            <a:r>
              <a:rPr lang="id-ID" sz="2000" dirty="0" smtClean="0">
                <a:solidFill>
                  <a:schemeClr val="tx1"/>
                </a:solidFill>
              </a:rPr>
              <a:t>,</a:t>
            </a:r>
            <a:r>
              <a:rPr lang="en-US" sz="2000" dirty="0">
                <a:solidFill>
                  <a:schemeClr val="tx1"/>
                </a:solidFill>
              </a:rPr>
              <a:t> </a:t>
            </a:r>
            <a:r>
              <a:rPr lang="id-ID" sz="2000" dirty="0" smtClean="0">
                <a:solidFill>
                  <a:schemeClr val="tx1"/>
                </a:solidFill>
              </a:rPr>
              <a:t>dalam </a:t>
            </a:r>
            <a:r>
              <a:rPr lang="id-ID" sz="2000" dirty="0">
                <a:solidFill>
                  <a:schemeClr val="tx1"/>
                </a:solidFill>
              </a:rPr>
              <a:t>prektik pengadilan tindak pidana </a:t>
            </a:r>
            <a:r>
              <a:rPr lang="id-ID" sz="2000" dirty="0" smtClean="0">
                <a:solidFill>
                  <a:schemeClr val="tx1"/>
                </a:solidFill>
              </a:rPr>
              <a:t>korupsi</a:t>
            </a:r>
            <a:r>
              <a:rPr lang="id-ID" sz="2000" baseline="30000" dirty="0" smtClean="0">
                <a:solidFill>
                  <a:schemeClr val="tx1"/>
                </a:solidFill>
              </a:rPr>
              <a:t> </a:t>
            </a:r>
            <a:r>
              <a:rPr lang="id-ID" sz="2000" b="1" dirty="0">
                <a:solidFill>
                  <a:schemeClr val="tx1"/>
                </a:solidFill>
              </a:rPr>
              <a:t>telah dipahami keliru </a:t>
            </a:r>
            <a:r>
              <a:rPr lang="id-ID" sz="2000" dirty="0">
                <a:solidFill>
                  <a:schemeClr val="tx1"/>
                </a:solidFill>
              </a:rPr>
              <a:t>oleh </a:t>
            </a:r>
            <a:r>
              <a:rPr lang="id-ID" sz="2000" b="1" dirty="0">
                <a:solidFill>
                  <a:schemeClr val="tx1"/>
                </a:solidFill>
              </a:rPr>
              <a:t>mejelis hakim</a:t>
            </a:r>
            <a:r>
              <a:rPr lang="id-ID" sz="2000" dirty="0">
                <a:solidFill>
                  <a:schemeClr val="tx1"/>
                </a:solidFill>
              </a:rPr>
              <a:t> dan </a:t>
            </a:r>
            <a:r>
              <a:rPr lang="id-ID" sz="2000" b="1" dirty="0">
                <a:solidFill>
                  <a:schemeClr val="tx1"/>
                </a:solidFill>
              </a:rPr>
              <a:t>penuntut</a:t>
            </a:r>
            <a:r>
              <a:rPr lang="id-ID" sz="2000" dirty="0">
                <a:solidFill>
                  <a:schemeClr val="tx1"/>
                </a:solidFill>
              </a:rPr>
              <a:t>, yaitu dengan mengadopsi konsep “</a:t>
            </a:r>
            <a:r>
              <a:rPr lang="id-ID" sz="2000" b="1" dirty="0">
                <a:solidFill>
                  <a:schemeClr val="tx1"/>
                </a:solidFill>
              </a:rPr>
              <a:t>illicit enrichment</a:t>
            </a:r>
            <a:r>
              <a:rPr lang="id-ID" sz="2000" dirty="0">
                <a:solidFill>
                  <a:schemeClr val="tx1"/>
                </a:solidFill>
              </a:rPr>
              <a:t>” yaitu pembuktian </a:t>
            </a:r>
            <a:r>
              <a:rPr lang="id-ID" sz="2000" dirty="0" smtClean="0">
                <a:solidFill>
                  <a:schemeClr val="tx1"/>
                </a:solidFill>
              </a:rPr>
              <a:t>harta </a:t>
            </a:r>
            <a:r>
              <a:rPr lang="id-ID" sz="2000" dirty="0">
                <a:solidFill>
                  <a:schemeClr val="tx1"/>
                </a:solidFill>
              </a:rPr>
              <a:t>Kekayaan seorang pejabat publik atau penyelenggaran negara yang </a:t>
            </a:r>
            <a:r>
              <a:rPr lang="id-ID" sz="2000" b="1" dirty="0">
                <a:solidFill>
                  <a:schemeClr val="tx1"/>
                </a:solidFill>
              </a:rPr>
              <a:t>dihubungkan dengan penghasilannya yang sah</a:t>
            </a:r>
            <a:r>
              <a:rPr lang="id-ID" sz="2000" dirty="0">
                <a:solidFill>
                  <a:schemeClr val="tx1"/>
                </a:solidFill>
              </a:rPr>
              <a:t>; </a:t>
            </a:r>
            <a:r>
              <a:rPr lang="id-ID" sz="2000" b="1" dirty="0">
                <a:solidFill>
                  <a:schemeClr val="tx1"/>
                </a:solidFill>
              </a:rPr>
              <a:t>tidak ada kaitannya dengan tindak pidana </a:t>
            </a:r>
            <a:r>
              <a:rPr lang="id-ID" sz="2000" dirty="0">
                <a:solidFill>
                  <a:schemeClr val="tx1"/>
                </a:solidFill>
              </a:rPr>
              <a:t>yang didakwakan kepada yang </a:t>
            </a:r>
            <a:r>
              <a:rPr lang="id-ID" sz="2000" dirty="0" smtClean="0">
                <a:solidFill>
                  <a:schemeClr val="tx1"/>
                </a:solidFill>
              </a:rPr>
              <a:t>bersangkutan.</a:t>
            </a:r>
            <a:r>
              <a:rPr lang="id-ID" sz="2000" baseline="30000" dirty="0" smtClean="0">
                <a:solidFill>
                  <a:schemeClr val="tx1"/>
                </a:solidFill>
              </a:rPr>
              <a:t> </a:t>
            </a:r>
            <a:r>
              <a:rPr lang="id-ID" sz="2000" b="1" dirty="0">
                <a:solidFill>
                  <a:schemeClr val="tx1"/>
                </a:solidFill>
              </a:rPr>
              <a:t>Devinisi “illicit enrichment” dalam Konvensi PBB Anti Korupsi 2003 </a:t>
            </a:r>
            <a:r>
              <a:rPr lang="id-ID" sz="2000" dirty="0">
                <a:solidFill>
                  <a:schemeClr val="tx1"/>
                </a:solidFill>
              </a:rPr>
              <a:t>telah </a:t>
            </a:r>
            <a:r>
              <a:rPr lang="id-ID" sz="2000" b="1" dirty="0">
                <a:solidFill>
                  <a:schemeClr val="tx1"/>
                </a:solidFill>
              </a:rPr>
              <a:t>termasuk perbuatan yang dikriminalisasi </a:t>
            </a:r>
            <a:r>
              <a:rPr lang="id-ID" sz="2000" dirty="0">
                <a:solidFill>
                  <a:schemeClr val="tx1"/>
                </a:solidFill>
              </a:rPr>
              <a:t>dalam rancangan Undang-undang Pemberantasan Tindak Pidana Korupsi (2010) dan sampai saat ini belum diundangkan</a:t>
            </a:r>
            <a:r>
              <a:rPr lang="id-ID" sz="2000" dirty="0" smtClean="0">
                <a:solidFill>
                  <a:schemeClr val="tx1"/>
                </a:solidFill>
              </a:rPr>
              <a:t>.</a:t>
            </a:r>
          </a:p>
          <a:p>
            <a:pPr marL="457200" indent="-457200" algn="just">
              <a:buFont typeface="+mj-lt"/>
              <a:buAutoNum type="alphaLcPeriod" startAt="3"/>
            </a:pPr>
            <a:r>
              <a:rPr lang="id-ID" sz="2000" b="1" dirty="0">
                <a:solidFill>
                  <a:schemeClr val="tx1"/>
                </a:solidFill>
              </a:rPr>
              <a:t>Hal keempat</a:t>
            </a:r>
            <a:r>
              <a:rPr lang="id-ID" sz="2000" dirty="0">
                <a:solidFill>
                  <a:schemeClr val="tx1"/>
                </a:solidFill>
              </a:rPr>
              <a:t>: merujuk pada ketentuan pasal 77 dan 78 UU TPPU 2010, berdasarkan asas lex certa</a:t>
            </a:r>
            <a:r>
              <a:rPr lang="id-ID" sz="2000" dirty="0" smtClean="0">
                <a:solidFill>
                  <a:schemeClr val="tx1"/>
                </a:solidFill>
              </a:rPr>
              <a: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15</a:t>
            </a:fld>
            <a:endParaRPr lang="en-US"/>
          </a:p>
        </p:txBody>
      </p:sp>
    </p:spTree>
    <p:extLst>
      <p:ext uri="{BB962C8B-B14F-4D97-AF65-F5344CB8AC3E}">
        <p14:creationId xmlns:p14="http://schemas.microsoft.com/office/powerpoint/2010/main" val="2506208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9969" y="0"/>
            <a:ext cx="497933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kecuali dibuktikan oleh terdakwa adalah harta kekayaan hanya terkait dengan tindak pidana atau secara negatif dirumuskan sebagai harta </a:t>
            </a:r>
            <a:r>
              <a:rPr lang="id-ID" sz="2000" dirty="0" smtClean="0">
                <a:solidFill>
                  <a:schemeClr val="tx1"/>
                </a:solidFill>
              </a:rPr>
              <a:t>kekayaan</a:t>
            </a:r>
            <a:r>
              <a:rPr lang="en-US" sz="2000" dirty="0">
                <a:solidFill>
                  <a:schemeClr val="tx1"/>
                </a:solidFill>
              </a:rPr>
              <a:t> </a:t>
            </a:r>
            <a:r>
              <a:rPr lang="id-ID" sz="2000" dirty="0" smtClean="0">
                <a:solidFill>
                  <a:schemeClr val="tx1"/>
                </a:solidFill>
              </a:rPr>
              <a:t>yang </a:t>
            </a:r>
            <a:r>
              <a:rPr lang="id-ID" sz="2000" dirty="0">
                <a:solidFill>
                  <a:schemeClr val="tx1"/>
                </a:solidFill>
              </a:rPr>
              <a:t>bukan berasal dari tindak pidana. </a:t>
            </a:r>
            <a:r>
              <a:rPr lang="id-ID" sz="2000" b="1" dirty="0">
                <a:solidFill>
                  <a:schemeClr val="tx1"/>
                </a:solidFill>
              </a:rPr>
              <a:t>Ketentuan tersebut </a:t>
            </a:r>
            <a:r>
              <a:rPr lang="id-ID" sz="2000" dirty="0">
                <a:solidFill>
                  <a:schemeClr val="tx1"/>
                </a:solidFill>
              </a:rPr>
              <a:t>secara eksplisit </a:t>
            </a:r>
            <a:r>
              <a:rPr lang="id-ID" sz="2000" b="1" dirty="0">
                <a:solidFill>
                  <a:schemeClr val="tx1"/>
                </a:solidFill>
              </a:rPr>
              <a:t>mewajibkan penuntut untuk secara selektif</a:t>
            </a:r>
            <a:r>
              <a:rPr lang="id-ID" sz="2000" dirty="0">
                <a:solidFill>
                  <a:schemeClr val="tx1"/>
                </a:solidFill>
              </a:rPr>
              <a:t> </a:t>
            </a:r>
            <a:r>
              <a:rPr lang="id-ID" sz="2000" b="1" dirty="0">
                <a:solidFill>
                  <a:schemeClr val="tx1"/>
                </a:solidFill>
              </a:rPr>
              <a:t>menentukan harta kekayaan terdakwa yang mana yang wajib dibuktikan terdakwa dan mana yang tidak perlu dibuktikan</a:t>
            </a:r>
            <a:r>
              <a:rPr lang="id-ID" sz="2000" dirty="0">
                <a:solidFill>
                  <a:schemeClr val="tx1"/>
                </a:solidFill>
              </a:rPr>
              <a:t>. Hal ini berarti </a:t>
            </a:r>
            <a:r>
              <a:rPr lang="id-ID" sz="2000" b="1" dirty="0">
                <a:solidFill>
                  <a:schemeClr val="tx1"/>
                </a:solidFill>
              </a:rPr>
              <a:t>hanya harta kekayaan terdakwa terkait tindak pidana yang dicantumkan dalam surat dakwaan penuntut saja (aspek materiel) yang wajib dibuktikan terdakwa</a:t>
            </a:r>
            <a:r>
              <a:rPr lang="id-ID" sz="2000" dirty="0">
                <a:solidFill>
                  <a:schemeClr val="tx1"/>
                </a:solidFill>
              </a:rPr>
              <a:t>, dan </a:t>
            </a:r>
            <a:r>
              <a:rPr lang="id-ID" sz="2000" b="1" dirty="0" smtClean="0">
                <a:solidFill>
                  <a:schemeClr val="tx1"/>
                </a:solidFill>
              </a:rPr>
              <a:t>tidak </a:t>
            </a:r>
            <a:r>
              <a:rPr lang="id-ID" sz="2000" b="1" dirty="0">
                <a:solidFill>
                  <a:schemeClr val="tx1"/>
                </a:solidFill>
              </a:rPr>
              <a:t>pada harta kekayaan yang tidak terkait dan tidak dituntut dalam surat tuntutan penuntut</a:t>
            </a:r>
            <a:r>
              <a:rPr lang="id-ID" sz="2000" b="1" dirty="0" smtClean="0">
                <a:solidFill>
                  <a:schemeClr val="tx1"/>
                </a:solidFill>
              </a:rPr>
              <a:t>. </a:t>
            </a:r>
            <a:r>
              <a:rPr lang="id-ID" sz="2000" b="1" dirty="0">
                <a:solidFill>
                  <a:schemeClr val="tx1"/>
                </a:solidFill>
              </a:rPr>
              <a:t>Hal kelima: </a:t>
            </a:r>
            <a:r>
              <a:rPr lang="id-ID" sz="2000" dirty="0">
                <a:solidFill>
                  <a:schemeClr val="tx1"/>
                </a:solidFill>
              </a:rPr>
              <a:t>dalam perkara TPPU, mengenai </a:t>
            </a:r>
            <a:r>
              <a:rPr lang="id-ID" sz="2000" b="1" dirty="0">
                <a:solidFill>
                  <a:schemeClr val="tx1"/>
                </a:solidFill>
              </a:rPr>
              <a:t>tempus dan locus serta rincian harta kekayaan</a:t>
            </a:r>
            <a:r>
              <a:rPr lang="id-ID" sz="2000" dirty="0">
                <a:solidFill>
                  <a:schemeClr val="tx1"/>
                </a:solidFill>
              </a:rPr>
              <a:t> terdakwa merupakan masalah krusial karena UU TPPU </a:t>
            </a:r>
            <a:r>
              <a:rPr lang="id-ID" sz="2000" dirty="0" smtClean="0">
                <a:solidFill>
                  <a:schemeClr val="tx1"/>
                </a:solidFill>
              </a:rPr>
              <a:t>2010</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16</a:t>
            </a:fld>
            <a:endParaRPr lang="en-US"/>
          </a:p>
        </p:txBody>
      </p:sp>
    </p:spTree>
    <p:extLst>
      <p:ext uri="{BB962C8B-B14F-4D97-AF65-F5344CB8AC3E}">
        <p14:creationId xmlns:p14="http://schemas.microsoft.com/office/powerpoint/2010/main" val="29456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8615" y="0"/>
            <a:ext cx="5275385"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a:solidFill>
                  <a:schemeClr val="tx1"/>
                </a:solidFill>
              </a:rPr>
              <a:t>tidak mengatur secara khusus mengenai tempus delicti </a:t>
            </a:r>
            <a:r>
              <a:rPr lang="id-ID" sz="2000" dirty="0">
                <a:solidFill>
                  <a:schemeClr val="tx1"/>
                </a:solidFill>
              </a:rPr>
              <a:t>harta kekayaan  (bukan perbuatan) yang diduga berasal dari tindak </a:t>
            </a:r>
            <a:r>
              <a:rPr lang="id-ID" sz="2000" dirty="0" smtClean="0">
                <a:solidFill>
                  <a:schemeClr val="tx1"/>
                </a:solidFill>
              </a:rPr>
              <a:t>pidana.</a:t>
            </a:r>
            <a:r>
              <a:rPr lang="en-US" sz="2000" dirty="0">
                <a:solidFill>
                  <a:schemeClr val="tx1"/>
                </a:solidFill>
              </a:rPr>
              <a:t> </a:t>
            </a:r>
            <a:r>
              <a:rPr lang="id-ID" sz="2000" b="1" dirty="0" smtClean="0">
                <a:solidFill>
                  <a:schemeClr val="tx1"/>
                </a:solidFill>
              </a:rPr>
              <a:t>Tempus </a:t>
            </a:r>
            <a:r>
              <a:rPr lang="id-ID" sz="2000" b="1" dirty="0">
                <a:solidFill>
                  <a:schemeClr val="tx1"/>
                </a:solidFill>
              </a:rPr>
              <a:t>delicti </a:t>
            </a:r>
            <a:r>
              <a:rPr lang="id-ID" sz="2000" dirty="0">
                <a:solidFill>
                  <a:schemeClr val="tx1"/>
                </a:solidFill>
              </a:rPr>
              <a:t>harta kekayaan yang </a:t>
            </a:r>
            <a:r>
              <a:rPr lang="id-ID" sz="2000" dirty="0" smtClean="0">
                <a:solidFill>
                  <a:schemeClr val="tx1"/>
                </a:solidFill>
              </a:rPr>
              <a:t>didu</a:t>
            </a:r>
            <a:r>
              <a:rPr lang="en-US" sz="2000" dirty="0" smtClean="0">
                <a:solidFill>
                  <a:schemeClr val="tx1"/>
                </a:solidFill>
              </a:rPr>
              <a:t>g</a:t>
            </a:r>
            <a:r>
              <a:rPr lang="id-ID" sz="2000" dirty="0" smtClean="0">
                <a:solidFill>
                  <a:schemeClr val="tx1"/>
                </a:solidFill>
              </a:rPr>
              <a:t>a </a:t>
            </a:r>
            <a:r>
              <a:rPr lang="id-ID" sz="2000" dirty="0">
                <a:solidFill>
                  <a:schemeClr val="tx1"/>
                </a:solidFill>
              </a:rPr>
              <a:t>berasal dari atau terkait tindak pidana </a:t>
            </a:r>
            <a:r>
              <a:rPr lang="id-ID" sz="2000" b="1" dirty="0">
                <a:solidFill>
                  <a:schemeClr val="tx1"/>
                </a:solidFill>
              </a:rPr>
              <a:t>tindak mutatis </a:t>
            </a:r>
            <a:r>
              <a:rPr lang="id-ID" sz="2000" b="1" dirty="0" smtClean="0">
                <a:solidFill>
                  <a:schemeClr val="tx1"/>
                </a:solidFill>
              </a:rPr>
              <a:t>mutandis</a:t>
            </a:r>
            <a:r>
              <a:rPr lang="en-US" sz="2000" b="1" dirty="0" smtClean="0">
                <a:solidFill>
                  <a:schemeClr val="tx1"/>
                </a:solidFill>
              </a:rPr>
              <a:t>.</a:t>
            </a:r>
            <a:r>
              <a:rPr lang="id-ID" sz="2000" b="1" dirty="0" smtClean="0">
                <a:solidFill>
                  <a:schemeClr val="tx1"/>
                </a:solidFill>
              </a:rPr>
              <a:t> </a:t>
            </a:r>
            <a:endParaRPr lang="en-US" sz="2000" b="1" dirty="0" smtClean="0">
              <a:solidFill>
                <a:schemeClr val="tx1"/>
              </a:solidFill>
            </a:endParaRPr>
          </a:p>
          <a:p>
            <a:pPr lvl="1" algn="just"/>
            <a:r>
              <a:rPr lang="en-US" sz="2000" b="1" dirty="0" err="1" smtClean="0">
                <a:solidFill>
                  <a:schemeClr val="tx1"/>
                </a:solidFill>
              </a:rPr>
              <a:t>Rumusan</a:t>
            </a:r>
            <a:r>
              <a:rPr lang="en-US" sz="2000" b="1" dirty="0" smtClean="0">
                <a:solidFill>
                  <a:schemeClr val="tx1"/>
                </a:solidFill>
              </a:rPr>
              <a:t> </a:t>
            </a:r>
            <a:r>
              <a:rPr lang="en-US" sz="2000" b="1" dirty="0" err="1" smtClean="0">
                <a:solidFill>
                  <a:schemeClr val="tx1"/>
                </a:solidFill>
              </a:rPr>
              <a:t>tentang</a:t>
            </a:r>
            <a:r>
              <a:rPr lang="en-US" sz="2000" b="1" dirty="0" smtClean="0">
                <a:solidFill>
                  <a:schemeClr val="tx1"/>
                </a:solidFill>
              </a:rPr>
              <a:t> </a:t>
            </a:r>
            <a:r>
              <a:rPr lang="id-ID" sz="2000" b="1" dirty="0" smtClean="0">
                <a:solidFill>
                  <a:schemeClr val="tx1"/>
                </a:solidFill>
              </a:rPr>
              <a:t>tempus </a:t>
            </a:r>
            <a:r>
              <a:rPr lang="id-ID" sz="2000" b="1" dirty="0">
                <a:solidFill>
                  <a:schemeClr val="tx1"/>
                </a:solidFill>
              </a:rPr>
              <a:t>delicti </a:t>
            </a:r>
            <a:r>
              <a:rPr lang="id-ID" sz="2000" dirty="0">
                <a:solidFill>
                  <a:schemeClr val="tx1"/>
                </a:solidFill>
              </a:rPr>
              <a:t>perbuatan yang didakwakan </a:t>
            </a:r>
            <a:r>
              <a:rPr lang="id-ID" sz="2000" dirty="0" smtClean="0">
                <a:solidFill>
                  <a:schemeClr val="tx1"/>
                </a:solidFill>
              </a:rPr>
              <a:t>karena</a:t>
            </a:r>
            <a:r>
              <a:rPr lang="en-US" sz="2000" dirty="0" smtClean="0">
                <a:solidFill>
                  <a:schemeClr val="tx1"/>
                </a:solidFill>
              </a:rPr>
              <a:t> </a:t>
            </a:r>
            <a:r>
              <a:rPr lang="en-US" sz="2000" dirty="0" err="1" smtClean="0">
                <a:solidFill>
                  <a:schemeClr val="tx1"/>
                </a:solidFill>
              </a:rPr>
              <a:t>alasan-alasan</a:t>
            </a:r>
            <a:r>
              <a:rPr lang="en-US" sz="2000" dirty="0" smtClean="0">
                <a:solidFill>
                  <a:schemeClr val="tx1"/>
                </a:solidFill>
              </a:rPr>
              <a:t> :</a:t>
            </a:r>
            <a:r>
              <a:rPr lang="id-ID" sz="2000" dirty="0" smtClean="0">
                <a:solidFill>
                  <a:schemeClr val="tx1"/>
                </a:solidFill>
              </a:rPr>
              <a:t> </a:t>
            </a:r>
            <a:endParaRPr lang="en-US" sz="2000" dirty="0" smtClean="0">
              <a:solidFill>
                <a:schemeClr val="tx1"/>
              </a:solidFill>
            </a:endParaRPr>
          </a:p>
          <a:p>
            <a:pPr lvl="1" algn="just"/>
            <a:r>
              <a:rPr lang="id-ID" sz="2000" b="1" dirty="0" smtClean="0">
                <a:solidFill>
                  <a:schemeClr val="tx1"/>
                </a:solidFill>
              </a:rPr>
              <a:t>pertama</a:t>
            </a:r>
            <a:r>
              <a:rPr lang="id-ID" sz="2000" dirty="0">
                <a:solidFill>
                  <a:schemeClr val="tx1"/>
                </a:solidFill>
              </a:rPr>
              <a:t>, harta kekayaan dimaksud </a:t>
            </a:r>
            <a:r>
              <a:rPr lang="id-ID" sz="2000" b="1" dirty="0">
                <a:solidFill>
                  <a:schemeClr val="tx1"/>
                </a:solidFill>
              </a:rPr>
              <a:t>khusus bagi seorang penyelenggaran negara </a:t>
            </a:r>
            <a:r>
              <a:rPr lang="id-ID" sz="2000" dirty="0">
                <a:solidFill>
                  <a:schemeClr val="tx1"/>
                </a:solidFill>
              </a:rPr>
              <a:t>adalah harta kekayaan yang diperoleh </a:t>
            </a:r>
            <a:r>
              <a:rPr lang="id-ID" sz="2000" b="1" dirty="0">
                <a:solidFill>
                  <a:schemeClr val="tx1"/>
                </a:solidFill>
              </a:rPr>
              <a:t>sejak yang bersangkutan diangkat </a:t>
            </a:r>
            <a:r>
              <a:rPr lang="id-ID" sz="2000" b="1" dirty="0" smtClean="0">
                <a:solidFill>
                  <a:schemeClr val="tx1"/>
                </a:solidFill>
              </a:rPr>
              <a:t>pada </a:t>
            </a:r>
            <a:r>
              <a:rPr lang="id-ID" sz="2000" b="1" dirty="0">
                <a:solidFill>
                  <a:schemeClr val="tx1"/>
                </a:solidFill>
              </a:rPr>
              <a:t>Jabatanya</a:t>
            </a:r>
            <a:r>
              <a:rPr lang="id-ID" sz="2000" dirty="0">
                <a:solidFill>
                  <a:schemeClr val="tx1"/>
                </a:solidFill>
              </a:rPr>
              <a:t>, </a:t>
            </a:r>
            <a:r>
              <a:rPr lang="id-ID" sz="2000" b="1" dirty="0">
                <a:solidFill>
                  <a:schemeClr val="tx1"/>
                </a:solidFill>
              </a:rPr>
              <a:t>selama</a:t>
            </a:r>
            <a:r>
              <a:rPr lang="id-ID" sz="2000" dirty="0">
                <a:solidFill>
                  <a:schemeClr val="tx1"/>
                </a:solidFill>
              </a:rPr>
              <a:t> dan </a:t>
            </a:r>
            <a:r>
              <a:rPr lang="id-ID" sz="2000" b="1" dirty="0">
                <a:solidFill>
                  <a:schemeClr val="tx1"/>
                </a:solidFill>
              </a:rPr>
              <a:t>setelah berhenti  dari </a:t>
            </a:r>
            <a:r>
              <a:rPr lang="id-ID" sz="2000" b="1" dirty="0" smtClean="0">
                <a:solidFill>
                  <a:schemeClr val="tx1"/>
                </a:solidFill>
              </a:rPr>
              <a:t>jabatannya.</a:t>
            </a:r>
            <a:r>
              <a:rPr lang="id-ID" sz="2000" baseline="30000" dirty="0" smtClean="0">
                <a:solidFill>
                  <a:schemeClr val="tx1"/>
                </a:solidFill>
              </a:rPr>
              <a:t> </a:t>
            </a:r>
            <a:endParaRPr lang="en-US" sz="2000" baseline="30000" dirty="0" smtClean="0">
              <a:solidFill>
                <a:schemeClr val="tx1"/>
              </a:solidFill>
            </a:endParaRPr>
          </a:p>
          <a:p>
            <a:pPr lvl="1" algn="just"/>
            <a:r>
              <a:rPr lang="id-ID" sz="2000" b="1" dirty="0" smtClean="0">
                <a:solidFill>
                  <a:schemeClr val="tx1"/>
                </a:solidFill>
              </a:rPr>
              <a:t>Kedua</a:t>
            </a:r>
            <a:r>
              <a:rPr lang="id-ID" sz="2000" dirty="0">
                <a:solidFill>
                  <a:schemeClr val="tx1"/>
                </a:solidFill>
              </a:rPr>
              <a:t>, </a:t>
            </a:r>
            <a:r>
              <a:rPr lang="id-ID" sz="2000" b="1" dirty="0">
                <a:solidFill>
                  <a:schemeClr val="tx1"/>
                </a:solidFill>
              </a:rPr>
              <a:t>tujuan UU TPPU 2010 </a:t>
            </a:r>
            <a:r>
              <a:rPr lang="id-ID" sz="2000" dirty="0">
                <a:solidFill>
                  <a:schemeClr val="tx1"/>
                </a:solidFill>
              </a:rPr>
              <a:t>adalah pada </a:t>
            </a:r>
            <a:r>
              <a:rPr lang="id-ID" sz="2000" b="1" dirty="0">
                <a:solidFill>
                  <a:schemeClr val="tx1"/>
                </a:solidFill>
              </a:rPr>
              <a:t>perampasan harta kekayaan terdakwa yang diduga dari atau terkait tindak pidana asal</a:t>
            </a:r>
            <a:r>
              <a:rPr lang="id-ID" sz="2000" dirty="0">
                <a:solidFill>
                  <a:schemeClr val="tx1"/>
                </a:solidFill>
              </a:rPr>
              <a:t>, </a:t>
            </a:r>
            <a:r>
              <a:rPr lang="id-ID" sz="2000" b="1" dirty="0">
                <a:solidFill>
                  <a:schemeClr val="tx1"/>
                </a:solidFill>
              </a:rPr>
              <a:t>buka</a:t>
            </a:r>
            <a:r>
              <a:rPr lang="id-ID" sz="2000" dirty="0">
                <a:solidFill>
                  <a:schemeClr val="tx1"/>
                </a:solidFill>
              </a:rPr>
              <a:t>n untuk tujuan </a:t>
            </a:r>
            <a:r>
              <a:rPr lang="id-ID" sz="2000" b="1" dirty="0">
                <a:solidFill>
                  <a:schemeClr val="tx1"/>
                </a:solidFill>
              </a:rPr>
              <a:t>membuktikan kesalahan</a:t>
            </a:r>
            <a:r>
              <a:rPr lang="id-ID" sz="2000" dirty="0">
                <a:solidFill>
                  <a:schemeClr val="tx1"/>
                </a:solidFill>
              </a:rPr>
              <a:t> terdakwa. </a:t>
            </a:r>
            <a:r>
              <a:rPr lang="id-ID" sz="2000" b="1" dirty="0">
                <a:solidFill>
                  <a:schemeClr val="tx1"/>
                </a:solidFill>
              </a:rPr>
              <a:t>Pembuktian kesalahan terdakwa </a:t>
            </a:r>
            <a:r>
              <a:rPr lang="id-ID" sz="2000" b="1" dirty="0" smtClean="0">
                <a:solidFill>
                  <a:schemeClr val="tx1"/>
                </a:solidFill>
              </a:rPr>
              <a:t>tidak </a:t>
            </a:r>
            <a:r>
              <a:rPr lang="id-ID" sz="2000" b="1" dirty="0">
                <a:solidFill>
                  <a:schemeClr val="tx1"/>
                </a:solidFill>
              </a:rPr>
              <a:t>mutatis mutandis tidak sah perolehan harta kekayaan terdakwa yang tidak terkait tindak pidana (asal</a:t>
            </a:r>
            <a:r>
              <a:rPr lang="id-ID" sz="2000" b="1" dirty="0" smtClean="0">
                <a:solidFill>
                  <a:schemeClr val="tx1"/>
                </a:solidFill>
              </a:rPr>
              <a:t>). </a:t>
            </a:r>
            <a:endParaRPr lang="en-US" sz="2000" b="1"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17</a:t>
            </a:fld>
            <a:endParaRPr lang="en-US"/>
          </a:p>
        </p:txBody>
      </p:sp>
    </p:spTree>
    <p:extLst>
      <p:ext uri="{BB962C8B-B14F-4D97-AF65-F5344CB8AC3E}">
        <p14:creationId xmlns:p14="http://schemas.microsoft.com/office/powerpoint/2010/main" val="3820552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9912" y="0"/>
            <a:ext cx="5364089"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startAt="4"/>
            </a:pPr>
            <a:r>
              <a:rPr lang="id-ID" sz="2000" dirty="0" smtClean="0">
                <a:solidFill>
                  <a:schemeClr val="tx1"/>
                </a:solidFill>
              </a:rPr>
              <a:t>Praktik </a:t>
            </a:r>
            <a:r>
              <a:rPr lang="id-ID" sz="2000" dirty="0">
                <a:solidFill>
                  <a:schemeClr val="tx1"/>
                </a:solidFill>
              </a:rPr>
              <a:t>disidang pengadilan tindak pidana korupsi dalam perkara </a:t>
            </a:r>
            <a:r>
              <a:rPr lang="id-ID" sz="2000" b="1" dirty="0">
                <a:solidFill>
                  <a:schemeClr val="tx1"/>
                </a:solidFill>
              </a:rPr>
              <a:t>Bahsyim dan Wa Ode </a:t>
            </a:r>
            <a:r>
              <a:rPr lang="id-ID" sz="2000" b="1" dirty="0" smtClean="0">
                <a:solidFill>
                  <a:schemeClr val="tx1"/>
                </a:solidFill>
              </a:rPr>
              <a:t>Nurhayati</a:t>
            </a:r>
            <a:r>
              <a:rPr lang="id-ID" sz="2000" dirty="0" smtClean="0">
                <a:solidFill>
                  <a:schemeClr val="tx1"/>
                </a:solidFill>
              </a:rPr>
              <a:t>,</a:t>
            </a:r>
            <a:r>
              <a:rPr lang="en-US" sz="2000" dirty="0">
                <a:solidFill>
                  <a:schemeClr val="tx1"/>
                </a:solidFill>
              </a:rPr>
              <a:t> </a:t>
            </a:r>
            <a:r>
              <a:rPr lang="id-ID" sz="2000" dirty="0" smtClean="0">
                <a:solidFill>
                  <a:schemeClr val="tx1"/>
                </a:solidFill>
              </a:rPr>
              <a:t>pengadila </a:t>
            </a:r>
            <a:r>
              <a:rPr lang="id-ID" sz="2000" dirty="0">
                <a:solidFill>
                  <a:schemeClr val="tx1"/>
                </a:solidFill>
              </a:rPr>
              <a:t>telah </a:t>
            </a:r>
            <a:r>
              <a:rPr lang="id-ID" sz="2000" dirty="0" smtClean="0">
                <a:solidFill>
                  <a:schemeClr val="tx1"/>
                </a:solidFill>
              </a:rPr>
              <a:t>memerintahkan perampasan </a:t>
            </a:r>
            <a:r>
              <a:rPr lang="id-ID" sz="2000" dirty="0">
                <a:solidFill>
                  <a:schemeClr val="tx1"/>
                </a:solidFill>
              </a:rPr>
              <a:t>harta kekayaan terdakwa yang </a:t>
            </a:r>
            <a:r>
              <a:rPr lang="id-ID" sz="2000" b="1" dirty="0">
                <a:solidFill>
                  <a:schemeClr val="tx1"/>
                </a:solidFill>
              </a:rPr>
              <a:t>tidak terkait dengan tindak pidana (blind confiscation</a:t>
            </a:r>
            <a:r>
              <a:rPr lang="id-ID" sz="2000" dirty="0">
                <a:solidFill>
                  <a:schemeClr val="tx1"/>
                </a:solidFill>
              </a:rPr>
              <a:t>) denga standar “</a:t>
            </a:r>
            <a:r>
              <a:rPr lang="id-ID" sz="2000" b="1" dirty="0">
                <a:solidFill>
                  <a:schemeClr val="tx1"/>
                </a:solidFill>
              </a:rPr>
              <a:t>probable cause</a:t>
            </a:r>
            <a:r>
              <a:rPr lang="id-ID" sz="2000" dirty="0">
                <a:solidFill>
                  <a:schemeClr val="tx1"/>
                </a:solidFill>
              </a:rPr>
              <a:t>” dalam konsep “</a:t>
            </a:r>
            <a:r>
              <a:rPr lang="id-ID" sz="2000" b="1" dirty="0">
                <a:solidFill>
                  <a:schemeClr val="tx1"/>
                </a:solidFill>
              </a:rPr>
              <a:t>illicit enrichment</a:t>
            </a:r>
            <a:r>
              <a:rPr lang="id-ID" sz="2000" dirty="0">
                <a:solidFill>
                  <a:schemeClr val="tx1"/>
                </a:solidFill>
              </a:rPr>
              <a:t>”. </a:t>
            </a:r>
            <a:r>
              <a:rPr lang="id-ID" sz="2000" dirty="0" smtClean="0">
                <a:solidFill>
                  <a:schemeClr val="tx1"/>
                </a:solidFill>
              </a:rPr>
              <a:t>Prakti</a:t>
            </a:r>
            <a:r>
              <a:rPr lang="en-US" sz="2000" dirty="0" smtClean="0">
                <a:solidFill>
                  <a:schemeClr val="tx1"/>
                </a:solidFill>
              </a:rPr>
              <a:t>k</a:t>
            </a:r>
            <a:r>
              <a:rPr lang="id-ID" sz="2000" dirty="0" smtClean="0">
                <a:solidFill>
                  <a:schemeClr val="tx1"/>
                </a:solidFill>
              </a:rPr>
              <a:t> </a:t>
            </a:r>
            <a:r>
              <a:rPr lang="id-ID" sz="2000" dirty="0">
                <a:solidFill>
                  <a:schemeClr val="tx1"/>
                </a:solidFill>
              </a:rPr>
              <a:t>pengadilan tersebut dapat digolongkan dalam “</a:t>
            </a:r>
            <a:r>
              <a:rPr lang="id-ID" sz="2000" b="1" dirty="0">
                <a:solidFill>
                  <a:schemeClr val="tx1"/>
                </a:solidFill>
              </a:rPr>
              <a:t>miscarriage of </a:t>
            </a:r>
            <a:r>
              <a:rPr lang="id-ID" sz="2000" b="1" dirty="0" smtClean="0">
                <a:solidFill>
                  <a:schemeClr val="tx1"/>
                </a:solidFill>
              </a:rPr>
              <a:t>justic</a:t>
            </a:r>
            <a:r>
              <a:rPr lang="id-ID" sz="2000" dirty="0" smtClean="0">
                <a:solidFill>
                  <a:schemeClr val="tx1"/>
                </a:solidFill>
              </a:rPr>
              <a:t>e”</a:t>
            </a:r>
            <a:r>
              <a:rPr lang="en-US" sz="2000" dirty="0" smtClean="0">
                <a:solidFill>
                  <a:schemeClr val="tx1"/>
                </a:solidFill>
              </a:rPr>
              <a:t> (</a:t>
            </a:r>
            <a:r>
              <a:rPr lang="en-US" sz="2000" dirty="0" err="1" smtClean="0">
                <a:solidFill>
                  <a:schemeClr val="tx1"/>
                </a:solidFill>
              </a:rPr>
              <a:t>kadaan</a:t>
            </a:r>
            <a:r>
              <a:rPr lang="en-US" sz="2000" dirty="0" smtClean="0">
                <a:solidFill>
                  <a:schemeClr val="tx1"/>
                </a:solidFill>
              </a:rPr>
              <a:t> </a:t>
            </a:r>
            <a:r>
              <a:rPr lang="en-US" sz="2000" dirty="0" err="1" smtClean="0">
                <a:solidFill>
                  <a:schemeClr val="tx1"/>
                </a:solidFill>
              </a:rPr>
              <a:t>gagalnya</a:t>
            </a:r>
            <a:r>
              <a:rPr lang="en-US" sz="2000" dirty="0" smtClean="0">
                <a:solidFill>
                  <a:schemeClr val="tx1"/>
                </a:solidFill>
              </a:rPr>
              <a:t> </a:t>
            </a:r>
            <a:r>
              <a:rPr lang="en-US" sz="2000" dirty="0" err="1" smtClean="0">
                <a:solidFill>
                  <a:schemeClr val="tx1"/>
                </a:solidFill>
              </a:rPr>
              <a:t>tercapai</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tujuan</a:t>
            </a:r>
            <a:r>
              <a:rPr lang="en-US" sz="2000" dirty="0" smtClean="0">
                <a:solidFill>
                  <a:schemeClr val="tx1"/>
                </a:solidFill>
              </a:rPr>
              <a:t> </a:t>
            </a:r>
            <a:r>
              <a:rPr lang="en-US" sz="2000" dirty="0" err="1" smtClean="0">
                <a:solidFill>
                  <a:schemeClr val="tx1"/>
                </a:solidFill>
              </a:rPr>
              <a:t>hukum</a:t>
            </a:r>
            <a:r>
              <a:rPr lang="en-US" sz="2000" dirty="0" smtClean="0">
                <a:solidFill>
                  <a:schemeClr val="tx1"/>
                </a:solidFill>
              </a:rPr>
              <a:t> </a:t>
            </a:r>
            <a:r>
              <a:rPr lang="en-US" sz="2000" dirty="0" err="1" smtClean="0">
                <a:solidFill>
                  <a:schemeClr val="tx1"/>
                </a:solidFill>
              </a:rPr>
              <a:t>yakni</a:t>
            </a:r>
            <a:r>
              <a:rPr lang="en-US" sz="2000" dirty="0" smtClean="0">
                <a:solidFill>
                  <a:schemeClr val="tx1"/>
                </a:solidFill>
              </a:rPr>
              <a:t> </a:t>
            </a:r>
            <a:r>
              <a:rPr lang="en-US" sz="2000" dirty="0" err="1" smtClean="0">
                <a:solidFill>
                  <a:schemeClr val="tx1"/>
                </a:solidFill>
              </a:rPr>
              <a:t>keadilan</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kepastian</a:t>
            </a:r>
            <a:r>
              <a:rPr lang="en-US" sz="2000" dirty="0" smtClean="0">
                <a:solidFill>
                  <a:schemeClr val="tx1"/>
                </a:solidFill>
              </a:rPr>
              <a:t> </a:t>
            </a:r>
            <a:r>
              <a:rPr lang="en-US" sz="2000" dirty="0" err="1" smtClean="0">
                <a:solidFill>
                  <a:schemeClr val="tx1"/>
                </a:solidFill>
              </a:rPr>
              <a:t>hukum</a:t>
            </a:r>
            <a:r>
              <a:rPr lang="en-US" sz="2000" dirty="0" smtClean="0">
                <a:solidFill>
                  <a:schemeClr val="tx1"/>
                </a:solidFill>
              </a:rPr>
              <a:t>) </a:t>
            </a:r>
            <a:r>
              <a:rPr lang="id-ID" sz="2000" dirty="0" smtClean="0">
                <a:solidFill>
                  <a:schemeClr val="tx1"/>
                </a:solidFill>
              </a:rPr>
              <a:t>k</a:t>
            </a:r>
            <a:r>
              <a:rPr lang="en-US" sz="2000" dirty="0" smtClean="0">
                <a:solidFill>
                  <a:schemeClr val="tx1"/>
                </a:solidFill>
              </a:rPr>
              <a:t>a</a:t>
            </a:r>
            <a:r>
              <a:rPr lang="id-ID" sz="2000" dirty="0" smtClean="0">
                <a:solidFill>
                  <a:schemeClr val="tx1"/>
                </a:solidFill>
              </a:rPr>
              <a:t>rana </a:t>
            </a:r>
            <a:r>
              <a:rPr lang="id-ID" sz="2000" dirty="0">
                <a:solidFill>
                  <a:schemeClr val="tx1"/>
                </a:solidFill>
              </a:rPr>
              <a:t>ketentuan </a:t>
            </a:r>
            <a:r>
              <a:rPr lang="id-ID" sz="2000" b="1" dirty="0">
                <a:solidFill>
                  <a:schemeClr val="tx1"/>
                </a:solidFill>
              </a:rPr>
              <a:t>pasal 77 dan 78 UU TPPU 2010 tidak mewajibkan terdakwa membuktikan perolehan harta kekayaannya dihubungkan dengan penghasilannya yang sah</a:t>
            </a:r>
            <a:r>
              <a:rPr lang="id-ID" sz="2000" dirty="0">
                <a:solidFill>
                  <a:schemeClr val="tx1"/>
                </a:solidFill>
              </a:rPr>
              <a:t>, melainkan kaitan harta kekayaannya dengan tindak pidana asalnya</a:t>
            </a:r>
            <a:r>
              <a:rPr lang="id-ID" sz="2000" dirty="0" smtClean="0">
                <a:solidFill>
                  <a:schemeClr val="tx1"/>
                </a:solidFill>
              </a:rPr>
              <a:t>.</a:t>
            </a:r>
          </a:p>
          <a:p>
            <a:pPr marL="457200" indent="-457200" algn="just">
              <a:buFont typeface="+mj-lt"/>
              <a:buAutoNum type="alphaLcPeriod" startAt="5"/>
            </a:pPr>
            <a:r>
              <a:rPr lang="id-ID" sz="2000" dirty="0">
                <a:solidFill>
                  <a:schemeClr val="tx1"/>
                </a:solidFill>
              </a:rPr>
              <a:t>Ketentua </a:t>
            </a:r>
            <a:r>
              <a:rPr lang="id-ID" sz="2000" b="1" dirty="0">
                <a:solidFill>
                  <a:schemeClr val="tx1"/>
                </a:solidFill>
              </a:rPr>
              <a:t>pasal 77 dan 78 jo pasal 69 </a:t>
            </a:r>
            <a:r>
              <a:rPr lang="id-ID" sz="2000" b="1" dirty="0" smtClean="0">
                <a:solidFill>
                  <a:schemeClr val="tx1"/>
                </a:solidFill>
              </a:rPr>
              <a:t>UU</a:t>
            </a:r>
            <a:r>
              <a:rPr lang="en-US" sz="2000" b="1" dirty="0" smtClean="0">
                <a:solidFill>
                  <a:schemeClr val="tx1"/>
                </a:solidFill>
              </a:rPr>
              <a:t> </a:t>
            </a:r>
            <a:r>
              <a:rPr lang="id-ID" sz="2000" b="1" dirty="0" smtClean="0">
                <a:solidFill>
                  <a:schemeClr val="tx1"/>
                </a:solidFill>
              </a:rPr>
              <a:t>TPPU</a:t>
            </a:r>
            <a:r>
              <a:rPr lang="id-ID" sz="2000" dirty="0" smtClean="0">
                <a:solidFill>
                  <a:schemeClr val="tx1"/>
                </a:solidFill>
              </a:rPr>
              <a:t> </a:t>
            </a:r>
            <a:r>
              <a:rPr lang="id-ID" sz="2000" dirty="0">
                <a:solidFill>
                  <a:schemeClr val="tx1"/>
                </a:solidFill>
              </a:rPr>
              <a:t>sejatinya telah </a:t>
            </a:r>
            <a:r>
              <a:rPr lang="id-ID" sz="2000" b="1" dirty="0">
                <a:solidFill>
                  <a:schemeClr val="tx1"/>
                </a:solidFill>
              </a:rPr>
              <a:t>mengadopsi </a:t>
            </a:r>
            <a:r>
              <a:rPr lang="id-ID" sz="2000" dirty="0">
                <a:solidFill>
                  <a:schemeClr val="tx1"/>
                </a:solidFill>
              </a:rPr>
              <a:t>diam-diam (terselubung) </a:t>
            </a:r>
            <a:r>
              <a:rPr lang="id-ID" sz="2000" b="1" dirty="0">
                <a:solidFill>
                  <a:schemeClr val="tx1"/>
                </a:solidFill>
              </a:rPr>
              <a:t>sistem perampasan aset keperdataan</a:t>
            </a:r>
            <a:r>
              <a:rPr lang="id-ID" sz="2000" dirty="0">
                <a:solidFill>
                  <a:schemeClr val="tx1"/>
                </a:solidFill>
              </a:rPr>
              <a:t> (</a:t>
            </a:r>
            <a:r>
              <a:rPr lang="id-ID" sz="2000" b="1" dirty="0">
                <a:solidFill>
                  <a:schemeClr val="tx1"/>
                </a:solidFill>
              </a:rPr>
              <a:t>civil based forfeiture-in rem forfeiture</a:t>
            </a:r>
            <a:r>
              <a:rPr lang="id-ID" sz="2000" dirty="0">
                <a:solidFill>
                  <a:schemeClr val="tx1"/>
                </a:solidFill>
              </a:rPr>
              <a: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18</a:t>
            </a:fld>
            <a:endParaRPr lang="en-US"/>
          </a:p>
        </p:txBody>
      </p:sp>
    </p:spTree>
    <p:extLst>
      <p:ext uri="{BB962C8B-B14F-4D97-AF65-F5344CB8AC3E}">
        <p14:creationId xmlns:p14="http://schemas.microsoft.com/office/powerpoint/2010/main" val="2938908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0"/>
            <a:ext cx="5292081"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sedangkan tidak ada satupun ketentuan di dalam UU TPPU 2010 yang menegaskan hal tersebut. Bahkan dalam praktik pemeriksaan perkara TPPU, proses </a:t>
            </a:r>
            <a:r>
              <a:rPr lang="id-ID" sz="2000" dirty="0" smtClean="0">
                <a:solidFill>
                  <a:schemeClr val="tx1"/>
                </a:solidFill>
              </a:rPr>
              <a:t>penyidikan sampai penuntutan menggunakan hukum acara pidana vide UU KUHAP (1981) sebagai payung hukum, yang tidak mengakui perampasan aset keperdataan kecuali secara kepidanaan.</a:t>
            </a:r>
          </a:p>
          <a:p>
            <a:pPr marL="457200" indent="-457200" algn="just">
              <a:buFont typeface="+mj-lt"/>
              <a:buAutoNum type="alphaLcPeriod" startAt="6"/>
            </a:pPr>
            <a:r>
              <a:rPr lang="id-ID" sz="2000" dirty="0">
                <a:solidFill>
                  <a:schemeClr val="tx1"/>
                </a:solidFill>
              </a:rPr>
              <a:t>Sistem hukum </a:t>
            </a:r>
            <a:r>
              <a:rPr lang="id-ID" sz="2000" b="1" dirty="0">
                <a:solidFill>
                  <a:schemeClr val="tx1"/>
                </a:solidFill>
              </a:rPr>
              <a:t>Belanda dan Perancis tidak mengakui secara eksplisit</a:t>
            </a:r>
            <a:r>
              <a:rPr lang="id-ID" sz="2000" dirty="0">
                <a:solidFill>
                  <a:schemeClr val="tx1"/>
                </a:solidFill>
              </a:rPr>
              <a:t> sistem pembuktian terbalik (</a:t>
            </a:r>
            <a:r>
              <a:rPr lang="id-ID" sz="2000" b="1" dirty="0">
                <a:solidFill>
                  <a:schemeClr val="tx1"/>
                </a:solidFill>
              </a:rPr>
              <a:t>reversal of burden of proof</a:t>
            </a:r>
            <a:r>
              <a:rPr lang="id-ID" sz="2000" dirty="0">
                <a:solidFill>
                  <a:schemeClr val="tx1"/>
                </a:solidFill>
              </a:rPr>
              <a:t>) karena masih dipandang sebagian </a:t>
            </a:r>
            <a:r>
              <a:rPr lang="id-ID" sz="2000" b="1" dirty="0">
                <a:solidFill>
                  <a:schemeClr val="tx1"/>
                </a:solidFill>
              </a:rPr>
              <a:t>bentuk pelanggaran </a:t>
            </a:r>
            <a:r>
              <a:rPr lang="id-ID" sz="2000" dirty="0">
                <a:solidFill>
                  <a:schemeClr val="tx1"/>
                </a:solidFill>
              </a:rPr>
              <a:t>terhadap asas “</a:t>
            </a:r>
            <a:r>
              <a:rPr lang="id-ID" sz="2000" b="1" dirty="0">
                <a:solidFill>
                  <a:schemeClr val="tx1"/>
                </a:solidFill>
              </a:rPr>
              <a:t>non-self incrimination</a:t>
            </a:r>
            <a:r>
              <a:rPr lang="id-ID" sz="2000" dirty="0">
                <a:solidFill>
                  <a:schemeClr val="tx1"/>
                </a:solidFill>
              </a:rPr>
              <a:t>”,”</a:t>
            </a:r>
            <a:r>
              <a:rPr lang="id-ID" sz="2000" b="1" dirty="0">
                <a:solidFill>
                  <a:schemeClr val="tx1"/>
                </a:solidFill>
              </a:rPr>
              <a:t>presumption of innocence</a:t>
            </a:r>
            <a:r>
              <a:rPr lang="id-ID" sz="2000" dirty="0">
                <a:solidFill>
                  <a:schemeClr val="tx1"/>
                </a:solidFill>
              </a:rPr>
              <a:t>”, dan melanggar </a:t>
            </a:r>
            <a:r>
              <a:rPr lang="id-ID" sz="2000" dirty="0" smtClean="0">
                <a:solidFill>
                  <a:schemeClr val="tx1"/>
                </a:solidFill>
              </a:rPr>
              <a:t>“</a:t>
            </a:r>
            <a:r>
              <a:rPr lang="en-US" sz="2000" dirty="0" smtClean="0">
                <a:solidFill>
                  <a:schemeClr val="tx1"/>
                </a:solidFill>
              </a:rPr>
              <a:t>P</a:t>
            </a:r>
            <a:r>
              <a:rPr lang="id-ID" sz="2000" b="1" dirty="0" smtClean="0">
                <a:solidFill>
                  <a:schemeClr val="tx1"/>
                </a:solidFill>
              </a:rPr>
              <a:t>rivacy </a:t>
            </a:r>
            <a:r>
              <a:rPr lang="id-ID" sz="2000" b="1" dirty="0">
                <a:solidFill>
                  <a:schemeClr val="tx1"/>
                </a:solidFill>
              </a:rPr>
              <a:t>right</a:t>
            </a:r>
            <a:r>
              <a:rPr lang="id-ID" sz="2000" dirty="0">
                <a:solidFill>
                  <a:schemeClr val="tx1"/>
                </a:solidFill>
              </a:rPr>
              <a:t>” setiap orang</a:t>
            </a:r>
            <a:r>
              <a:rPr lang="id-ID" sz="2000" dirty="0" smtClean="0">
                <a:solidFill>
                  <a:schemeClr val="tx1"/>
                </a:solidFill>
              </a:rPr>
              <a:t>. </a:t>
            </a:r>
            <a:r>
              <a:rPr lang="id-ID" sz="2000" dirty="0">
                <a:solidFill>
                  <a:schemeClr val="tx1"/>
                </a:solidFill>
              </a:rPr>
              <a:t>UU </a:t>
            </a:r>
            <a:r>
              <a:rPr lang="id-ID" sz="2000" b="1" dirty="0">
                <a:solidFill>
                  <a:schemeClr val="tx1"/>
                </a:solidFill>
              </a:rPr>
              <a:t>Australi</a:t>
            </a:r>
            <a:r>
              <a:rPr lang="id-ID" sz="2000" dirty="0">
                <a:solidFill>
                  <a:schemeClr val="tx1"/>
                </a:solidFill>
              </a:rPr>
              <a:t>a “</a:t>
            </a:r>
            <a:r>
              <a:rPr lang="id-ID" sz="2000" b="1" dirty="0">
                <a:solidFill>
                  <a:schemeClr val="tx1"/>
                </a:solidFill>
              </a:rPr>
              <a:t>Proceeds of Crime Act</a:t>
            </a:r>
            <a:r>
              <a:rPr lang="id-ID" sz="2000" dirty="0">
                <a:solidFill>
                  <a:schemeClr val="tx1"/>
                </a:solidFill>
              </a:rPr>
              <a:t>” 1987 yang telah diubah dan terakhir tahun 2002</a:t>
            </a:r>
            <a:r>
              <a:rPr lang="id-ID" sz="2000" dirty="0" smtClean="0">
                <a:solidFill>
                  <a:schemeClr val="tx1"/>
                </a:solidFill>
              </a:rPr>
              <a:t>, </a:t>
            </a:r>
            <a:r>
              <a:rPr lang="id-ID" sz="2000" b="1" dirty="0">
                <a:solidFill>
                  <a:schemeClr val="tx1"/>
                </a:solidFill>
              </a:rPr>
              <a:t>tidak mengakui </a:t>
            </a:r>
            <a:r>
              <a:rPr lang="id-ID" sz="2000" dirty="0">
                <a:solidFill>
                  <a:schemeClr val="tx1"/>
                </a:solidFill>
              </a:rPr>
              <a:t>sistem pembuktian terbalik dan sebaliknya telah </a:t>
            </a:r>
            <a:r>
              <a:rPr lang="id-ID" sz="2000" b="1" dirty="0">
                <a:solidFill>
                  <a:schemeClr val="tx1"/>
                </a:solidFill>
              </a:rPr>
              <a:t>mengatur secara ketat </a:t>
            </a:r>
            <a:r>
              <a:rPr lang="id-ID" sz="2000" dirty="0">
                <a:solidFill>
                  <a:schemeClr val="tx1"/>
                </a:solidFill>
              </a:rPr>
              <a:t>langkah hukum perampasan aset hasil tindak pidana </a:t>
            </a:r>
            <a:r>
              <a:rPr lang="id-ID" sz="2000" dirty="0" smtClean="0">
                <a:solidFill>
                  <a:schemeClr val="tx1"/>
                </a:solidFill>
              </a:rPr>
              <a:t>sehingga</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19</a:t>
            </a:fld>
            <a:endParaRPr lang="en-US"/>
          </a:p>
        </p:txBody>
      </p:sp>
    </p:spTree>
    <p:extLst>
      <p:ext uri="{BB962C8B-B14F-4D97-AF65-F5344CB8AC3E}">
        <p14:creationId xmlns:p14="http://schemas.microsoft.com/office/powerpoint/2010/main" val="2539946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76200"/>
            <a:ext cx="8839200" cy="1066800"/>
          </a:xfrm>
        </p:spPr>
        <p:txBody>
          <a:bodyPr/>
          <a:lstStyle/>
          <a:p>
            <a:pPr algn="just"/>
            <a:r>
              <a:rPr lang="id-ID" sz="2400" b="1" dirty="0" smtClean="0"/>
              <a:t>Kajian yuridis dari aspek teori dan implemetasi terkait karakteristik uu nO. 8 tahun 2010tentang pencegahan dan pemberantasan tppu</a:t>
            </a:r>
            <a:endParaRPr lang="en-US" sz="2400" b="1" dirty="0"/>
          </a:p>
        </p:txBody>
      </p:sp>
      <p:sp>
        <p:nvSpPr>
          <p:cNvPr id="4" name="Rectangle 3"/>
          <p:cNvSpPr/>
          <p:nvPr/>
        </p:nvSpPr>
        <p:spPr>
          <a:xfrm>
            <a:off x="0" y="1219200"/>
            <a:ext cx="4360985"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Kajian Hukum dari Aspek Pidana Materil</a:t>
            </a:r>
          </a:p>
        </p:txBody>
      </p:sp>
      <p:sp>
        <p:nvSpPr>
          <p:cNvPr id="5" name="Rectangle 4"/>
          <p:cNvSpPr/>
          <p:nvPr/>
        </p:nvSpPr>
        <p:spPr>
          <a:xfrm>
            <a:off x="0" y="1905000"/>
            <a:ext cx="4360985" cy="495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UcPeriod"/>
            </a:pPr>
            <a:r>
              <a:rPr lang="id-ID" sz="2000" b="1" dirty="0" smtClean="0">
                <a:solidFill>
                  <a:schemeClr val="tx1"/>
                </a:solidFill>
              </a:rPr>
              <a:t>Terkait dengan judul UU No. 8 Tahun 2010 UU TPPU</a:t>
            </a:r>
          </a:p>
          <a:p>
            <a:pPr marL="342900" indent="-342900" algn="just">
              <a:buFont typeface="Arial" pitchFamily="34" charset="0"/>
              <a:buChar char="•"/>
            </a:pPr>
            <a:r>
              <a:rPr lang="id-ID" sz="2000" b="1" dirty="0" smtClean="0">
                <a:solidFill>
                  <a:schemeClr val="tx1"/>
                </a:solidFill>
              </a:rPr>
              <a:t>Pencegahan </a:t>
            </a:r>
            <a:endParaRPr lang="en-US" sz="2000" b="1" dirty="0" smtClean="0">
              <a:solidFill>
                <a:schemeClr val="tx1"/>
              </a:solidFill>
            </a:endParaRPr>
          </a:p>
          <a:p>
            <a:pPr marL="800100" lvl="1" indent="-342900" algn="just">
              <a:buFont typeface="Wingdings" pitchFamily="2" charset="2"/>
              <a:buChar char="Ø"/>
            </a:pPr>
            <a:r>
              <a:rPr lang="id-ID" sz="2000" dirty="0" smtClean="0">
                <a:solidFill>
                  <a:schemeClr val="tx1"/>
                </a:solidFill>
              </a:rPr>
              <a:t>Dibentuk lembaga PPATK pasal 37 s/d 67 UU No.8 Tahun 2010 ditujukan kepada :</a:t>
            </a:r>
          </a:p>
          <a:p>
            <a:pPr marL="800100" lvl="1" indent="-342900" algn="just">
              <a:buFont typeface="Wingdings" pitchFamily="2" charset="2"/>
              <a:buChar char="Ø"/>
            </a:pPr>
            <a:r>
              <a:rPr lang="id-ID" sz="2000" dirty="0" smtClean="0">
                <a:solidFill>
                  <a:schemeClr val="tx1"/>
                </a:solidFill>
              </a:rPr>
              <a:t>Lembaga Penyedia Jasa Keuangan </a:t>
            </a:r>
          </a:p>
          <a:p>
            <a:pPr marL="800100" lvl="1" indent="-342900" algn="just">
              <a:buFont typeface="Wingdings" pitchFamily="2" charset="2"/>
              <a:buChar char="Ø"/>
            </a:pPr>
            <a:r>
              <a:rPr lang="id-ID" sz="2000" dirty="0" smtClean="0">
                <a:solidFill>
                  <a:schemeClr val="tx1"/>
                </a:solidFill>
              </a:rPr>
              <a:t>Lembaga Penyedia barang dengan menentukan sejumlah peraturan yang mewajibkan untuk membantu PPATK melakukan penelusuran aliran dana yang masuk dan keluar dari lembaga tersebut. (pasal 17 s/d 36 UU No.8 tahun 2010</a:t>
            </a:r>
          </a:p>
        </p:txBody>
      </p:sp>
      <p:sp>
        <p:nvSpPr>
          <p:cNvPr id="7" name="Rectangle 6"/>
          <p:cNvSpPr/>
          <p:nvPr/>
        </p:nvSpPr>
        <p:spPr>
          <a:xfrm>
            <a:off x="4501661" y="1219200"/>
            <a:ext cx="4501662"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Kajian Hukum dari Aspek Pidana Formil</a:t>
            </a:r>
          </a:p>
        </p:txBody>
      </p:sp>
      <p:sp>
        <p:nvSpPr>
          <p:cNvPr id="8" name="Rectangle 7"/>
          <p:cNvSpPr/>
          <p:nvPr/>
        </p:nvSpPr>
        <p:spPr>
          <a:xfrm>
            <a:off x="4501662" y="1905000"/>
            <a:ext cx="4642338" cy="4953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solidFill>
                  <a:schemeClr val="tx1"/>
                </a:solidFill>
              </a:rPr>
              <a:t>Analisis hukum pidana formil dalam sistem hukum pidana Indonesia merujuk pada Kitab Undang-Undang Hukum Acara Pidana (KUHAP) sebagai lege generali dan berlaku terhadap semua jenis perkara pidana pada semua tingkat pemeriksaan. Dalam praktik perundang-undang pidana di Indonesia sejak tahun 1960 sampai saat ini, ketentuan </a:t>
            </a:r>
            <a:r>
              <a:rPr lang="id-ID" sz="2000" b="1" dirty="0">
                <a:solidFill>
                  <a:schemeClr val="tx1"/>
                </a:solidFill>
              </a:rPr>
              <a:t>KUHAP</a:t>
            </a:r>
            <a:r>
              <a:rPr lang="id-ID" sz="2000" dirty="0">
                <a:solidFill>
                  <a:schemeClr val="tx1"/>
                </a:solidFill>
              </a:rPr>
              <a:t> masih utuh </a:t>
            </a:r>
            <a:r>
              <a:rPr lang="id-ID" sz="2000" b="1" dirty="0">
                <a:solidFill>
                  <a:schemeClr val="tx1"/>
                </a:solidFill>
              </a:rPr>
              <a:t>sebagai lege generali telah disimpangi oleh ketentuan khusus hukum acara untuk beberapa jenis perkara pidana tertentu </a:t>
            </a:r>
            <a:r>
              <a:rPr lang="id-ID" sz="2000" dirty="0">
                <a:solidFill>
                  <a:schemeClr val="tx1"/>
                </a:solidFill>
              </a:rPr>
              <a:t>seperti perkara korupsi</a:t>
            </a:r>
            <a:r>
              <a:rPr lang="id-ID" sz="2000" dirty="0" smtClean="0">
                <a:solidFill>
                  <a:schemeClr val="tx1"/>
                </a:solidFill>
              </a:rPr>
              <a:t>, </a:t>
            </a:r>
            <a:r>
              <a:rPr lang="id-ID" sz="2000" dirty="0">
                <a:solidFill>
                  <a:schemeClr val="tx1"/>
                </a:solidFill>
              </a:rPr>
              <a:t>pencucian uang, perkara narkoba, dan perkara terorisme (perkara serius). Keberadaan hukum acara pidana khusus merupakan </a:t>
            </a:r>
            <a:r>
              <a:rPr lang="id-ID" sz="2000" dirty="0" smtClean="0">
                <a:solidFill>
                  <a:schemeClr val="tx1"/>
                </a:solidFill>
              </a:rPr>
              <a:t>kunsekuensi.</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a:t>
            </a:fld>
            <a:endParaRPr lang="en-US"/>
          </a:p>
        </p:txBody>
      </p:sp>
    </p:spTree>
    <p:extLst>
      <p:ext uri="{BB962C8B-B14F-4D97-AF65-F5344CB8AC3E}">
        <p14:creationId xmlns:p14="http://schemas.microsoft.com/office/powerpoint/2010/main" val="3396855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0"/>
            <a:ext cx="529208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memberikan kepastian hukum dan jaminan perlindungan hak asasi setaip orang atas kepemilikan harta kekayaan sekalipun ada dugaan kuat </a:t>
            </a:r>
            <a:r>
              <a:rPr lang="id-ID" sz="2000" dirty="0" smtClean="0">
                <a:solidFill>
                  <a:schemeClr val="tx1"/>
                </a:solidFill>
              </a:rPr>
              <a:t>berasal</a:t>
            </a:r>
            <a:r>
              <a:rPr lang="en-US" sz="2000" dirty="0">
                <a:solidFill>
                  <a:schemeClr val="tx1"/>
                </a:solidFill>
              </a:rPr>
              <a:t> </a:t>
            </a:r>
            <a:r>
              <a:rPr lang="id-ID" sz="2000" dirty="0" smtClean="0">
                <a:solidFill>
                  <a:schemeClr val="tx1"/>
                </a:solidFill>
              </a:rPr>
              <a:t>Dari </a:t>
            </a:r>
            <a:r>
              <a:rPr lang="id-ID" sz="2000" dirty="0">
                <a:solidFill>
                  <a:schemeClr val="tx1"/>
                </a:solidFill>
              </a:rPr>
              <a:t>atau diperoleh dari tindak pidana. Part II Confiscation dalam UU tersebut hanya ditujukan terhadap harta kekayaan dalam kaitannya dengan tuntutan pidana (in personam forfeiture), baik atas kehadiran terdakwa maupun atas ketidak hadiran terdakwa atau terdakwa melarikan diri. UU Australia tentang “proceeds of crime”, tindak menganut perampasan atas dasar tuntutan perdata (in rem forfeiture). Bahkan untuk tujuan tersebut Jaksa wilayah (Director of Public Prosecutor-DPP) harus melalui seleksi ketat oleh hakim pengadilan sebelum hakim memerintahkan perampasan harta kekayaan dimaksud</a:t>
            </a:r>
            <a:r>
              <a:rPr lang="id-ID" sz="2000" dirty="0" smtClean="0">
                <a:solidFill>
                  <a:schemeClr val="tx1"/>
                </a:solidFill>
              </a:rPr>
              <a:t>.</a:t>
            </a:r>
          </a:p>
          <a:p>
            <a:pPr marL="457200" indent="-457200" algn="just">
              <a:buFont typeface="+mj-lt"/>
              <a:buAutoNum type="alphaLcPeriod" startAt="7"/>
            </a:pPr>
            <a:r>
              <a:rPr lang="id-ID" sz="2000" b="1" dirty="0">
                <a:solidFill>
                  <a:schemeClr val="tx1"/>
                </a:solidFill>
              </a:rPr>
              <a:t>Ketentuan pembuktian terbalik dicantumkan dalam konvensi </a:t>
            </a:r>
            <a:r>
              <a:rPr lang="id-ID" sz="2000" b="1" dirty="0" smtClean="0">
                <a:solidFill>
                  <a:schemeClr val="tx1"/>
                </a:solidFill>
              </a:rPr>
              <a:t>internasional</a:t>
            </a:r>
            <a:r>
              <a:rPr lang="id-ID" sz="2000" baseline="30000" dirty="0" smtClean="0">
                <a:solidFill>
                  <a:schemeClr val="tx1"/>
                </a:solidFill>
              </a:rPr>
              <a:t> </a:t>
            </a:r>
            <a:r>
              <a:rPr lang="id-ID" sz="2000" dirty="0">
                <a:solidFill>
                  <a:schemeClr val="tx1"/>
                </a:solidFill>
              </a:rPr>
              <a:t>sesungguhnya berkaitan dengan </a:t>
            </a:r>
            <a:r>
              <a:rPr lang="id-ID" sz="2000" dirty="0" smtClean="0">
                <a:solidFill>
                  <a:schemeClr val="tx1"/>
                </a:solidFill>
              </a:rPr>
              <a:t>karakter</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20</a:t>
            </a:fld>
            <a:endParaRPr lang="en-US"/>
          </a:p>
        </p:txBody>
      </p:sp>
    </p:spTree>
    <p:extLst>
      <p:ext uri="{BB962C8B-B14F-4D97-AF65-F5344CB8AC3E}">
        <p14:creationId xmlns:p14="http://schemas.microsoft.com/office/powerpoint/2010/main" val="772085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6246" y="0"/>
            <a:ext cx="576775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internasional dari masalah pencucian uang yang menyulitkan penuntutan untuk pembuktian hasil kejahatan telah melanggar ketentuan pidana negara </a:t>
            </a:r>
            <a:r>
              <a:rPr lang="id-ID" sz="2000" dirty="0" smtClean="0">
                <a:solidFill>
                  <a:schemeClr val="tx1"/>
                </a:solidFill>
              </a:rPr>
              <a:t>asing</a:t>
            </a:r>
            <a:r>
              <a:rPr lang="en-US" sz="2000" dirty="0" smtClean="0">
                <a:solidFill>
                  <a:schemeClr val="tx1"/>
                </a:solidFill>
              </a:rPr>
              <a:t>, </a:t>
            </a:r>
            <a:r>
              <a:rPr lang="id-ID" sz="2000" dirty="0" smtClean="0">
                <a:solidFill>
                  <a:schemeClr val="tx1"/>
                </a:solidFill>
              </a:rPr>
              <a:t>Hal </a:t>
            </a:r>
            <a:r>
              <a:rPr lang="id-ID" sz="2000" dirty="0">
                <a:solidFill>
                  <a:schemeClr val="tx1"/>
                </a:solidFill>
              </a:rPr>
              <a:t>ini sesuai dengan kesimpulan </a:t>
            </a:r>
            <a:r>
              <a:rPr lang="id-ID" sz="2000" b="1" dirty="0">
                <a:solidFill>
                  <a:schemeClr val="tx1"/>
                </a:solidFill>
              </a:rPr>
              <a:t>draft report Informal Kelompok Ahli Uni Eropa </a:t>
            </a:r>
            <a:r>
              <a:rPr lang="id-ID" sz="2000" dirty="0">
                <a:solidFill>
                  <a:schemeClr val="tx1"/>
                </a:solidFill>
              </a:rPr>
              <a:t>dalam pencucian uang “it as in practice almost impossible to prove, beyond reasonable doubt, the criminal origin of assets if these were owned by (legal) person domiciled in offshore centres</a:t>
            </a:r>
            <a:r>
              <a:rPr lang="id-ID" sz="2000" dirty="0" smtClean="0">
                <a:solidFill>
                  <a:schemeClr val="tx1"/>
                </a:solidFill>
              </a:rPr>
              <a:t>.”</a:t>
            </a:r>
            <a:r>
              <a:rPr lang="en-US" sz="2000" dirty="0" smtClean="0">
                <a:solidFill>
                  <a:schemeClr val="tx1"/>
                </a:solidFill>
              </a:rPr>
              <a:t> (</a:t>
            </a:r>
            <a:r>
              <a:rPr lang="id-ID" sz="2000" dirty="0">
                <a:solidFill>
                  <a:schemeClr val="tx1"/>
                </a:solidFill>
              </a:rPr>
              <a:t>seperti dalam praktiknya hampir tidak mungkin untuk dibuktikan, tanpa keraguan, asal aset kriminal jika dimiliki oleh orang (legal) yang berkedudukan di pusat-pusat lepas pantai</a:t>
            </a:r>
            <a:r>
              <a:rPr lang="en-US" sz="2000" dirty="0" smtClean="0">
                <a:solidFill>
                  <a:schemeClr val="tx1"/>
                </a:solidFill>
              </a:rPr>
              <a:t>)</a:t>
            </a:r>
            <a:r>
              <a:rPr lang="id-ID" sz="2000" dirty="0" smtClean="0">
                <a:solidFill>
                  <a:schemeClr val="tx1"/>
                </a:solidFill>
              </a:rPr>
              <a:t> </a:t>
            </a:r>
            <a:r>
              <a:rPr lang="id-ID" sz="2000" dirty="0">
                <a:solidFill>
                  <a:schemeClr val="tx1"/>
                </a:solidFill>
              </a:rPr>
              <a:t>Bunyi kalimat Konvensi Internasional/ regional tersebut merupakan “</a:t>
            </a:r>
            <a:r>
              <a:rPr lang="id-ID" sz="2000" b="1" dirty="0">
                <a:solidFill>
                  <a:schemeClr val="tx1"/>
                </a:solidFill>
              </a:rPr>
              <a:t>non-mandatory obligation</a:t>
            </a:r>
            <a:r>
              <a:rPr lang="id-ID" sz="2000" dirty="0">
                <a:solidFill>
                  <a:schemeClr val="tx1"/>
                </a:solidFill>
              </a:rPr>
              <a:t>” bukan “</a:t>
            </a:r>
            <a:r>
              <a:rPr lang="id-ID" sz="2000" b="1" dirty="0">
                <a:solidFill>
                  <a:schemeClr val="tx1"/>
                </a:solidFill>
              </a:rPr>
              <a:t>mandatory obligation</a:t>
            </a:r>
            <a:r>
              <a:rPr lang="id-ID" sz="2000" dirty="0">
                <a:solidFill>
                  <a:schemeClr val="tx1"/>
                </a:solidFill>
              </a:rPr>
              <a:t>” sehingga </a:t>
            </a:r>
            <a:r>
              <a:rPr lang="id-ID" sz="2000" b="1" dirty="0">
                <a:solidFill>
                  <a:schemeClr val="tx1"/>
                </a:solidFill>
              </a:rPr>
              <a:t>tidak merupakan kewajiban</a:t>
            </a:r>
            <a:r>
              <a:rPr lang="id-ID" sz="2000" dirty="0">
                <a:solidFill>
                  <a:schemeClr val="tx1"/>
                </a:solidFill>
              </a:rPr>
              <a:t>/keharusan </a:t>
            </a:r>
            <a:r>
              <a:rPr lang="id-ID" sz="2000" b="1" dirty="0">
                <a:solidFill>
                  <a:schemeClr val="tx1"/>
                </a:solidFill>
              </a:rPr>
              <a:t>negara pihak untuk mengadopsi ketentuan pembuktian terbalik tersebut</a:t>
            </a:r>
            <a:r>
              <a:rPr lang="id-ID" sz="2000" dirty="0">
                <a:solidFill>
                  <a:schemeClr val="tx1"/>
                </a:solidFill>
              </a:rPr>
              <a:t>. Jika pembuktian terbalik akan diadopsi, maka ketentaun tersebut </a:t>
            </a:r>
            <a:r>
              <a:rPr lang="id-ID" sz="2000" b="1" dirty="0">
                <a:solidFill>
                  <a:schemeClr val="tx1"/>
                </a:solidFill>
              </a:rPr>
              <a:t>hanya ditujukan</a:t>
            </a:r>
            <a:r>
              <a:rPr lang="id-ID" sz="2000" dirty="0">
                <a:solidFill>
                  <a:schemeClr val="tx1"/>
                </a:solidFill>
              </a:rPr>
              <a:t> terhadap kesus harta kekayaan </a:t>
            </a:r>
            <a:r>
              <a:rPr lang="id-ID" sz="2000" b="1" dirty="0">
                <a:solidFill>
                  <a:schemeClr val="tx1"/>
                </a:solidFill>
              </a:rPr>
              <a:t>hasil kejahatan narkotika</a:t>
            </a:r>
            <a:r>
              <a:rPr lang="id-ID" sz="2000" dirty="0">
                <a:solidFill>
                  <a:schemeClr val="tx1"/>
                </a:solidFill>
              </a:rPr>
              <a:t> </a:t>
            </a:r>
            <a:r>
              <a:rPr lang="id-ID" sz="2000" b="1" dirty="0">
                <a:solidFill>
                  <a:schemeClr val="tx1"/>
                </a:solidFill>
              </a:rPr>
              <a:t>yang berasal dari negara lain</a:t>
            </a:r>
            <a:r>
              <a:rPr lang="id-ID" sz="2000" dirty="0" smtClean="0">
                <a:solidFill>
                  <a:schemeClr val="tx1"/>
                </a:solidFill>
              </a:rPr>
              <a:t>.</a:t>
            </a:r>
          </a:p>
        </p:txBody>
      </p:sp>
      <p:sp>
        <p:nvSpPr>
          <p:cNvPr id="3" name="Slide Number Placeholder 2"/>
          <p:cNvSpPr>
            <a:spLocks noGrp="1"/>
          </p:cNvSpPr>
          <p:nvPr>
            <p:ph type="sldNum" sz="quarter" idx="12"/>
          </p:nvPr>
        </p:nvSpPr>
        <p:spPr/>
        <p:txBody>
          <a:bodyPr/>
          <a:lstStyle/>
          <a:p>
            <a:fld id="{7EEE1CC0-B083-4C29-9244-16A35F8F84CD}" type="slidenum">
              <a:rPr lang="en-US" smtClean="0"/>
              <a:t>21</a:t>
            </a:fld>
            <a:endParaRPr lang="en-US"/>
          </a:p>
        </p:txBody>
      </p:sp>
    </p:spTree>
    <p:extLst>
      <p:ext uri="{BB962C8B-B14F-4D97-AF65-F5344CB8AC3E}">
        <p14:creationId xmlns:p14="http://schemas.microsoft.com/office/powerpoint/2010/main" val="1016252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7938" y="0"/>
            <a:ext cx="541606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lphaLcPeriod" startAt="8"/>
            </a:pPr>
            <a:r>
              <a:rPr lang="id-ID" sz="2000" b="1" dirty="0">
                <a:solidFill>
                  <a:schemeClr val="tx1"/>
                </a:solidFill>
              </a:rPr>
              <a:t>Stevens</a:t>
            </a:r>
            <a:r>
              <a:rPr lang="id-ID" sz="2000" dirty="0">
                <a:solidFill>
                  <a:schemeClr val="tx1"/>
                </a:solidFill>
              </a:rPr>
              <a:t> telah memberikan pernyataan bahwa </a:t>
            </a:r>
            <a:r>
              <a:rPr lang="id-ID" sz="2000" b="1" dirty="0">
                <a:solidFill>
                  <a:schemeClr val="tx1"/>
                </a:solidFill>
              </a:rPr>
              <a:t>pembuktian terbalik hanya berhubungan dengan asal usul hasil kejahatan (proceeds of crime</a:t>
            </a:r>
            <a:r>
              <a:rPr lang="id-ID" sz="2000" dirty="0">
                <a:solidFill>
                  <a:schemeClr val="tx1"/>
                </a:solidFill>
              </a:rPr>
              <a:t>) dengan tujuan perampasan dan tidak mutatis mutandis pembuktian atas kesalahan terdakwa! </a:t>
            </a:r>
            <a:r>
              <a:rPr lang="id-ID" sz="2000" b="1" dirty="0">
                <a:solidFill>
                  <a:schemeClr val="tx1"/>
                </a:solidFill>
              </a:rPr>
              <a:t>Perampasan dilakukan lazimnya setelah</a:t>
            </a:r>
            <a:r>
              <a:rPr lang="id-ID" sz="2000" dirty="0">
                <a:solidFill>
                  <a:schemeClr val="tx1"/>
                </a:solidFill>
              </a:rPr>
              <a:t> terdakwa </a:t>
            </a:r>
            <a:r>
              <a:rPr lang="id-ID" sz="2000" b="1" dirty="0" smtClean="0">
                <a:solidFill>
                  <a:schemeClr val="tx1"/>
                </a:solidFill>
              </a:rPr>
              <a:t>dinyatakan </a:t>
            </a:r>
            <a:r>
              <a:rPr lang="id-ID" sz="2000" b="1" dirty="0">
                <a:solidFill>
                  <a:schemeClr val="tx1"/>
                </a:solidFill>
              </a:rPr>
              <a:t>Bersalah </a:t>
            </a:r>
            <a:r>
              <a:rPr lang="id-ID" sz="2000" dirty="0">
                <a:solidFill>
                  <a:schemeClr val="tx1"/>
                </a:solidFill>
              </a:rPr>
              <a:t>(</a:t>
            </a:r>
            <a:r>
              <a:rPr lang="id-ID" sz="2000" b="1" dirty="0">
                <a:solidFill>
                  <a:schemeClr val="tx1"/>
                </a:solidFill>
              </a:rPr>
              <a:t>in personam forfeiture</a:t>
            </a:r>
            <a:r>
              <a:rPr lang="id-ID" sz="2000" dirty="0">
                <a:solidFill>
                  <a:schemeClr val="tx1"/>
                </a:solidFill>
              </a:rPr>
              <a:t>). Agar lebih efektif perampasan aset dalam pembuktian pencucian uang, maka beberapa negara seperti </a:t>
            </a:r>
            <a:r>
              <a:rPr lang="id-ID" sz="2000" b="1" dirty="0">
                <a:solidFill>
                  <a:schemeClr val="tx1"/>
                </a:solidFill>
              </a:rPr>
              <a:t>Belanda dan Hongkong</a:t>
            </a:r>
            <a:r>
              <a:rPr lang="id-ID" sz="2000" dirty="0">
                <a:solidFill>
                  <a:schemeClr val="tx1"/>
                </a:solidFill>
              </a:rPr>
              <a:t> telah menerapkan “</a:t>
            </a:r>
            <a:r>
              <a:rPr lang="id-ID" sz="2000" b="1" dirty="0">
                <a:solidFill>
                  <a:schemeClr val="tx1"/>
                </a:solidFill>
              </a:rPr>
              <a:t>proportionality test</a:t>
            </a:r>
            <a:r>
              <a:rPr lang="id-ID" sz="2000" dirty="0">
                <a:solidFill>
                  <a:schemeClr val="tx1"/>
                </a:solidFill>
              </a:rPr>
              <a:t>” yaitu disebut “</a:t>
            </a:r>
            <a:r>
              <a:rPr lang="id-ID" sz="2000" b="1" dirty="0">
                <a:solidFill>
                  <a:schemeClr val="tx1"/>
                </a:solidFill>
              </a:rPr>
              <a:t>partial reversal of the burden of proof</a:t>
            </a:r>
            <a:r>
              <a:rPr lang="id-ID" sz="2000" dirty="0" smtClean="0">
                <a:solidFill>
                  <a:schemeClr val="tx1"/>
                </a:solidFill>
              </a:rPr>
              <a:t>”,</a:t>
            </a:r>
            <a:r>
              <a:rPr lang="id-ID" sz="2000" baseline="30000" dirty="0" smtClean="0">
                <a:solidFill>
                  <a:schemeClr val="tx1"/>
                </a:solidFill>
              </a:rPr>
              <a:t> </a:t>
            </a:r>
            <a:r>
              <a:rPr lang="id-ID" sz="2000" dirty="0">
                <a:solidFill>
                  <a:schemeClr val="tx1"/>
                </a:solidFill>
              </a:rPr>
              <a:t>di mana patut dan terdakwa masing-masing diwajibkan membuktikan asal usul keabsahan harta kekayaan yang diduga berasal dari tindak pidana</a:t>
            </a:r>
            <a:r>
              <a:rPr lang="id-ID" sz="2000" dirty="0" smtClean="0">
                <a:solidFill>
                  <a:schemeClr val="tx1"/>
                </a:solidFill>
              </a:rPr>
              <a:t>. </a:t>
            </a:r>
            <a:r>
              <a:rPr lang="id-ID" sz="2000" dirty="0">
                <a:solidFill>
                  <a:schemeClr val="tx1"/>
                </a:solidFill>
              </a:rPr>
              <a:t>Praktik di negara tersebut membuktikan bahwa, ketentuan </a:t>
            </a:r>
            <a:r>
              <a:rPr lang="id-ID" sz="2000" b="1" dirty="0">
                <a:solidFill>
                  <a:schemeClr val="tx1"/>
                </a:solidFill>
              </a:rPr>
              <a:t>pasal 69 UU TPPU 2010</a:t>
            </a:r>
            <a:r>
              <a:rPr lang="id-ID" sz="2000" dirty="0">
                <a:solidFill>
                  <a:schemeClr val="tx1"/>
                </a:solidFill>
              </a:rPr>
              <a: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22</a:t>
            </a:fld>
            <a:endParaRPr lang="en-US"/>
          </a:p>
        </p:txBody>
      </p:sp>
    </p:spTree>
    <p:extLst>
      <p:ext uri="{BB962C8B-B14F-4D97-AF65-F5344CB8AC3E}">
        <p14:creationId xmlns:p14="http://schemas.microsoft.com/office/powerpoint/2010/main" val="1158120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9969" y="0"/>
            <a:ext cx="4994031"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a:solidFill>
                  <a:schemeClr val="tx1"/>
                </a:solidFill>
              </a:rPr>
              <a:t>tidak memiliki makna </a:t>
            </a:r>
            <a:r>
              <a:rPr lang="id-ID" sz="2000" dirty="0">
                <a:solidFill>
                  <a:schemeClr val="tx1"/>
                </a:solidFill>
              </a:rPr>
              <a:t>apapun </a:t>
            </a:r>
            <a:r>
              <a:rPr lang="id-ID" sz="2000" b="1" dirty="0">
                <a:solidFill>
                  <a:schemeClr val="tx1"/>
                </a:solidFill>
              </a:rPr>
              <a:t>bahkan merugikan kepentingan hukum terdakwa </a:t>
            </a:r>
            <a:r>
              <a:rPr lang="id-ID" sz="2000" dirty="0">
                <a:solidFill>
                  <a:schemeClr val="tx1"/>
                </a:solidFill>
              </a:rPr>
              <a:t>karena dalam kenyataanya, terdakwa wajib membuktikan harta kekayaan bukan berasal dari tindak pidana</a:t>
            </a:r>
            <a:r>
              <a:rPr lang="id-ID" sz="2000" dirty="0" smtClean="0">
                <a:solidFill>
                  <a:schemeClr val="tx1"/>
                </a:solidFill>
              </a:rPr>
              <a:t>.</a:t>
            </a:r>
            <a:endParaRPr lang="en-US" sz="2000" dirty="0" smtClean="0">
              <a:solidFill>
                <a:schemeClr val="tx1"/>
              </a:solidFill>
            </a:endParaRPr>
          </a:p>
          <a:p>
            <a:pPr marL="457200" indent="-457200" algn="just">
              <a:buFont typeface="+mj-lt"/>
              <a:buAutoNum type="alphaLcPeriod" startAt="9"/>
            </a:pPr>
            <a:r>
              <a:rPr lang="id-ID" sz="2000" b="1" dirty="0" smtClean="0">
                <a:solidFill>
                  <a:schemeClr val="tx1"/>
                </a:solidFill>
              </a:rPr>
              <a:t>Dua </a:t>
            </a:r>
            <a:r>
              <a:rPr lang="id-ID" sz="2000" b="1" dirty="0">
                <a:solidFill>
                  <a:schemeClr val="tx1"/>
                </a:solidFill>
              </a:rPr>
              <a:t>UU Federal Amerika Serikat </a:t>
            </a:r>
            <a:r>
              <a:rPr lang="id-ID" sz="2000" dirty="0">
                <a:solidFill>
                  <a:schemeClr val="tx1"/>
                </a:solidFill>
              </a:rPr>
              <a:t>yang mengatur tindak pidana pencucian uang, yaitu </a:t>
            </a:r>
            <a:r>
              <a:rPr lang="id-ID" sz="2000" b="1" dirty="0">
                <a:solidFill>
                  <a:schemeClr val="tx1"/>
                </a:solidFill>
              </a:rPr>
              <a:t>18 USC 1956 </a:t>
            </a:r>
            <a:r>
              <a:rPr lang="id-ID" sz="2000" dirty="0">
                <a:solidFill>
                  <a:schemeClr val="tx1"/>
                </a:solidFill>
              </a:rPr>
              <a:t>dan </a:t>
            </a:r>
            <a:r>
              <a:rPr lang="id-ID" sz="2000" b="1" dirty="0">
                <a:solidFill>
                  <a:schemeClr val="tx1"/>
                </a:solidFill>
              </a:rPr>
              <a:t>18 USC 1957. </a:t>
            </a:r>
            <a:r>
              <a:rPr lang="id-ID" sz="2000" dirty="0">
                <a:solidFill>
                  <a:schemeClr val="tx1"/>
                </a:solidFill>
              </a:rPr>
              <a:t>Perbedaan dua UU Federal yaitu bahwa </a:t>
            </a:r>
            <a:r>
              <a:rPr lang="id-ID" sz="2000" b="1" dirty="0">
                <a:solidFill>
                  <a:schemeClr val="tx1"/>
                </a:solidFill>
              </a:rPr>
              <a:t>UU Federal 1956 melarang </a:t>
            </a:r>
            <a:r>
              <a:rPr lang="id-ID" sz="2000" dirty="0">
                <a:solidFill>
                  <a:schemeClr val="tx1"/>
                </a:solidFill>
              </a:rPr>
              <a:t>transaksi keuangan</a:t>
            </a:r>
            <a:r>
              <a:rPr lang="id-ID" sz="2000" b="1" dirty="0">
                <a:solidFill>
                  <a:schemeClr val="tx1"/>
                </a:solidFill>
              </a:rPr>
              <a:t> </a:t>
            </a:r>
            <a:r>
              <a:rPr lang="id-ID" sz="2000" dirty="0">
                <a:solidFill>
                  <a:schemeClr val="tx1"/>
                </a:solidFill>
              </a:rPr>
              <a:t>yang berasal dari kejahatan jika dilakukan dengan </a:t>
            </a:r>
            <a:r>
              <a:rPr lang="id-ID" sz="2000" b="1" dirty="0">
                <a:solidFill>
                  <a:schemeClr val="tx1"/>
                </a:solidFill>
              </a:rPr>
              <a:t>(i) sengaja </a:t>
            </a:r>
            <a:r>
              <a:rPr lang="id-ID" sz="2000" dirty="0">
                <a:solidFill>
                  <a:schemeClr val="tx1"/>
                </a:solidFill>
              </a:rPr>
              <a:t>untuk</a:t>
            </a:r>
            <a:r>
              <a:rPr lang="id-ID" sz="2000" b="1" dirty="0">
                <a:solidFill>
                  <a:schemeClr val="tx1"/>
                </a:solidFill>
              </a:rPr>
              <a:t> melakukan </a:t>
            </a:r>
            <a:r>
              <a:rPr lang="id-ID" sz="2000" dirty="0">
                <a:solidFill>
                  <a:schemeClr val="tx1"/>
                </a:solidFill>
              </a:rPr>
              <a:t>kejahatan</a:t>
            </a:r>
            <a:r>
              <a:rPr lang="id-ID" sz="2000" b="1" dirty="0">
                <a:solidFill>
                  <a:schemeClr val="tx1"/>
                </a:solidFill>
              </a:rPr>
              <a:t> atau (ii) </a:t>
            </a:r>
            <a:r>
              <a:rPr lang="id-ID" sz="2000" dirty="0">
                <a:solidFill>
                  <a:schemeClr val="tx1"/>
                </a:solidFill>
              </a:rPr>
              <a:t>dengan sengaja</a:t>
            </a:r>
            <a:r>
              <a:rPr lang="id-ID" sz="2000" b="1" dirty="0">
                <a:solidFill>
                  <a:schemeClr val="tx1"/>
                </a:solidFill>
              </a:rPr>
              <a:t> menghindari </a:t>
            </a:r>
            <a:r>
              <a:rPr lang="id-ID" sz="2000" dirty="0">
                <a:solidFill>
                  <a:schemeClr val="tx1"/>
                </a:solidFill>
              </a:rPr>
              <a:t>membayar</a:t>
            </a:r>
            <a:r>
              <a:rPr lang="id-ID" sz="2000" b="1" dirty="0">
                <a:solidFill>
                  <a:schemeClr val="tx1"/>
                </a:solidFill>
              </a:rPr>
              <a:t> pajak </a:t>
            </a:r>
            <a:r>
              <a:rPr lang="id-ID" sz="2000" dirty="0">
                <a:solidFill>
                  <a:schemeClr val="tx1"/>
                </a:solidFill>
              </a:rPr>
              <a:t>darimana hasil kejahatan berasal</a:t>
            </a:r>
            <a:r>
              <a:rPr lang="id-ID" sz="2000" b="1" dirty="0">
                <a:solidFill>
                  <a:schemeClr val="tx1"/>
                </a:solidFill>
              </a:rPr>
              <a:t>; juga (iii) </a:t>
            </a:r>
            <a:r>
              <a:rPr lang="id-ID" sz="2000" dirty="0">
                <a:solidFill>
                  <a:schemeClr val="tx1"/>
                </a:solidFill>
              </a:rPr>
              <a:t>jika transaksi dimaksud direncanakan untuk </a:t>
            </a:r>
            <a:r>
              <a:rPr lang="id-ID" sz="2000" b="1" dirty="0">
                <a:solidFill>
                  <a:schemeClr val="tx1"/>
                </a:solidFill>
              </a:rPr>
              <a:t>menyembunyikan </a:t>
            </a:r>
            <a:r>
              <a:rPr lang="id-ID" sz="2000" dirty="0" smtClean="0">
                <a:solidFill>
                  <a:schemeClr val="tx1"/>
                </a:solidFill>
              </a:rPr>
              <a:t>ata</a:t>
            </a:r>
            <a:r>
              <a:rPr lang="en-US" sz="2000" dirty="0" smtClean="0">
                <a:solidFill>
                  <a:schemeClr val="tx1"/>
                </a:solidFill>
              </a:rPr>
              <a:t>u</a:t>
            </a:r>
            <a:r>
              <a:rPr lang="id-ID" sz="2000" b="1" dirty="0" smtClean="0">
                <a:solidFill>
                  <a:schemeClr val="tx1"/>
                </a:solidFill>
              </a:rPr>
              <a:t> </a:t>
            </a:r>
            <a:r>
              <a:rPr lang="id-ID" sz="2000" b="1" dirty="0">
                <a:solidFill>
                  <a:schemeClr val="tx1"/>
                </a:solidFill>
              </a:rPr>
              <a:t>menyamarkan asal, lokasi, sumber, kepemilikan, </a:t>
            </a:r>
            <a:r>
              <a:rPr lang="id-ID" sz="2000" dirty="0" smtClean="0">
                <a:solidFill>
                  <a:schemeClr val="tx1"/>
                </a:solidFill>
              </a:rPr>
              <a:t>ata</a:t>
            </a:r>
            <a:r>
              <a:rPr lang="en-US" sz="2000" dirty="0" smtClean="0">
                <a:solidFill>
                  <a:schemeClr val="tx1"/>
                </a:solidFill>
              </a:rPr>
              <a:t>u</a:t>
            </a:r>
            <a:r>
              <a:rPr lang="id-ID" sz="2000" dirty="0" smtClean="0">
                <a:solidFill>
                  <a:schemeClr val="tx1"/>
                </a:solidFill>
              </a:rPr>
              <a:t> </a:t>
            </a:r>
            <a:r>
              <a:rPr lang="id-ID" sz="2000" b="1" dirty="0">
                <a:solidFill>
                  <a:schemeClr val="tx1"/>
                </a:solidFill>
              </a:rPr>
              <a:t>melindungi hasil kejahatan. </a:t>
            </a:r>
            <a:endParaRPr lang="en-US" sz="2000" b="1" dirty="0" smtClean="0">
              <a:solidFill>
                <a:schemeClr val="tx1"/>
              </a:solidFill>
            </a:endParaRPr>
          </a:p>
          <a:p>
            <a:pPr lvl="1" algn="just"/>
            <a:r>
              <a:rPr lang="id-ID" sz="2000" b="1" dirty="0" smtClean="0">
                <a:solidFill>
                  <a:schemeClr val="tx1"/>
                </a:solidFill>
              </a:rPr>
              <a:t>UU </a:t>
            </a:r>
            <a:r>
              <a:rPr lang="id-ID" sz="2000" b="1" dirty="0">
                <a:solidFill>
                  <a:schemeClr val="tx1"/>
                </a:solidFill>
              </a:rPr>
              <a:t>Federal 1957</a:t>
            </a:r>
            <a:r>
              <a:rPr lang="id-ID" sz="2000" dirty="0">
                <a:solidFill>
                  <a:schemeClr val="tx1"/>
                </a:solidFill>
              </a:rPr>
              <a:t> telah memperluas pertanggungjawaban pidana dengan meniadakan unsur “sengaja” </a:t>
            </a:r>
            <a:r>
              <a:rPr lang="id-ID" sz="2000" dirty="0" smtClean="0">
                <a:solidFill>
                  <a:schemeClr val="tx1"/>
                </a:solidFill>
              </a:rPr>
              <a:t>dan</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23</a:t>
            </a:fld>
            <a:endParaRPr lang="en-US"/>
          </a:p>
        </p:txBody>
      </p:sp>
    </p:spTree>
    <p:extLst>
      <p:ext uri="{BB962C8B-B14F-4D97-AF65-F5344CB8AC3E}">
        <p14:creationId xmlns:p14="http://schemas.microsoft.com/office/powerpoint/2010/main" val="1061163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8954" y="0"/>
            <a:ext cx="520504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UU ini sangat liberal karena tidak mensyaratkan untuk dapat dipidana bahwa terdakwa tidak perlu mengetahui bahwa barang/uang yang ia terima dalah berasal dari kejahatan.</a:t>
            </a:r>
            <a:endParaRPr lang="en-US" sz="2000" dirty="0" smtClean="0">
              <a:solidFill>
                <a:schemeClr val="tx1"/>
              </a:solidFill>
            </a:endParaRPr>
          </a:p>
          <a:p>
            <a:pPr lvl="1" algn="just"/>
            <a:r>
              <a:rPr lang="id-ID" sz="2000" dirty="0" smtClean="0">
                <a:solidFill>
                  <a:schemeClr val="tx1"/>
                </a:solidFill>
              </a:rPr>
              <a:t>Ketentuan </a:t>
            </a:r>
            <a:r>
              <a:rPr lang="id-ID" sz="2000" b="1" dirty="0">
                <a:solidFill>
                  <a:schemeClr val="tx1"/>
                </a:solidFill>
              </a:rPr>
              <a:t>UU Federal US tersebut (1957) telah diadopsi kedalam UU TPPU 2010 pasal 5</a:t>
            </a:r>
            <a:r>
              <a:rPr lang="id-ID" sz="2000" dirty="0">
                <a:solidFill>
                  <a:schemeClr val="tx1"/>
                </a:solidFill>
              </a:rPr>
              <a:t> dengan memasukan unsur “patut diduganya”, yang diklaim oleh stevens sebagai </a:t>
            </a:r>
            <a:r>
              <a:rPr lang="id-ID" sz="2000" b="1" dirty="0">
                <a:solidFill>
                  <a:schemeClr val="tx1"/>
                </a:solidFill>
              </a:rPr>
              <a:t>karakter norma yang sangat liberal </a:t>
            </a:r>
            <a:r>
              <a:rPr lang="id-ID" sz="2000" dirty="0">
                <a:solidFill>
                  <a:schemeClr val="tx1"/>
                </a:solidFill>
              </a:rPr>
              <a:t>dalam penegakan hukum terhadap tindak pidana pencucian uang. Amerika Seriat telah menggunakan dua standar dalam hal perampasan terhadap aset hasil kejahatan “</a:t>
            </a:r>
            <a:r>
              <a:rPr lang="id-ID" sz="2000" b="1" dirty="0">
                <a:solidFill>
                  <a:schemeClr val="tx1"/>
                </a:solidFill>
              </a:rPr>
              <a:t>civil standar of proof</a:t>
            </a:r>
            <a:r>
              <a:rPr lang="id-ID" sz="2000" dirty="0">
                <a:solidFill>
                  <a:schemeClr val="tx1"/>
                </a:solidFill>
              </a:rPr>
              <a:t>” yaitu </a:t>
            </a:r>
            <a:r>
              <a:rPr lang="id-ID" sz="2000" b="1" dirty="0">
                <a:solidFill>
                  <a:schemeClr val="tx1"/>
                </a:solidFill>
              </a:rPr>
              <a:t>probable cause, dan “criminal standar of proof</a:t>
            </a:r>
            <a:r>
              <a:rPr lang="id-ID" sz="2000" dirty="0">
                <a:solidFill>
                  <a:schemeClr val="tx1"/>
                </a:solidFill>
              </a:rPr>
              <a:t>”, yaitu </a:t>
            </a:r>
            <a:r>
              <a:rPr lang="id-ID" sz="2000" b="1" dirty="0">
                <a:solidFill>
                  <a:schemeClr val="tx1"/>
                </a:solidFill>
              </a:rPr>
              <a:t>proof </a:t>
            </a:r>
            <a:r>
              <a:rPr lang="en-US" sz="2000" b="1" dirty="0" smtClean="0">
                <a:solidFill>
                  <a:schemeClr val="tx1"/>
                </a:solidFill>
              </a:rPr>
              <a:t> </a:t>
            </a:r>
            <a:r>
              <a:rPr lang="id-ID" sz="2000" b="1" dirty="0" smtClean="0">
                <a:solidFill>
                  <a:schemeClr val="tx1"/>
                </a:solidFill>
              </a:rPr>
              <a:t>beyond </a:t>
            </a:r>
            <a:r>
              <a:rPr lang="id-ID" sz="2000" b="1" dirty="0">
                <a:solidFill>
                  <a:schemeClr val="tx1"/>
                </a:solidFill>
              </a:rPr>
              <a:t>reasonable doubt</a:t>
            </a:r>
            <a:r>
              <a:rPr lang="id-ID" sz="2000" dirty="0" smtClean="0">
                <a:solidFill>
                  <a:schemeClr val="tx1"/>
                </a:solidFill>
              </a:rPr>
              <a:t>.</a:t>
            </a:r>
          </a:p>
          <a:p>
            <a:pPr marL="457200" indent="-457200" algn="just">
              <a:buFont typeface="+mj-lt"/>
              <a:buAutoNum type="alphaLcPeriod" startAt="10"/>
            </a:pPr>
            <a:r>
              <a:rPr lang="id-ID" sz="2000" dirty="0">
                <a:solidFill>
                  <a:schemeClr val="tx1"/>
                </a:solidFill>
              </a:rPr>
              <a:t>UU TPPU 2010, </a:t>
            </a:r>
            <a:r>
              <a:rPr lang="id-ID" sz="2000" b="1" dirty="0">
                <a:solidFill>
                  <a:schemeClr val="tx1"/>
                </a:solidFill>
              </a:rPr>
              <a:t>pasal 77 dan 78, menggunakan dua standar </a:t>
            </a:r>
            <a:r>
              <a:rPr lang="id-ID" sz="2000" dirty="0">
                <a:solidFill>
                  <a:schemeClr val="tx1"/>
                </a:solidFill>
              </a:rPr>
              <a:t>atau </a:t>
            </a:r>
            <a:r>
              <a:rPr lang="id-ID" sz="2000" b="1" dirty="0">
                <a:solidFill>
                  <a:schemeClr val="tx1"/>
                </a:solidFill>
              </a:rPr>
              <a:t>multiple standar,</a:t>
            </a:r>
            <a:r>
              <a:rPr lang="id-ID" sz="2000" dirty="0">
                <a:solidFill>
                  <a:schemeClr val="tx1"/>
                </a:solidFill>
              </a:rPr>
              <a:t> yaitu </a:t>
            </a:r>
            <a:r>
              <a:rPr lang="id-ID" sz="2000" b="1" dirty="0">
                <a:solidFill>
                  <a:schemeClr val="tx1"/>
                </a:solidFill>
              </a:rPr>
              <a:t>civil standar dan crimnal standar</a:t>
            </a:r>
            <a:r>
              <a:rPr lang="id-ID" sz="2000" dirty="0">
                <a:solidFill>
                  <a:schemeClr val="tx1"/>
                </a:solidFill>
              </a:rPr>
              <a:t> dalam perkara TPPU diIndonesia. Penerapan dua standar dalam UU TPPU </a:t>
            </a:r>
            <a:r>
              <a:rPr lang="id-ID" sz="2000" dirty="0" smtClean="0">
                <a:solidFill>
                  <a:schemeClr val="tx1"/>
                </a:solidFill>
              </a:rPr>
              <a:t>2010</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24</a:t>
            </a:fld>
            <a:endParaRPr lang="en-US"/>
          </a:p>
        </p:txBody>
      </p:sp>
    </p:spTree>
    <p:extLst>
      <p:ext uri="{BB962C8B-B14F-4D97-AF65-F5344CB8AC3E}">
        <p14:creationId xmlns:p14="http://schemas.microsoft.com/office/powerpoint/2010/main" val="1491067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8277" y="0"/>
            <a:ext cx="5345723"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dirty="0">
                <a:solidFill>
                  <a:schemeClr val="tx1"/>
                </a:solidFill>
              </a:rPr>
              <a:t>bertentangan dengan pernyataan stevens yang telah dikemukakan diatas dan dengan maksud dan tujuan awal penggunaan metode pembuktian terbalik yang dianut dalam Konvensi internasional mengenai anti-narkotika (1988), Konvensi Internasional tentang Pencucian Uang (1990), dan Konvensi PBB Anti-Korupsi 2003. Merujuk pada kalimat Konvensi PBB Anti-Narkotika dan baha psikotropika 1988 sebagaimana telah diuraikan diatas maka ketentuan pasal 77 dan 78 UU TPPU 2010 bertentangan dengan prinsip praduga tidak bersalah yang dianut dalam sistem kekuasaan kehakiman dan UUD 1945</a:t>
            </a:r>
            <a:r>
              <a:rPr lang="id-ID" sz="2000" dirty="0" smtClean="0">
                <a:solidFill>
                  <a:schemeClr val="tx1"/>
                </a:solidFill>
              </a:rPr>
              <a:t>.</a:t>
            </a:r>
          </a:p>
          <a:p>
            <a:pPr marL="457200" indent="-457200" algn="just">
              <a:buFont typeface="+mj-lt"/>
              <a:buAutoNum type="alphaLcPeriod" startAt="11"/>
            </a:pPr>
            <a:r>
              <a:rPr lang="id-ID" sz="2000" dirty="0">
                <a:solidFill>
                  <a:schemeClr val="tx1"/>
                </a:solidFill>
              </a:rPr>
              <a:t>Penerapan standar probable cause yang dianut dalam pasal </a:t>
            </a:r>
            <a:r>
              <a:rPr lang="id-ID" sz="2000" b="1" dirty="0">
                <a:solidFill>
                  <a:schemeClr val="tx1"/>
                </a:solidFill>
              </a:rPr>
              <a:t>77 dan 78 UU TPPU 2010 </a:t>
            </a:r>
            <a:r>
              <a:rPr lang="id-ID" sz="2000" dirty="0">
                <a:solidFill>
                  <a:schemeClr val="tx1"/>
                </a:solidFill>
              </a:rPr>
              <a:t>sebagaimana dikemukakan diatas </a:t>
            </a:r>
            <a:r>
              <a:rPr lang="id-ID" sz="2000" b="1" dirty="0">
                <a:solidFill>
                  <a:schemeClr val="tx1"/>
                </a:solidFill>
              </a:rPr>
              <a:t>dari sudut asas legalitas hukum pembuktian</a:t>
            </a:r>
            <a:r>
              <a:rPr lang="id-ID" sz="2000" dirty="0">
                <a:solidFill>
                  <a:schemeClr val="tx1"/>
                </a:solidFill>
              </a:rPr>
              <a:t>, </a:t>
            </a:r>
            <a:r>
              <a:rPr lang="id-ID" sz="2000" b="1" dirty="0">
                <a:solidFill>
                  <a:schemeClr val="tx1"/>
                </a:solidFill>
              </a:rPr>
              <a:t>masih dipersoalkan</a:t>
            </a:r>
            <a:r>
              <a:rPr lang="id-ID" sz="2000" dirty="0">
                <a:solidFill>
                  <a:schemeClr val="tx1"/>
                </a:solidFill>
              </a:rPr>
              <a:t> kerena asas tersebut selain mengenai </a:t>
            </a:r>
            <a:r>
              <a:rPr lang="id-ID" sz="2000" b="1" dirty="0">
                <a:solidFill>
                  <a:schemeClr val="tx1"/>
                </a:solidFill>
              </a:rPr>
              <a:t>larangan retroaktif, </a:t>
            </a:r>
            <a:r>
              <a:rPr lang="id-ID" sz="2000" dirty="0">
                <a:solidFill>
                  <a:schemeClr val="tx1"/>
                </a:solidFill>
              </a:rPr>
              <a:t>juga mensyaratkan </a:t>
            </a:r>
            <a:r>
              <a:rPr lang="id-ID" sz="2000" b="1" dirty="0">
                <a:solidFill>
                  <a:schemeClr val="tx1"/>
                </a:solidFill>
              </a:rPr>
              <a:t>undang-undang harus pasti dan jelas</a:t>
            </a:r>
            <a:r>
              <a:rPr lang="id-ID" sz="2000" dirty="0">
                <a:solidFill>
                  <a:schemeClr val="tx1"/>
                </a:solidFill>
              </a:rPr>
              <a:t> (</a:t>
            </a:r>
            <a:r>
              <a:rPr lang="id-ID" sz="2000" b="1" dirty="0">
                <a:solidFill>
                  <a:schemeClr val="tx1"/>
                </a:solidFill>
              </a:rPr>
              <a:t>Bestimmtheitsgebo</a:t>
            </a:r>
            <a:r>
              <a:rPr lang="id-ID" sz="2000" dirty="0">
                <a:solidFill>
                  <a:schemeClr val="tx1"/>
                </a:solidFill>
              </a:rPr>
              <a:t>t</a:t>
            </a:r>
            <a:r>
              <a:rPr lang="id-ID" sz="2000" dirty="0" smtClean="0">
                <a:solidFill>
                  <a:schemeClr val="tx1"/>
                </a:solidFill>
              </a:rPr>
              <a:t>).</a:t>
            </a:r>
            <a:r>
              <a:rPr lang="id-ID" sz="2000" baseline="30000" dirty="0" smtClean="0">
                <a:solidFill>
                  <a:schemeClr val="tx1"/>
                </a:solidFill>
              </a:rPr>
              <a:t>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25</a:t>
            </a:fld>
            <a:endParaRPr lang="en-US"/>
          </a:p>
        </p:txBody>
      </p:sp>
    </p:spTree>
    <p:extLst>
      <p:ext uri="{BB962C8B-B14F-4D97-AF65-F5344CB8AC3E}">
        <p14:creationId xmlns:p14="http://schemas.microsoft.com/office/powerpoint/2010/main" val="2805199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08" y="0"/>
            <a:ext cx="492369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a:solidFill>
                  <a:schemeClr val="tx1"/>
                </a:solidFill>
              </a:rPr>
              <a:t>standar probable cause </a:t>
            </a:r>
            <a:r>
              <a:rPr lang="id-ID" sz="2000" dirty="0">
                <a:solidFill>
                  <a:schemeClr val="tx1"/>
                </a:solidFill>
              </a:rPr>
              <a:t>justru </a:t>
            </a:r>
            <a:r>
              <a:rPr lang="id-ID" sz="2000" b="1" dirty="0">
                <a:solidFill>
                  <a:schemeClr val="tx1"/>
                </a:solidFill>
              </a:rPr>
              <a:t>mengenyampingkan foresseability</a:t>
            </a:r>
            <a:r>
              <a:rPr lang="id-ID" sz="2000" dirty="0">
                <a:solidFill>
                  <a:schemeClr val="tx1"/>
                </a:solidFill>
              </a:rPr>
              <a:t>, bahwa terdakwa harus mengetahui asal usul harta kekayaannya yang diduga berasal dari tindak pidana</a:t>
            </a:r>
            <a:r>
              <a:rPr lang="id-ID" sz="2000" dirty="0" smtClean="0">
                <a:solidFill>
                  <a:schemeClr val="tx1"/>
                </a:solidFill>
              </a:rPr>
              <a:t>.</a:t>
            </a:r>
            <a:endParaRPr lang="en-US" sz="2000" dirty="0" smtClean="0">
              <a:solidFill>
                <a:schemeClr val="tx1"/>
              </a:solidFill>
            </a:endParaRPr>
          </a:p>
          <a:p>
            <a:pPr marL="457200" indent="-457200" algn="just">
              <a:buFont typeface="+mj-lt"/>
              <a:buAutoNum type="alphaLcPeriod" startAt="12"/>
            </a:pPr>
            <a:r>
              <a:rPr lang="id-ID" sz="2000" dirty="0" smtClean="0">
                <a:solidFill>
                  <a:schemeClr val="tx1"/>
                </a:solidFill>
              </a:rPr>
              <a:t>Di </a:t>
            </a:r>
            <a:r>
              <a:rPr lang="id-ID" sz="2000" dirty="0">
                <a:solidFill>
                  <a:schemeClr val="tx1"/>
                </a:solidFill>
              </a:rPr>
              <a:t>negara </a:t>
            </a:r>
            <a:r>
              <a:rPr lang="id-ID" sz="2000" b="1" dirty="0">
                <a:solidFill>
                  <a:schemeClr val="tx1"/>
                </a:solidFill>
              </a:rPr>
              <a:t>Belanda, Belgia, dan Hong Kong</a:t>
            </a:r>
            <a:r>
              <a:rPr lang="id-ID" sz="2000" dirty="0">
                <a:solidFill>
                  <a:schemeClr val="tx1"/>
                </a:solidFill>
              </a:rPr>
              <a:t>, pembuktian tersebut dibebankan baik pada jaksa penuntut maupun terdakwa! Prinsip pembuktian “</a:t>
            </a:r>
            <a:r>
              <a:rPr lang="id-ID" sz="2000" b="1" dirty="0">
                <a:solidFill>
                  <a:schemeClr val="tx1"/>
                </a:solidFill>
              </a:rPr>
              <a:t>balanced probability principle</a:t>
            </a:r>
            <a:r>
              <a:rPr lang="id-ID" sz="2000" dirty="0">
                <a:solidFill>
                  <a:schemeClr val="tx1"/>
                </a:solidFill>
              </a:rPr>
              <a:t>” sebagaimana diterapkan dinegara-negara tersebut merupakan solusi hukum terbaik saat ini di dalam implementasi UU TPPU 2010 sesuai dengan asas keseimbangan antara hak dan kewajiban negara (untuk menuntut) dan terdakwa (untuk melakukan pembelaan).</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26</a:t>
            </a:fld>
            <a:endParaRPr lang="en-US"/>
          </a:p>
        </p:txBody>
      </p:sp>
    </p:spTree>
    <p:extLst>
      <p:ext uri="{BB962C8B-B14F-4D97-AF65-F5344CB8AC3E}">
        <p14:creationId xmlns:p14="http://schemas.microsoft.com/office/powerpoint/2010/main" val="123210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0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rabicPeriod"/>
            </a:pPr>
            <a:r>
              <a:rPr lang="id-ID" sz="2000" dirty="0" smtClean="0">
                <a:solidFill>
                  <a:schemeClr val="tx1"/>
                </a:solidFill>
              </a:rPr>
              <a:t>Pasal </a:t>
            </a:r>
            <a:r>
              <a:rPr lang="id-ID" sz="2000" b="1" dirty="0" smtClean="0">
                <a:solidFill>
                  <a:schemeClr val="tx1"/>
                </a:solidFill>
              </a:rPr>
              <a:t>40 huruf a </a:t>
            </a:r>
            <a:r>
              <a:rPr lang="id-ID" sz="2000" dirty="0" smtClean="0">
                <a:solidFill>
                  <a:schemeClr val="tx1"/>
                </a:solidFill>
              </a:rPr>
              <a:t>UU No.8 tahun 2010 secara eksplisit dinyatakan “</a:t>
            </a:r>
            <a:r>
              <a:rPr lang="id-ID" sz="2000" b="1" dirty="0" smtClean="0">
                <a:solidFill>
                  <a:schemeClr val="tx1"/>
                </a:solidFill>
              </a:rPr>
              <a:t>dalam melaksanakan tugak PPATK memiliki fungsi pencegahan dari pemberantasan TPPU</a:t>
            </a:r>
            <a:r>
              <a:rPr lang="id-ID" sz="2000" dirty="0" smtClean="0">
                <a:solidFill>
                  <a:schemeClr val="tx1"/>
                </a:solidFill>
              </a:rPr>
              <a:t>” </a:t>
            </a:r>
            <a:r>
              <a:rPr lang="id-ID" sz="2000" b="1" dirty="0" smtClean="0">
                <a:solidFill>
                  <a:schemeClr val="tx1"/>
                </a:solidFill>
              </a:rPr>
              <a:t>namun </a:t>
            </a:r>
            <a:r>
              <a:rPr lang="id-ID" sz="2000" dirty="0" smtClean="0">
                <a:solidFill>
                  <a:schemeClr val="tx1"/>
                </a:solidFill>
              </a:rPr>
              <a:t>ketentuan selanjutnya “</a:t>
            </a:r>
            <a:r>
              <a:rPr lang="id-ID" sz="2000" b="1" dirty="0" smtClean="0">
                <a:solidFill>
                  <a:schemeClr val="tx1"/>
                </a:solidFill>
              </a:rPr>
              <a:t>hanya memberikan pencegahan saja, </a:t>
            </a:r>
            <a:r>
              <a:rPr lang="id-ID" sz="2000" dirty="0" smtClean="0">
                <a:solidFill>
                  <a:schemeClr val="tx1"/>
                </a:solidFill>
              </a:rPr>
              <a:t>sebagai dinyatakan dalam pasal 40 huruf d”</a:t>
            </a:r>
          </a:p>
          <a:p>
            <a:pPr marL="457200" indent="-457200" algn="just">
              <a:buFont typeface="+mj-lt"/>
              <a:buAutoNum type="arabicPeriod"/>
            </a:pPr>
            <a:r>
              <a:rPr lang="id-ID" sz="2000" dirty="0" smtClean="0">
                <a:solidFill>
                  <a:schemeClr val="tx1"/>
                </a:solidFill>
              </a:rPr>
              <a:t>Ketentuan </a:t>
            </a:r>
            <a:r>
              <a:rPr lang="id-ID" sz="2000" b="1" dirty="0" smtClean="0">
                <a:solidFill>
                  <a:schemeClr val="tx1"/>
                </a:solidFill>
              </a:rPr>
              <a:t>pasal 20 </a:t>
            </a:r>
            <a:r>
              <a:rPr lang="id-ID" sz="2000" dirty="0" smtClean="0">
                <a:solidFill>
                  <a:schemeClr val="tx1"/>
                </a:solidFill>
              </a:rPr>
              <a:t>UU No.8 tahun 2010 “</a:t>
            </a:r>
            <a:r>
              <a:rPr lang="id-ID" sz="2000" dirty="0">
                <a:solidFill>
                  <a:schemeClr val="tx1"/>
                </a:solidFill>
              </a:rPr>
              <a:t>Ketentua pasal 26 UU TPPU 2010 </a:t>
            </a:r>
            <a:r>
              <a:rPr lang="id-ID" sz="2000" b="1" dirty="0">
                <a:solidFill>
                  <a:schemeClr val="tx1"/>
                </a:solidFill>
              </a:rPr>
              <a:t>memberikan wewenang </a:t>
            </a:r>
            <a:r>
              <a:rPr lang="id-ID" sz="2000" dirty="0">
                <a:solidFill>
                  <a:schemeClr val="tx1"/>
                </a:solidFill>
              </a:rPr>
              <a:t>kepada </a:t>
            </a:r>
            <a:r>
              <a:rPr lang="id-ID" sz="2000" b="1" dirty="0">
                <a:solidFill>
                  <a:schemeClr val="tx1"/>
                </a:solidFill>
              </a:rPr>
              <a:t>Penyedia Jasa Keuangan </a:t>
            </a:r>
            <a:r>
              <a:rPr lang="id-ID" sz="2000" dirty="0">
                <a:solidFill>
                  <a:schemeClr val="tx1"/>
                </a:solidFill>
              </a:rPr>
              <a:t>untuk </a:t>
            </a:r>
            <a:r>
              <a:rPr lang="id-ID" sz="2000" b="1" dirty="0">
                <a:solidFill>
                  <a:schemeClr val="tx1"/>
                </a:solidFill>
              </a:rPr>
              <a:t>menunda sementara</a:t>
            </a:r>
            <a:r>
              <a:rPr lang="id-ID" sz="2000" dirty="0">
                <a:solidFill>
                  <a:schemeClr val="tx1"/>
                </a:solidFill>
              </a:rPr>
              <a:t> (lima hari) </a:t>
            </a:r>
            <a:r>
              <a:rPr lang="id-ID" sz="2000" b="1" dirty="0">
                <a:solidFill>
                  <a:schemeClr val="tx1"/>
                </a:solidFill>
              </a:rPr>
              <a:t>transaksi keuangan pengguna jasa dengan alasa</a:t>
            </a:r>
            <a:r>
              <a:rPr lang="id-ID" sz="2000" dirty="0">
                <a:solidFill>
                  <a:schemeClr val="tx1"/>
                </a:solidFill>
              </a:rPr>
              <a:t>, antara lain pengguna jasa patut diduga menggunakan harta kekayaan yang berasal dari tindak pidana, atau telah memiliki rekening untuk menampung harta kekayaan yang berasal dari tindak pidana. Lembaga penyedia Jasa Keuangan wajib melaporkan dalam waktu 24 jam kepada PPATK, dan PPATK wajib memastikan bahwa penundaan transaksi itu dilaksanakan sesuai </a:t>
            </a:r>
            <a:r>
              <a:rPr lang="id-ID" sz="2000" b="1" dirty="0">
                <a:solidFill>
                  <a:schemeClr val="tx1"/>
                </a:solidFill>
              </a:rPr>
              <a:t>pasal 26 </a:t>
            </a:r>
            <a:r>
              <a:rPr lang="id-ID" sz="2000" dirty="0">
                <a:solidFill>
                  <a:schemeClr val="tx1"/>
                </a:solidFill>
              </a:rPr>
              <a:t>UU TPPU 2010. Merujuk pada ketentuan pasal 26 UU TPPU 2010, dari sudut </a:t>
            </a:r>
            <a:r>
              <a:rPr lang="id-ID" sz="2000" b="1" dirty="0">
                <a:solidFill>
                  <a:schemeClr val="tx1"/>
                </a:solidFill>
              </a:rPr>
              <a:t>aspek normatif </a:t>
            </a:r>
            <a:r>
              <a:rPr lang="id-ID" sz="2000" dirty="0">
                <a:solidFill>
                  <a:schemeClr val="tx1"/>
                </a:solidFill>
              </a:rPr>
              <a:t>jelas </a:t>
            </a:r>
            <a:r>
              <a:rPr lang="id-ID" sz="2000" b="1" dirty="0">
                <a:solidFill>
                  <a:schemeClr val="tx1"/>
                </a:solidFill>
              </a:rPr>
              <a:t>Lembaga Penyedia Jasa Keuangan </a:t>
            </a:r>
            <a:r>
              <a:rPr lang="id-ID" sz="2000" dirty="0">
                <a:solidFill>
                  <a:schemeClr val="tx1"/>
                </a:solidFill>
              </a:rPr>
              <a:t>dan</a:t>
            </a:r>
            <a:r>
              <a:rPr lang="id-ID" sz="2000" b="1" dirty="0">
                <a:solidFill>
                  <a:schemeClr val="tx1"/>
                </a:solidFill>
              </a:rPr>
              <a:t> PPATK memiliki wewenang pro-justisia </a:t>
            </a:r>
            <a:r>
              <a:rPr lang="id-ID" sz="2000" dirty="0">
                <a:solidFill>
                  <a:schemeClr val="tx1"/>
                </a:solidFill>
              </a:rPr>
              <a:t>karena pertama, </a:t>
            </a:r>
            <a:r>
              <a:rPr lang="id-ID" sz="2000" b="1" dirty="0">
                <a:solidFill>
                  <a:schemeClr val="tx1"/>
                </a:solidFill>
              </a:rPr>
              <a:t>menghentika transaksi </a:t>
            </a:r>
            <a:r>
              <a:rPr lang="id-ID" sz="2000" dirty="0" smtClean="0">
                <a:solidFill>
                  <a:schemeClr val="tx1"/>
                </a:solidFill>
              </a:rPr>
              <a:t>keuangan </a:t>
            </a:r>
            <a:r>
              <a:rPr lang="id-ID" sz="2000" dirty="0">
                <a:solidFill>
                  <a:schemeClr val="tx1"/>
                </a:solidFill>
              </a:rPr>
              <a:t>pengguna jasa merupakan tindakan hukum dan memiliki akibat hukum menyangkut kepentingan hukum bukan hanya penggunaan jasa itu sendirimelainkan juga kepentingan hukum pihak ketiga yang terdampak karena penundaan tersebut, baik dari </a:t>
            </a:r>
            <a:r>
              <a:rPr lang="id-ID" sz="2000" dirty="0" smtClean="0">
                <a:solidFill>
                  <a:schemeClr val="tx1"/>
                </a:solidFill>
              </a:rPr>
              <a:t>aspek </a:t>
            </a:r>
            <a:r>
              <a:rPr lang="id-ID" sz="2000" dirty="0">
                <a:solidFill>
                  <a:schemeClr val="tx1"/>
                </a:solidFill>
              </a:rPr>
              <a:t>hukum keperdataan, hukum adminsistratif, dan bukan pidana. </a:t>
            </a:r>
            <a:endParaRPr lang="id-ID" sz="2000" dirty="0" smtClean="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27</a:t>
            </a:fld>
            <a:endParaRPr lang="en-US"/>
          </a:p>
        </p:txBody>
      </p:sp>
    </p:spTree>
    <p:extLst>
      <p:ext uri="{BB962C8B-B14F-4D97-AF65-F5344CB8AC3E}">
        <p14:creationId xmlns:p14="http://schemas.microsoft.com/office/powerpoint/2010/main" val="1271576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smtClean="0">
                <a:solidFill>
                  <a:schemeClr val="tx1"/>
                </a:solidFill>
              </a:rPr>
              <a:t>Penundaan sementara transaksi walaupun bersifat sementara termasuk pembatasan penggunaan jasa yang hanya dapat dilakukan oleh suatu lembaga yang oleh UU harus diberi mandat pro-justisia</a:t>
            </a:r>
            <a:r>
              <a:rPr lang="id-ID" sz="2000" dirty="0" smtClean="0">
                <a:solidFill>
                  <a:schemeClr val="tx1"/>
                </a:solidFill>
              </a:rPr>
              <a:t> dan tidak sekedar surat perintah biasa yang memiliki kekuatan administratif. Begitu pula hanya </a:t>
            </a:r>
            <a:r>
              <a:rPr lang="id-ID" sz="2000" b="1" dirty="0" smtClean="0">
                <a:solidFill>
                  <a:schemeClr val="tx1"/>
                </a:solidFill>
              </a:rPr>
              <a:t>wewenang PPATK </a:t>
            </a:r>
            <a:r>
              <a:rPr lang="id-ID" sz="2000" dirty="0" smtClean="0">
                <a:solidFill>
                  <a:schemeClr val="tx1"/>
                </a:solidFill>
              </a:rPr>
              <a:t>untuk </a:t>
            </a:r>
            <a:r>
              <a:rPr lang="id-ID" sz="2000" b="1" dirty="0" smtClean="0">
                <a:solidFill>
                  <a:schemeClr val="tx1"/>
                </a:solidFill>
              </a:rPr>
              <a:t>menilai keabsahan perintah penundaan </a:t>
            </a:r>
            <a:r>
              <a:rPr lang="id-ID" sz="2000" dirty="0" smtClean="0">
                <a:solidFill>
                  <a:schemeClr val="tx1"/>
                </a:solidFill>
              </a:rPr>
              <a:t>transaksi bukan semata-mata aspek administratif melainkan </a:t>
            </a:r>
            <a:r>
              <a:rPr lang="id-ID" sz="2000" b="1" dirty="0" smtClean="0">
                <a:solidFill>
                  <a:schemeClr val="tx1"/>
                </a:solidFill>
              </a:rPr>
              <a:t>merupakan wewenang pro-justisia.</a:t>
            </a:r>
          </a:p>
          <a:p>
            <a:pPr marL="457200" indent="-457200" algn="just">
              <a:buFont typeface="+mj-lt"/>
              <a:buAutoNum type="arabicPeriod" startAt="3"/>
            </a:pPr>
            <a:r>
              <a:rPr lang="id-ID" sz="2000" dirty="0">
                <a:solidFill>
                  <a:schemeClr val="tx1"/>
                </a:solidFill>
              </a:rPr>
              <a:t>Disisi lain merujuk pada ketentuan pasal 40 huruf d UU TPPU Nomor 8 Tahun 2010 dihubungkan dengan ketentuan pasal </a:t>
            </a:r>
            <a:r>
              <a:rPr lang="id-ID" sz="2000" b="1" dirty="0">
                <a:solidFill>
                  <a:schemeClr val="tx1"/>
                </a:solidFill>
              </a:rPr>
              <a:t>44 huruf j dan 1 UU TPPU </a:t>
            </a:r>
            <a:r>
              <a:rPr lang="id-ID" sz="2000" b="1" dirty="0" smtClean="0">
                <a:solidFill>
                  <a:schemeClr val="tx1"/>
                </a:solidFill>
              </a:rPr>
              <a:t>2010</a:t>
            </a:r>
            <a:r>
              <a:rPr lang="id-ID" sz="2000" dirty="0" smtClean="0">
                <a:solidFill>
                  <a:schemeClr val="tx1"/>
                </a:solidFill>
              </a:rPr>
              <a:t>,</a:t>
            </a:r>
            <a:r>
              <a:rPr lang="id-ID" sz="2000" baseline="30000" dirty="0" smtClean="0">
                <a:solidFill>
                  <a:schemeClr val="tx1"/>
                </a:solidFill>
              </a:rPr>
              <a:t> </a:t>
            </a:r>
            <a:r>
              <a:rPr lang="id-ID" sz="2000" dirty="0">
                <a:solidFill>
                  <a:schemeClr val="tx1"/>
                </a:solidFill>
              </a:rPr>
              <a:t>dapat disimpulkan bahwa lembaga </a:t>
            </a:r>
            <a:r>
              <a:rPr lang="id-ID" sz="2000" b="1" dirty="0">
                <a:solidFill>
                  <a:schemeClr val="tx1"/>
                </a:solidFill>
              </a:rPr>
              <a:t>PPATK</a:t>
            </a:r>
            <a:r>
              <a:rPr lang="id-ID" sz="2000" dirty="0">
                <a:solidFill>
                  <a:schemeClr val="tx1"/>
                </a:solidFill>
              </a:rPr>
              <a:t> “</a:t>
            </a:r>
            <a:r>
              <a:rPr lang="id-ID" sz="2000" b="1" dirty="0">
                <a:solidFill>
                  <a:schemeClr val="tx1"/>
                </a:solidFill>
              </a:rPr>
              <a:t>secara Terselubung</a:t>
            </a:r>
            <a:r>
              <a:rPr lang="id-ID" sz="2000" dirty="0">
                <a:solidFill>
                  <a:schemeClr val="tx1"/>
                </a:solidFill>
              </a:rPr>
              <a:t>” memiliki </a:t>
            </a:r>
            <a:r>
              <a:rPr lang="id-ID" sz="2000" b="1" dirty="0">
                <a:solidFill>
                  <a:schemeClr val="tx1"/>
                </a:solidFill>
              </a:rPr>
              <a:t>wewenang penyelidikan</a:t>
            </a:r>
            <a:r>
              <a:rPr lang="id-ID" sz="2000" dirty="0">
                <a:solidFill>
                  <a:schemeClr val="tx1"/>
                </a:solidFill>
              </a:rPr>
              <a:t> sebagaimana dimaksud dalam ketentuan </a:t>
            </a:r>
            <a:r>
              <a:rPr lang="id-ID" sz="2000" b="1" dirty="0">
                <a:solidFill>
                  <a:schemeClr val="tx1"/>
                </a:solidFill>
              </a:rPr>
              <a:t>KUHAP</a:t>
            </a:r>
            <a:r>
              <a:rPr lang="id-ID" sz="2000" dirty="0">
                <a:solidFill>
                  <a:schemeClr val="tx1"/>
                </a:solidFill>
              </a:rPr>
              <a:t> yang berlaku. Dalam praktik baik kerjasama maupun KPK tidak mengakui “wewenang terselubung penyelidikannya” pada </a:t>
            </a:r>
            <a:r>
              <a:rPr lang="id-ID" sz="2000" b="1" dirty="0">
                <a:solidFill>
                  <a:schemeClr val="tx1"/>
                </a:solidFill>
              </a:rPr>
              <a:t>PPATK</a:t>
            </a:r>
            <a:r>
              <a:rPr lang="id-ID" sz="2000" dirty="0">
                <a:solidFill>
                  <a:schemeClr val="tx1"/>
                </a:solidFill>
              </a:rPr>
              <a:t> dengan </a:t>
            </a:r>
            <a:r>
              <a:rPr lang="id-ID" sz="2000" b="1" dirty="0" smtClean="0">
                <a:solidFill>
                  <a:schemeClr val="tx1"/>
                </a:solidFill>
              </a:rPr>
              <a:t>alasa</a:t>
            </a:r>
            <a:r>
              <a:rPr lang="en-US" sz="2000" b="1" dirty="0" smtClean="0">
                <a:solidFill>
                  <a:schemeClr val="tx1"/>
                </a:solidFill>
              </a:rPr>
              <a:t>n</a:t>
            </a:r>
            <a:r>
              <a:rPr lang="id-ID" sz="2000" b="1" dirty="0" smtClean="0">
                <a:solidFill>
                  <a:schemeClr val="tx1"/>
                </a:solidFill>
              </a:rPr>
              <a:t> </a:t>
            </a:r>
            <a:r>
              <a:rPr lang="id-ID" sz="2000" dirty="0">
                <a:solidFill>
                  <a:schemeClr val="tx1"/>
                </a:solidFill>
              </a:rPr>
              <a:t>bahwa </a:t>
            </a:r>
            <a:r>
              <a:rPr lang="id-ID" sz="2000" b="1" dirty="0">
                <a:solidFill>
                  <a:schemeClr val="tx1"/>
                </a:solidFill>
              </a:rPr>
              <a:t>penyidik tindak pidana asal </a:t>
            </a:r>
            <a:r>
              <a:rPr lang="id-ID" sz="2000" dirty="0">
                <a:solidFill>
                  <a:schemeClr val="tx1"/>
                </a:solidFill>
              </a:rPr>
              <a:t>dapat mulai melakukan penyelidikan tindak pidana pencucian uang </a:t>
            </a:r>
            <a:r>
              <a:rPr lang="id-ID" sz="2000" b="1" dirty="0">
                <a:solidFill>
                  <a:schemeClr val="tx1"/>
                </a:solidFill>
              </a:rPr>
              <a:t>tanpa harus meminta laporan</a:t>
            </a:r>
            <a:r>
              <a:rPr lang="id-ID" sz="2000" dirty="0">
                <a:solidFill>
                  <a:schemeClr val="tx1"/>
                </a:solidFill>
              </a:rPr>
              <a:t> hasil pemeriksaan PPATK. Disinilah </a:t>
            </a:r>
            <a:r>
              <a:rPr lang="id-ID" sz="2000" b="1" dirty="0">
                <a:solidFill>
                  <a:schemeClr val="tx1"/>
                </a:solidFill>
              </a:rPr>
              <a:t>letak kerancuan </a:t>
            </a:r>
            <a:r>
              <a:rPr lang="id-ID" sz="2000" dirty="0">
                <a:solidFill>
                  <a:schemeClr val="tx1"/>
                </a:solidFill>
              </a:rPr>
              <a:t>hukum </a:t>
            </a:r>
            <a:r>
              <a:rPr lang="id-ID" sz="2000" b="1" dirty="0">
                <a:solidFill>
                  <a:schemeClr val="tx1"/>
                </a:solidFill>
              </a:rPr>
              <a:t>dalam UUTPPU 2010 </a:t>
            </a:r>
            <a:r>
              <a:rPr lang="id-ID" sz="2000" dirty="0">
                <a:solidFill>
                  <a:schemeClr val="tx1"/>
                </a:solidFill>
              </a:rPr>
              <a:t>sebagai akibat keragu-raguan pembentuk UU memberikan wewenang penyelidikan dan penyidikan kepada PPATK</a:t>
            </a:r>
            <a:r>
              <a:rPr lang="id-ID" sz="2000" dirty="0" smtClean="0">
                <a:solidFill>
                  <a:schemeClr val="tx1"/>
                </a:solidFill>
              </a:rPr>
              <a:t>. </a:t>
            </a:r>
            <a:r>
              <a:rPr lang="id-ID" sz="2000" b="1" dirty="0">
                <a:solidFill>
                  <a:schemeClr val="tx1"/>
                </a:solidFill>
              </a:rPr>
              <a:t>Konsekuensi hukum  </a:t>
            </a:r>
            <a:r>
              <a:rPr lang="id-ID" sz="2000" dirty="0">
                <a:solidFill>
                  <a:schemeClr val="tx1"/>
                </a:solidFill>
              </a:rPr>
              <a:t>kerancuan hukum ini lebih banyak akan </a:t>
            </a:r>
            <a:r>
              <a:rPr lang="id-ID" sz="2000" b="1" dirty="0">
                <a:solidFill>
                  <a:schemeClr val="tx1"/>
                </a:solidFill>
              </a:rPr>
              <a:t>menimbulkan ketidak pastian hukum </a:t>
            </a:r>
            <a:r>
              <a:rPr lang="id-ID" sz="2000" dirty="0">
                <a:solidFill>
                  <a:schemeClr val="tx1"/>
                </a:solidFill>
              </a:rPr>
              <a:t>dan </a:t>
            </a:r>
            <a:r>
              <a:rPr lang="id-ID" sz="2000" b="1" dirty="0">
                <a:solidFill>
                  <a:schemeClr val="tx1"/>
                </a:solidFill>
              </a:rPr>
              <a:t>ketidak adilan </a:t>
            </a:r>
            <a:r>
              <a:rPr lang="id-ID" sz="2000" dirty="0">
                <a:solidFill>
                  <a:schemeClr val="tx1"/>
                </a:solidFill>
              </a:rPr>
              <a:t>bagi pencari keadilan karena baik </a:t>
            </a:r>
            <a:r>
              <a:rPr lang="id-ID" sz="2000" b="1" dirty="0">
                <a:solidFill>
                  <a:schemeClr val="tx1"/>
                </a:solidFill>
              </a:rPr>
              <a:t>lembaga</a:t>
            </a:r>
            <a:r>
              <a:rPr lang="id-ID" sz="2000" dirty="0">
                <a:solidFill>
                  <a:schemeClr val="tx1"/>
                </a:solidFill>
              </a:rPr>
              <a:t> </a:t>
            </a:r>
            <a:r>
              <a:rPr lang="id-ID" sz="2000" b="1" dirty="0">
                <a:solidFill>
                  <a:schemeClr val="tx1"/>
                </a:solidFill>
              </a:rPr>
              <a:t>penyedia jasa keuangan</a:t>
            </a:r>
            <a:r>
              <a:rPr lang="id-ID" sz="2000" dirty="0">
                <a:solidFill>
                  <a:schemeClr val="tx1"/>
                </a:solidFill>
              </a:rPr>
              <a:t>/ barang maupun </a:t>
            </a:r>
            <a:r>
              <a:rPr lang="id-ID" sz="2000" b="1" dirty="0">
                <a:solidFill>
                  <a:schemeClr val="tx1"/>
                </a:solidFill>
              </a:rPr>
              <a:t>PPATK</a:t>
            </a:r>
            <a:r>
              <a:rPr lang="id-ID" sz="2000" dirty="0">
                <a:solidFill>
                  <a:schemeClr val="tx1"/>
                </a:solidFill>
              </a:rPr>
              <a:t> bukan lembaga </a:t>
            </a:r>
            <a:r>
              <a:rPr lang="id-ID" sz="2000" b="1" dirty="0">
                <a:solidFill>
                  <a:schemeClr val="tx1"/>
                </a:solidFill>
              </a:rPr>
              <a:t>pro-justisia</a:t>
            </a:r>
            <a:r>
              <a:rPr lang="id-ID" sz="2000" dirty="0">
                <a:solidFill>
                  <a:schemeClr val="tx1"/>
                </a:solidFill>
              </a:rPr>
              <a:t> akan tetapi </a:t>
            </a:r>
            <a:r>
              <a:rPr lang="id-ID" sz="2000" b="1" dirty="0">
                <a:solidFill>
                  <a:schemeClr val="tx1"/>
                </a:solidFill>
              </a:rPr>
              <a:t>diberi kewenangan</a:t>
            </a:r>
            <a:r>
              <a:rPr lang="id-ID" sz="2000" dirty="0">
                <a:solidFill>
                  <a:schemeClr val="tx1"/>
                </a:solidFill>
              </a:rPr>
              <a:t> yang </a:t>
            </a:r>
            <a:r>
              <a:rPr lang="id-ID" sz="2000" b="1" dirty="0">
                <a:solidFill>
                  <a:schemeClr val="tx1"/>
                </a:solidFill>
              </a:rPr>
              <a:t>mirip sama dengan wewenang penyidik</a:t>
            </a:r>
            <a:r>
              <a:rPr lang="id-ID" sz="2000" dirty="0" smtClean="0">
                <a:solidFill>
                  <a:schemeClr val="tx1"/>
                </a:solidFill>
              </a:rPr>
              <a:t>.</a:t>
            </a:r>
            <a:r>
              <a:rPr lang="id-ID" sz="2000" dirty="0" smtClean="0"/>
              <a:t>.</a:t>
            </a:r>
            <a:endParaRPr lang="id-ID" sz="2000" dirty="0" smtClean="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28</a:t>
            </a:fld>
            <a:endParaRPr lang="en-US"/>
          </a:p>
        </p:txBody>
      </p:sp>
    </p:spTree>
    <p:extLst>
      <p:ext uri="{BB962C8B-B14F-4D97-AF65-F5344CB8AC3E}">
        <p14:creationId xmlns:p14="http://schemas.microsoft.com/office/powerpoint/2010/main" val="2056798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smtClean="0">
                <a:solidFill>
                  <a:schemeClr val="tx1"/>
                </a:solidFill>
              </a:rPr>
              <a:t>Perubahan fungsi dan peranan PPATK tersebut sudah tentu berdampak pada siste peradilan pidana terintegrasi secara menyeluruh karena lembaga yang memiliki tugas dan wewenang penyelidikan dan penyidikan, bertambah disamping polri dan PPN</a:t>
            </a:r>
            <a:r>
              <a:rPr lang="en-US" sz="2000" dirty="0" smtClean="0">
                <a:solidFill>
                  <a:schemeClr val="tx1"/>
                </a:solidFill>
              </a:rPr>
              <a:t>S</a:t>
            </a:r>
            <a:r>
              <a:rPr lang="id-ID" sz="2000" dirty="0" smtClean="0">
                <a:solidFill>
                  <a:schemeClr val="tx1"/>
                </a:solidFill>
              </a:rPr>
              <a:t> tertentu</a:t>
            </a:r>
            <a:endParaRPr lang="en-US" sz="2000" dirty="0" smtClean="0">
              <a:solidFill>
                <a:schemeClr val="tx1"/>
              </a:solidFill>
            </a:endParaRPr>
          </a:p>
          <a:p>
            <a:pPr algn="just"/>
            <a:endParaRPr lang="id-ID" sz="2000" dirty="0">
              <a:solidFill>
                <a:schemeClr val="tx1"/>
              </a:solidFill>
            </a:endParaRPr>
          </a:p>
          <a:p>
            <a:pPr marL="457200" lvl="0" indent="-457200">
              <a:buFont typeface="+mj-lt"/>
              <a:buAutoNum type="alphaUcPeriod" startAt="2"/>
            </a:pPr>
            <a:r>
              <a:rPr lang="id-ID" sz="2000" b="1" dirty="0">
                <a:solidFill>
                  <a:schemeClr val="tx1"/>
                </a:solidFill>
              </a:rPr>
              <a:t>Tentang Unsur Pokok Tindak Pidana Pencucian </a:t>
            </a:r>
            <a:r>
              <a:rPr lang="id-ID" sz="2000" b="1" dirty="0" smtClean="0">
                <a:solidFill>
                  <a:schemeClr val="tx1"/>
                </a:solidFill>
              </a:rPr>
              <a:t>Uang</a:t>
            </a:r>
            <a:endParaRPr lang="en-US" sz="2000" b="1" dirty="0" smtClean="0">
              <a:solidFill>
                <a:schemeClr val="tx1"/>
              </a:solidFill>
            </a:endParaRPr>
          </a:p>
          <a:p>
            <a:pPr lvl="0"/>
            <a:endParaRPr lang="en-US" sz="2000" b="1" dirty="0">
              <a:solidFill>
                <a:schemeClr val="tx1"/>
              </a:solidFill>
            </a:endParaRPr>
          </a:p>
          <a:p>
            <a:pPr marL="457200" indent="-457200" algn="just">
              <a:buFont typeface="+mj-lt"/>
              <a:buAutoNum type="arabicPeriod"/>
            </a:pPr>
            <a:r>
              <a:rPr lang="id-ID" sz="2000" dirty="0">
                <a:solidFill>
                  <a:schemeClr val="tx1"/>
                </a:solidFill>
              </a:rPr>
              <a:t>UU TPPU 2010 telah </a:t>
            </a:r>
            <a:r>
              <a:rPr lang="id-ID" sz="2000" b="1" dirty="0">
                <a:solidFill>
                  <a:schemeClr val="tx1"/>
                </a:solidFill>
              </a:rPr>
              <a:t>membedakan</a:t>
            </a:r>
            <a:r>
              <a:rPr lang="id-ID" sz="2000" dirty="0">
                <a:solidFill>
                  <a:schemeClr val="tx1"/>
                </a:solidFill>
              </a:rPr>
              <a:t> tindak pidana pencucian uang </a:t>
            </a:r>
            <a:r>
              <a:rPr lang="id-ID" sz="2000" b="1" dirty="0">
                <a:solidFill>
                  <a:schemeClr val="tx1"/>
                </a:solidFill>
              </a:rPr>
              <a:t>atif</a:t>
            </a:r>
            <a:r>
              <a:rPr lang="id-ID" sz="2000" dirty="0">
                <a:solidFill>
                  <a:schemeClr val="tx1"/>
                </a:solidFill>
              </a:rPr>
              <a:t> (pasal 3 dan pasal 4) dan tindak pidana pencucian uang </a:t>
            </a:r>
            <a:r>
              <a:rPr lang="id-ID" sz="2000" b="1" dirty="0">
                <a:solidFill>
                  <a:schemeClr val="tx1"/>
                </a:solidFill>
              </a:rPr>
              <a:t>pasif</a:t>
            </a:r>
            <a:r>
              <a:rPr lang="id-ID" sz="2000" dirty="0">
                <a:solidFill>
                  <a:schemeClr val="tx1"/>
                </a:solidFill>
              </a:rPr>
              <a:t> (pasal 5</a:t>
            </a:r>
            <a:r>
              <a:rPr lang="id-ID" sz="2000" dirty="0" smtClean="0">
                <a:solidFill>
                  <a:schemeClr val="tx1"/>
                </a:solidFill>
              </a:rPr>
              <a:t>).</a:t>
            </a:r>
            <a:r>
              <a:rPr lang="id-ID" sz="2000" baseline="30000" dirty="0" smtClean="0">
                <a:solidFill>
                  <a:schemeClr val="tx1"/>
                </a:solidFill>
              </a:rPr>
              <a:t> </a:t>
            </a:r>
            <a:r>
              <a:rPr lang="id-ID" sz="2000" b="1" dirty="0">
                <a:solidFill>
                  <a:schemeClr val="tx1"/>
                </a:solidFill>
              </a:rPr>
              <a:t>Kata kunci </a:t>
            </a:r>
            <a:r>
              <a:rPr lang="id-ID" sz="2000" dirty="0">
                <a:solidFill>
                  <a:schemeClr val="tx1"/>
                </a:solidFill>
              </a:rPr>
              <a:t>dalam pasal </a:t>
            </a:r>
            <a:r>
              <a:rPr lang="id-ID" sz="2000" b="1" dirty="0">
                <a:solidFill>
                  <a:schemeClr val="tx1"/>
                </a:solidFill>
              </a:rPr>
              <a:t>3 s/d 5</a:t>
            </a:r>
            <a:r>
              <a:rPr lang="id-ID" sz="2000" dirty="0">
                <a:solidFill>
                  <a:schemeClr val="tx1"/>
                </a:solidFill>
              </a:rPr>
              <a:t>, adalah, </a:t>
            </a:r>
            <a:r>
              <a:rPr lang="id-ID" sz="2000" b="1" dirty="0">
                <a:solidFill>
                  <a:schemeClr val="tx1"/>
                </a:solidFill>
              </a:rPr>
              <a:t>diketahuinya atau patut diduganya.</a:t>
            </a:r>
            <a:r>
              <a:rPr lang="id-ID" sz="2000" dirty="0">
                <a:solidFill>
                  <a:schemeClr val="tx1"/>
                </a:solidFill>
              </a:rPr>
              <a:t>.. yang merupakan </a:t>
            </a:r>
            <a:r>
              <a:rPr lang="id-ID" sz="2000" b="1" dirty="0">
                <a:solidFill>
                  <a:schemeClr val="tx1"/>
                </a:solidFill>
              </a:rPr>
              <a:t>unsur pokok </a:t>
            </a:r>
            <a:r>
              <a:rPr lang="id-ID" sz="2000" dirty="0">
                <a:solidFill>
                  <a:schemeClr val="tx1"/>
                </a:solidFill>
              </a:rPr>
              <a:t>dalam tindak pidana pencucian uang baik bersifat aktif maupun pasif. Bahasa hukum yang tepat atas perbuatan tersebut adalah “</a:t>
            </a:r>
            <a:r>
              <a:rPr lang="id-ID" sz="2000" b="1" dirty="0">
                <a:solidFill>
                  <a:schemeClr val="tx1"/>
                </a:solidFill>
              </a:rPr>
              <a:t>diketahuinya” (with knowladge</a:t>
            </a:r>
            <a:r>
              <a:rPr lang="id-ID" sz="2000" dirty="0">
                <a:solidFill>
                  <a:schemeClr val="tx1"/>
                </a:solidFill>
              </a:rPr>
              <a:t>) dan dalam </a:t>
            </a:r>
            <a:r>
              <a:rPr lang="id-ID" sz="2000" b="1" dirty="0">
                <a:solidFill>
                  <a:schemeClr val="tx1"/>
                </a:solidFill>
              </a:rPr>
              <a:t>doktrin hukum </a:t>
            </a:r>
            <a:r>
              <a:rPr lang="id-ID" sz="2000" dirty="0">
                <a:solidFill>
                  <a:schemeClr val="tx1"/>
                </a:solidFill>
              </a:rPr>
              <a:t>pidana padanya adalah “</a:t>
            </a:r>
            <a:r>
              <a:rPr lang="id-ID" sz="2000" b="1" dirty="0">
                <a:solidFill>
                  <a:schemeClr val="tx1"/>
                </a:solidFill>
              </a:rPr>
              <a:t>dengan sengaja” (intentional</a:t>
            </a:r>
            <a:r>
              <a:rPr lang="id-ID" sz="2000" dirty="0">
                <a:solidFill>
                  <a:schemeClr val="tx1"/>
                </a:solidFill>
              </a:rPr>
              <a:t>). Adapun unsur “patut diduganya” </a:t>
            </a:r>
            <a:r>
              <a:rPr lang="id-ID" sz="2000" b="1" dirty="0">
                <a:solidFill>
                  <a:schemeClr val="tx1"/>
                </a:solidFill>
              </a:rPr>
              <a:t>memiliki padanan </a:t>
            </a:r>
            <a:r>
              <a:rPr lang="id-ID" sz="2000" dirty="0">
                <a:solidFill>
                  <a:schemeClr val="tx1"/>
                </a:solidFill>
              </a:rPr>
              <a:t>dalam </a:t>
            </a:r>
            <a:r>
              <a:rPr lang="id-ID" sz="2000" b="1" dirty="0">
                <a:solidFill>
                  <a:schemeClr val="tx1"/>
                </a:solidFill>
              </a:rPr>
              <a:t>doktrin</a:t>
            </a:r>
            <a:r>
              <a:rPr lang="id-ID" sz="2000" dirty="0">
                <a:solidFill>
                  <a:schemeClr val="tx1"/>
                </a:solidFill>
              </a:rPr>
              <a:t> hukum pidana yang termasuk dalam “</a:t>
            </a:r>
            <a:r>
              <a:rPr lang="id-ID" sz="2000" b="1" dirty="0">
                <a:solidFill>
                  <a:schemeClr val="tx1"/>
                </a:solidFill>
              </a:rPr>
              <a:t>kelalaian</a:t>
            </a:r>
            <a:r>
              <a:rPr lang="id-ID" sz="2000" dirty="0">
                <a:solidFill>
                  <a:schemeClr val="tx1"/>
                </a:solidFill>
              </a:rPr>
              <a:t>” (</a:t>
            </a:r>
            <a:r>
              <a:rPr lang="id-ID" sz="2000" b="1" dirty="0">
                <a:solidFill>
                  <a:schemeClr val="tx1"/>
                </a:solidFill>
              </a:rPr>
              <a:t>inegligence</a:t>
            </a:r>
            <a:r>
              <a:rPr lang="id-ID" sz="2000" dirty="0">
                <a:solidFill>
                  <a:schemeClr val="tx1"/>
                </a:solidFill>
              </a:rPr>
              <a:t>). </a:t>
            </a:r>
            <a:r>
              <a:rPr lang="id-ID" sz="2000" b="1" dirty="0" smtClean="0">
                <a:solidFill>
                  <a:schemeClr val="tx1"/>
                </a:solidFill>
              </a:rPr>
              <a:t>Kedua </a:t>
            </a:r>
            <a:r>
              <a:rPr lang="id-ID" sz="2000" b="1" dirty="0">
                <a:solidFill>
                  <a:schemeClr val="tx1"/>
                </a:solidFill>
              </a:rPr>
              <a:t>unsur </a:t>
            </a:r>
            <a:r>
              <a:rPr lang="id-ID" sz="2000" dirty="0">
                <a:solidFill>
                  <a:schemeClr val="tx1"/>
                </a:solidFill>
              </a:rPr>
              <a:t>pokok </a:t>
            </a:r>
            <a:r>
              <a:rPr lang="id-ID" sz="2000" dirty="0" smtClean="0">
                <a:solidFill>
                  <a:schemeClr val="tx1"/>
                </a:solidFill>
              </a:rPr>
              <a:t>dala</a:t>
            </a:r>
            <a:r>
              <a:rPr lang="en-US" sz="2000" dirty="0" smtClean="0">
                <a:solidFill>
                  <a:schemeClr val="tx1"/>
                </a:solidFill>
              </a:rPr>
              <a:t>m</a:t>
            </a:r>
            <a:r>
              <a:rPr lang="id-ID" sz="2000" dirty="0" smtClean="0">
                <a:solidFill>
                  <a:schemeClr val="tx1"/>
                </a:solidFill>
              </a:rPr>
              <a:t> </a:t>
            </a:r>
            <a:r>
              <a:rPr lang="id-ID" sz="2000" dirty="0">
                <a:solidFill>
                  <a:schemeClr val="tx1"/>
                </a:solidFill>
              </a:rPr>
              <a:t>tindak pidana pencucian uang </a:t>
            </a:r>
            <a:r>
              <a:rPr lang="id-ID" sz="2000" b="1" dirty="0">
                <a:solidFill>
                  <a:schemeClr val="tx1"/>
                </a:solidFill>
              </a:rPr>
              <a:t>pasif </a:t>
            </a:r>
            <a:r>
              <a:rPr lang="id-ID" sz="2000" dirty="0">
                <a:solidFill>
                  <a:schemeClr val="tx1"/>
                </a:solidFill>
              </a:rPr>
              <a:t>(Pasal 5 UU TPPU 2010), </a:t>
            </a:r>
            <a:r>
              <a:rPr lang="id-ID" sz="2000" b="1" dirty="0">
                <a:solidFill>
                  <a:schemeClr val="tx1"/>
                </a:solidFill>
              </a:rPr>
              <a:t>mirip</a:t>
            </a:r>
            <a:r>
              <a:rPr lang="id-ID" sz="2000" dirty="0">
                <a:solidFill>
                  <a:schemeClr val="tx1"/>
                </a:solidFill>
              </a:rPr>
              <a:t> dengan ketentuan pasal </a:t>
            </a:r>
            <a:r>
              <a:rPr lang="id-ID" sz="2000" b="1" dirty="0">
                <a:solidFill>
                  <a:schemeClr val="tx1"/>
                </a:solidFill>
              </a:rPr>
              <a:t>480 KUHP</a:t>
            </a:r>
            <a:r>
              <a:rPr lang="id-ID" sz="2000" dirty="0">
                <a:solidFill>
                  <a:schemeClr val="tx1"/>
                </a:solidFill>
              </a:rPr>
              <a:t>, Penadahan (Heling), yang telah menggunakan kedua unsur pokok </a:t>
            </a:r>
            <a:r>
              <a:rPr lang="id-ID" sz="2000" dirty="0" smtClean="0">
                <a:solidFill>
                  <a:schemeClr val="tx1"/>
                </a:solidFill>
              </a:rPr>
              <a:t>tersebut.</a:t>
            </a:r>
            <a:r>
              <a:rPr lang="id-ID" sz="2000" baseline="30000" dirty="0" smtClean="0">
                <a:solidFill>
                  <a:schemeClr val="tx1"/>
                </a:solidFill>
              </a:rPr>
              <a:t> </a:t>
            </a:r>
            <a:r>
              <a:rPr lang="id-ID" sz="2000" dirty="0">
                <a:solidFill>
                  <a:schemeClr val="tx1"/>
                </a:solidFill>
              </a:rPr>
              <a:t>Di dalam </a:t>
            </a:r>
            <a:r>
              <a:rPr lang="id-ID" sz="2000" b="1" dirty="0">
                <a:solidFill>
                  <a:schemeClr val="tx1"/>
                </a:solidFill>
              </a:rPr>
              <a:t>dokrin hukum pidana, pasal 480 KUHP </a:t>
            </a:r>
            <a:r>
              <a:rPr lang="id-ID" sz="2000" dirty="0">
                <a:solidFill>
                  <a:schemeClr val="tx1"/>
                </a:solidFill>
              </a:rPr>
              <a:t>di sebut sebagai “</a:t>
            </a:r>
            <a:r>
              <a:rPr lang="id-ID" sz="2000" b="1" dirty="0">
                <a:solidFill>
                  <a:schemeClr val="tx1"/>
                </a:solidFill>
              </a:rPr>
              <a:t>pro parte dolus pro parte culpa</a:t>
            </a:r>
            <a:r>
              <a:rPr lang="id-ID" sz="2000" dirty="0">
                <a:solidFill>
                  <a:schemeClr val="tx1"/>
                </a:solidFill>
              </a:rPr>
              <a:t>” yaitu seseorang </a:t>
            </a:r>
            <a:r>
              <a:rPr lang="id-ID" sz="2000" b="1" dirty="0">
                <a:solidFill>
                  <a:schemeClr val="tx1"/>
                </a:solidFill>
              </a:rPr>
              <a:t>membeli dengan sengaja </a:t>
            </a:r>
            <a:r>
              <a:rPr lang="id-ID" sz="2000" dirty="0">
                <a:solidFill>
                  <a:schemeClr val="tx1"/>
                </a:solidFill>
              </a:rPr>
              <a:t>membeli sesuatu </a:t>
            </a:r>
            <a:r>
              <a:rPr lang="id-ID" sz="2000" b="1" dirty="0">
                <a:solidFill>
                  <a:schemeClr val="tx1"/>
                </a:solidFill>
              </a:rPr>
              <a:t>tetapi ia lalai untuk mengetahui </a:t>
            </a:r>
            <a:r>
              <a:rPr lang="id-ID" sz="2000" dirty="0">
                <a:solidFill>
                  <a:schemeClr val="tx1"/>
                </a:solidFill>
              </a:rPr>
              <a:t>bahwa barang sesuatu yang terima atau ia beli dari orang lain adalah </a:t>
            </a:r>
            <a:r>
              <a:rPr lang="id-ID" sz="2000" b="1" dirty="0">
                <a:solidFill>
                  <a:schemeClr val="tx1"/>
                </a:solidFill>
              </a:rPr>
              <a:t>berasal dari kejahatan</a:t>
            </a:r>
            <a:r>
              <a:rPr lang="id-ID" sz="2000" dirty="0">
                <a:solidFill>
                  <a:schemeClr val="tx1"/>
                </a:solidFill>
              </a:rPr>
              <a:t>. Pembentuk UU TPPU telah keliru mengadopsi dua nusur pokok dalam pasal 480 KUHP kedalam pasal 5 UU TPPU (pasif) 2010.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29</a:t>
            </a:fld>
            <a:endParaRPr lang="en-US"/>
          </a:p>
        </p:txBody>
      </p:sp>
    </p:spTree>
    <p:extLst>
      <p:ext uri="{BB962C8B-B14F-4D97-AF65-F5344CB8AC3E}">
        <p14:creationId xmlns:p14="http://schemas.microsoft.com/office/powerpoint/2010/main" val="1667354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29064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itchFamily="34" charset="0"/>
              <a:buChar char="•"/>
            </a:pPr>
            <a:r>
              <a:rPr lang="id-ID" sz="1900" dirty="0">
                <a:solidFill>
                  <a:schemeClr val="tx1"/>
                </a:solidFill>
              </a:rPr>
              <a:t>Adanya sanksi administratif  terhadap lembaga tersebut. (pasal 25 ayat 4, pasal 30 UU Nomor 8 tahun 2010</a:t>
            </a:r>
            <a:r>
              <a:rPr lang="id-ID" sz="1900" dirty="0" smtClean="0">
                <a:solidFill>
                  <a:schemeClr val="tx1"/>
                </a:solidFill>
              </a:rPr>
              <a:t>)</a:t>
            </a:r>
            <a:endParaRPr lang="en-US" sz="1900" dirty="0" smtClean="0">
              <a:solidFill>
                <a:schemeClr val="tx1"/>
              </a:solidFill>
            </a:endParaRPr>
          </a:p>
          <a:p>
            <a:pPr marL="342900" indent="-342900" algn="just">
              <a:buFont typeface="Arial" pitchFamily="34" charset="0"/>
              <a:buChar char="•"/>
            </a:pPr>
            <a:r>
              <a:rPr lang="id-ID" sz="1900" dirty="0" smtClean="0">
                <a:solidFill>
                  <a:schemeClr val="tx1"/>
                </a:solidFill>
              </a:rPr>
              <a:t>Adanya jaminan kepastian hukum terhadap pelapor yang beritikad baik untuk tidak dituntut perdata/ pidana atas laporan yang disampaikan kepada PPATK. (pasal 29 UU No.8 Tahun 2010)</a:t>
            </a:r>
          </a:p>
          <a:p>
            <a:pPr marL="800100" lvl="1" indent="-342900" algn="just">
              <a:buFont typeface="Wingdings" pitchFamily="2" charset="2"/>
              <a:buChar char="Ø"/>
            </a:pPr>
            <a:r>
              <a:rPr lang="id-ID" sz="1900" dirty="0" smtClean="0">
                <a:solidFill>
                  <a:schemeClr val="tx1"/>
                </a:solidFill>
              </a:rPr>
              <a:t>Adanya wewenang lembaga penyedia jasa keuangan/ barang untuk menunda transaksi atas permintaan PPATK. (pasal 26 UU No.8 tahun 2010</a:t>
            </a:r>
            <a:r>
              <a:rPr lang="id-ID" sz="1900" dirty="0" smtClean="0">
                <a:solidFill>
                  <a:schemeClr val="tx1"/>
                </a:solidFill>
              </a:rPr>
              <a:t>)</a:t>
            </a:r>
            <a:endParaRPr lang="en-US" sz="1900" dirty="0" smtClean="0">
              <a:solidFill>
                <a:schemeClr val="tx1"/>
              </a:solidFill>
            </a:endParaRPr>
          </a:p>
          <a:p>
            <a:pPr marL="457200" indent="-457200" algn="just">
              <a:buFont typeface="+mj-lt"/>
              <a:buAutoNum type="arabicPeriod" startAt="2"/>
            </a:pPr>
            <a:r>
              <a:rPr lang="en-US" sz="1900" dirty="0" err="1" smtClean="0">
                <a:solidFill>
                  <a:schemeClr val="tx1"/>
                </a:solidFill>
              </a:rPr>
              <a:t>Rezim</a:t>
            </a:r>
            <a:r>
              <a:rPr lang="en-US" sz="1900" dirty="0" smtClean="0">
                <a:solidFill>
                  <a:schemeClr val="tx1"/>
                </a:solidFill>
              </a:rPr>
              <a:t> Anti Money laundering </a:t>
            </a:r>
            <a:r>
              <a:rPr lang="en-US" sz="1900" dirty="0" err="1" smtClean="0">
                <a:solidFill>
                  <a:schemeClr val="tx1"/>
                </a:solidFill>
              </a:rPr>
              <a:t>dalam</a:t>
            </a:r>
            <a:r>
              <a:rPr lang="en-US" sz="1900" dirty="0" smtClean="0">
                <a:solidFill>
                  <a:schemeClr val="tx1"/>
                </a:solidFill>
              </a:rPr>
              <a:t> UU No.8 </a:t>
            </a:r>
            <a:r>
              <a:rPr lang="en-US" sz="1900" dirty="0" err="1" smtClean="0">
                <a:solidFill>
                  <a:schemeClr val="tx1"/>
                </a:solidFill>
              </a:rPr>
              <a:t>tahun</a:t>
            </a:r>
            <a:r>
              <a:rPr lang="en-US" sz="1900" dirty="0" smtClean="0">
                <a:solidFill>
                  <a:schemeClr val="tx1"/>
                </a:solidFill>
              </a:rPr>
              <a:t> 2010 </a:t>
            </a:r>
            <a:r>
              <a:rPr lang="en-US" sz="1900" dirty="0" err="1" smtClean="0">
                <a:solidFill>
                  <a:schemeClr val="tx1"/>
                </a:solidFill>
              </a:rPr>
              <a:t>menganut</a:t>
            </a:r>
            <a:r>
              <a:rPr lang="en-US" sz="1900" dirty="0" smtClean="0">
                <a:solidFill>
                  <a:schemeClr val="tx1"/>
                </a:solidFill>
              </a:rPr>
              <a:t> </a:t>
            </a:r>
            <a:r>
              <a:rPr lang="en-US" sz="1900" dirty="0" err="1" smtClean="0">
                <a:solidFill>
                  <a:schemeClr val="tx1"/>
                </a:solidFill>
              </a:rPr>
              <a:t>pendekatan</a:t>
            </a:r>
            <a:r>
              <a:rPr lang="en-US" sz="1900" dirty="0" smtClean="0">
                <a:solidFill>
                  <a:schemeClr val="tx1"/>
                </a:solidFill>
              </a:rPr>
              <a:t> </a:t>
            </a:r>
            <a:r>
              <a:rPr lang="en-US" sz="1900" dirty="0" err="1" smtClean="0">
                <a:solidFill>
                  <a:schemeClr val="tx1"/>
                </a:solidFill>
              </a:rPr>
              <a:t>preventif</a:t>
            </a:r>
            <a:r>
              <a:rPr lang="en-US" sz="1900" dirty="0" smtClean="0">
                <a:solidFill>
                  <a:schemeClr val="tx1"/>
                </a:solidFill>
              </a:rPr>
              <a:t> </a:t>
            </a:r>
            <a:r>
              <a:rPr lang="en-US" sz="1900" dirty="0" err="1" smtClean="0">
                <a:solidFill>
                  <a:schemeClr val="tx1"/>
                </a:solidFill>
              </a:rPr>
              <a:t>dan</a:t>
            </a:r>
            <a:r>
              <a:rPr lang="en-US" sz="1900" dirty="0" smtClean="0">
                <a:solidFill>
                  <a:schemeClr val="tx1"/>
                </a:solidFill>
              </a:rPr>
              <a:t> </a:t>
            </a:r>
            <a:r>
              <a:rPr lang="en-US" sz="1900" dirty="0" err="1" smtClean="0">
                <a:solidFill>
                  <a:schemeClr val="tx1"/>
                </a:solidFill>
              </a:rPr>
              <a:t>represif</a:t>
            </a:r>
            <a:r>
              <a:rPr lang="en-US" sz="1900" dirty="0" smtClean="0">
                <a:solidFill>
                  <a:schemeClr val="tx1"/>
                </a:solidFill>
              </a:rPr>
              <a:t> </a:t>
            </a:r>
            <a:r>
              <a:rPr lang="en-US" sz="1900" dirty="0" err="1" smtClean="0">
                <a:solidFill>
                  <a:schemeClr val="tx1"/>
                </a:solidFill>
              </a:rPr>
              <a:t>sehingga</a:t>
            </a:r>
            <a:r>
              <a:rPr lang="en-US" sz="1900" dirty="0" smtClean="0">
                <a:solidFill>
                  <a:schemeClr val="tx1"/>
                </a:solidFill>
              </a:rPr>
              <a:t> </a:t>
            </a:r>
            <a:r>
              <a:rPr lang="en-US" sz="1900" dirty="0" err="1" smtClean="0">
                <a:solidFill>
                  <a:schemeClr val="tx1"/>
                </a:solidFill>
              </a:rPr>
              <a:t>masuk</a:t>
            </a:r>
            <a:r>
              <a:rPr lang="en-US" sz="1900" dirty="0" smtClean="0">
                <a:solidFill>
                  <a:schemeClr val="tx1"/>
                </a:solidFill>
              </a:rPr>
              <a:t>  </a:t>
            </a:r>
            <a:r>
              <a:rPr lang="en-US" sz="1900" dirty="0" err="1" smtClean="0">
                <a:solidFill>
                  <a:schemeClr val="tx1"/>
                </a:solidFill>
              </a:rPr>
              <a:t>kategori</a:t>
            </a:r>
            <a:r>
              <a:rPr lang="en-US" sz="1900" dirty="0" smtClean="0">
                <a:solidFill>
                  <a:schemeClr val="tx1"/>
                </a:solidFill>
              </a:rPr>
              <a:t> UU </a:t>
            </a:r>
            <a:r>
              <a:rPr lang="en-US" sz="1900" dirty="0" err="1" smtClean="0">
                <a:solidFill>
                  <a:schemeClr val="tx1"/>
                </a:solidFill>
              </a:rPr>
              <a:t>pidana</a:t>
            </a:r>
            <a:r>
              <a:rPr lang="en-US" sz="1900" dirty="0" smtClean="0">
                <a:solidFill>
                  <a:schemeClr val="tx1"/>
                </a:solidFill>
              </a:rPr>
              <a:t> </a:t>
            </a:r>
            <a:r>
              <a:rPr lang="en-US" sz="1900" dirty="0" err="1" smtClean="0">
                <a:solidFill>
                  <a:schemeClr val="tx1"/>
                </a:solidFill>
              </a:rPr>
              <a:t>Khusus</a:t>
            </a:r>
            <a:r>
              <a:rPr lang="en-US" sz="1900" dirty="0">
                <a:solidFill>
                  <a:schemeClr val="tx1"/>
                </a:solidFill>
              </a:rPr>
              <a:t> </a:t>
            </a:r>
            <a:r>
              <a:rPr lang="en-US" sz="1900" dirty="0" smtClean="0">
                <a:solidFill>
                  <a:schemeClr val="tx1"/>
                </a:solidFill>
              </a:rPr>
              <a:t>(</a:t>
            </a:r>
            <a:r>
              <a:rPr lang="en-US" sz="1900" dirty="0" err="1" smtClean="0">
                <a:solidFill>
                  <a:schemeClr val="tx1"/>
                </a:solidFill>
              </a:rPr>
              <a:t>Lex</a:t>
            </a:r>
            <a:r>
              <a:rPr lang="en-US" sz="1900" dirty="0" smtClean="0">
                <a:solidFill>
                  <a:schemeClr val="tx1"/>
                </a:solidFill>
              </a:rPr>
              <a:t> </a:t>
            </a:r>
            <a:r>
              <a:rPr lang="en-US" sz="1900" dirty="0" err="1" smtClean="0">
                <a:solidFill>
                  <a:schemeClr val="tx1"/>
                </a:solidFill>
              </a:rPr>
              <a:t>Specialis</a:t>
            </a:r>
            <a:r>
              <a:rPr lang="en-US" sz="1900" dirty="0" smtClean="0">
                <a:solidFill>
                  <a:schemeClr val="tx1"/>
                </a:solidFill>
              </a:rPr>
              <a:t>) </a:t>
            </a:r>
            <a:r>
              <a:rPr lang="en-US" sz="1900" dirty="0" err="1" smtClean="0">
                <a:solidFill>
                  <a:schemeClr val="tx1"/>
                </a:solidFill>
              </a:rPr>
              <a:t>dimana</a:t>
            </a:r>
            <a:r>
              <a:rPr lang="en-US" sz="1900" dirty="0" smtClean="0">
                <a:solidFill>
                  <a:schemeClr val="tx1"/>
                </a:solidFill>
              </a:rPr>
              <a:t> PPATK </a:t>
            </a:r>
            <a:r>
              <a:rPr lang="en-US" sz="1900" dirty="0" err="1" smtClean="0">
                <a:solidFill>
                  <a:schemeClr val="tx1"/>
                </a:solidFill>
              </a:rPr>
              <a:t>sebagai</a:t>
            </a:r>
            <a:r>
              <a:rPr lang="en-US" sz="1900" dirty="0" smtClean="0">
                <a:solidFill>
                  <a:schemeClr val="tx1"/>
                </a:solidFill>
              </a:rPr>
              <a:t> </a:t>
            </a:r>
            <a:r>
              <a:rPr lang="en-US" sz="1900" dirty="0" err="1" smtClean="0">
                <a:solidFill>
                  <a:schemeClr val="tx1"/>
                </a:solidFill>
              </a:rPr>
              <a:t>lembaga</a:t>
            </a:r>
            <a:r>
              <a:rPr lang="en-US" sz="1900" dirty="0" smtClean="0">
                <a:solidFill>
                  <a:schemeClr val="tx1"/>
                </a:solidFill>
              </a:rPr>
              <a:t> </a:t>
            </a:r>
            <a:r>
              <a:rPr lang="en-US" sz="1900" dirty="0" err="1" smtClean="0">
                <a:solidFill>
                  <a:schemeClr val="tx1"/>
                </a:solidFill>
              </a:rPr>
              <a:t>inti</a:t>
            </a:r>
            <a:r>
              <a:rPr lang="en-US" sz="1900" dirty="0" smtClean="0">
                <a:solidFill>
                  <a:schemeClr val="tx1"/>
                </a:solidFill>
              </a:rPr>
              <a:t> (core Institution) </a:t>
            </a:r>
            <a:r>
              <a:rPr lang="en-US" sz="1900" dirty="0" err="1" smtClean="0">
                <a:solidFill>
                  <a:schemeClr val="tx1"/>
                </a:solidFill>
              </a:rPr>
              <a:t>seharusnya</a:t>
            </a:r>
            <a:r>
              <a:rPr lang="en-US" sz="1900" dirty="0" smtClean="0">
                <a:solidFill>
                  <a:schemeClr val="tx1"/>
                </a:solidFill>
              </a:rPr>
              <a:t> </a:t>
            </a:r>
            <a:r>
              <a:rPr lang="en-US" sz="1900" dirty="0" err="1" smtClean="0">
                <a:solidFill>
                  <a:schemeClr val="tx1"/>
                </a:solidFill>
              </a:rPr>
              <a:t>memiliki</a:t>
            </a:r>
            <a:r>
              <a:rPr lang="en-US" sz="1900" dirty="0" smtClean="0">
                <a:solidFill>
                  <a:schemeClr val="tx1"/>
                </a:solidFill>
              </a:rPr>
              <a:t> …</a:t>
            </a:r>
          </a:p>
        </p:txBody>
      </p:sp>
      <p:sp>
        <p:nvSpPr>
          <p:cNvPr id="3" name="Rectangle 2"/>
          <p:cNvSpPr/>
          <p:nvPr/>
        </p:nvSpPr>
        <p:spPr>
          <a:xfrm>
            <a:off x="4290646" y="0"/>
            <a:ext cx="485335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solidFill>
                  <a:schemeClr val="tx1"/>
                </a:solidFill>
              </a:rPr>
              <a:t>logis dari keberadaan hukum pidana khusus merujuk </a:t>
            </a:r>
            <a:r>
              <a:rPr lang="id-ID" sz="2000" b="1" dirty="0">
                <a:solidFill>
                  <a:schemeClr val="tx1"/>
                </a:solidFill>
              </a:rPr>
              <a:t>pada pasal 103 </a:t>
            </a:r>
            <a:r>
              <a:rPr lang="id-ID" sz="2000" b="1" dirty="0" smtClean="0">
                <a:solidFill>
                  <a:schemeClr val="tx1"/>
                </a:solidFill>
              </a:rPr>
              <a:t>KUHP</a:t>
            </a:r>
            <a:r>
              <a:rPr lang="en-US" sz="2000" b="1" dirty="0" smtClean="0">
                <a:solidFill>
                  <a:schemeClr val="tx1"/>
                </a:solidFill>
              </a:rPr>
              <a:t>.</a:t>
            </a:r>
            <a:endParaRPr lang="en-US" sz="2000" dirty="0" smtClean="0">
              <a:solidFill>
                <a:schemeClr val="tx1"/>
              </a:solidFill>
            </a:endParaRPr>
          </a:p>
          <a:p>
            <a:pPr algn="just"/>
            <a:r>
              <a:rPr lang="id-ID" sz="2000" b="1" dirty="0" smtClean="0">
                <a:solidFill>
                  <a:schemeClr val="tx1"/>
                </a:solidFill>
              </a:rPr>
              <a:t>Penyimpangan</a:t>
            </a:r>
            <a:r>
              <a:rPr lang="id-ID" sz="2000" dirty="0" smtClean="0">
                <a:solidFill>
                  <a:schemeClr val="tx1"/>
                </a:solidFill>
              </a:rPr>
              <a:t> </a:t>
            </a:r>
            <a:r>
              <a:rPr lang="id-ID" sz="2000" dirty="0">
                <a:solidFill>
                  <a:schemeClr val="tx1"/>
                </a:solidFill>
              </a:rPr>
              <a:t>dan kekhususan </a:t>
            </a:r>
            <a:r>
              <a:rPr lang="id-ID" sz="2000" b="1" dirty="0">
                <a:solidFill>
                  <a:schemeClr val="tx1"/>
                </a:solidFill>
              </a:rPr>
              <a:t>dalam hukum materiel</a:t>
            </a:r>
            <a:r>
              <a:rPr lang="id-ID" sz="2000" dirty="0">
                <a:solidFill>
                  <a:schemeClr val="tx1"/>
                </a:solidFill>
              </a:rPr>
              <a:t> UU TPPU 2010 </a:t>
            </a:r>
            <a:r>
              <a:rPr lang="id-ID" sz="2000" b="1" dirty="0" smtClean="0">
                <a:solidFill>
                  <a:schemeClr val="tx1"/>
                </a:solidFill>
              </a:rPr>
              <a:t>berdampa</a:t>
            </a:r>
            <a:r>
              <a:rPr lang="en-US" sz="2000" b="1" dirty="0" smtClean="0">
                <a:solidFill>
                  <a:schemeClr val="tx1"/>
                </a:solidFill>
              </a:rPr>
              <a:t>k</a:t>
            </a:r>
            <a:r>
              <a:rPr lang="id-ID" sz="2000" b="1" dirty="0" smtClean="0">
                <a:solidFill>
                  <a:schemeClr val="tx1"/>
                </a:solidFill>
              </a:rPr>
              <a:t> </a:t>
            </a:r>
            <a:r>
              <a:rPr lang="id-ID" sz="2000" b="1" dirty="0">
                <a:solidFill>
                  <a:schemeClr val="tx1"/>
                </a:solidFill>
              </a:rPr>
              <a:t>pada hukum formil</a:t>
            </a:r>
            <a:r>
              <a:rPr lang="id-ID" sz="2000" dirty="0">
                <a:solidFill>
                  <a:schemeClr val="tx1"/>
                </a:solidFill>
              </a:rPr>
              <a:t> undang-undang tersebut yang </a:t>
            </a:r>
            <a:r>
              <a:rPr lang="id-ID" sz="2000" b="1" dirty="0">
                <a:solidFill>
                  <a:schemeClr val="tx1"/>
                </a:solidFill>
              </a:rPr>
              <a:t>secara normatif dan eksplisit menyimpang dari ketentuan hukum acara pidana umum.</a:t>
            </a:r>
            <a:r>
              <a:rPr lang="id-ID" sz="2000" dirty="0">
                <a:solidFill>
                  <a:schemeClr val="tx1"/>
                </a:solidFill>
              </a:rPr>
              <a:t> </a:t>
            </a:r>
            <a:endParaRPr lang="id-ID" sz="2000" dirty="0" smtClean="0">
              <a:solidFill>
                <a:schemeClr val="tx1"/>
              </a:solidFill>
            </a:endParaRPr>
          </a:p>
          <a:p>
            <a:pPr algn="just"/>
            <a:r>
              <a:rPr lang="id-ID" sz="2000" dirty="0">
                <a:solidFill>
                  <a:schemeClr val="tx1"/>
                </a:solidFill>
              </a:rPr>
              <a:t>Dalam konteks ini, terhadap </a:t>
            </a:r>
            <a:r>
              <a:rPr lang="id-ID" sz="2000" b="1" dirty="0">
                <a:solidFill>
                  <a:schemeClr val="tx1"/>
                </a:solidFill>
              </a:rPr>
              <a:t>dua penyimpangan atas asas-asas umum dan fungsi hukum konvensional</a:t>
            </a:r>
            <a:r>
              <a:rPr lang="id-ID" sz="2000" dirty="0">
                <a:solidFill>
                  <a:schemeClr val="tx1"/>
                </a:solidFill>
              </a:rPr>
              <a:t>. </a:t>
            </a:r>
            <a:r>
              <a:rPr lang="id-ID" sz="2000" b="1" dirty="0">
                <a:solidFill>
                  <a:schemeClr val="tx1"/>
                </a:solidFill>
              </a:rPr>
              <a:t>Penyimpangan pertama</a:t>
            </a:r>
            <a:r>
              <a:rPr lang="id-ID" sz="2000" dirty="0">
                <a:solidFill>
                  <a:schemeClr val="tx1"/>
                </a:solidFill>
              </a:rPr>
              <a:t>, terhadap fungsi hukum pidana “</a:t>
            </a:r>
            <a:r>
              <a:rPr lang="id-ID" sz="2000" b="1" dirty="0">
                <a:solidFill>
                  <a:schemeClr val="tx1"/>
                </a:solidFill>
              </a:rPr>
              <a:t>ultimum remedium</a:t>
            </a:r>
            <a:r>
              <a:rPr lang="id-ID" sz="2000" dirty="0" smtClean="0">
                <a:solidFill>
                  <a:schemeClr val="tx1"/>
                </a:solidFill>
              </a:rPr>
              <a:t>”</a:t>
            </a:r>
            <a:r>
              <a:rPr lang="en-US" sz="2000" dirty="0" smtClean="0">
                <a:solidFill>
                  <a:schemeClr val="tx1"/>
                </a:solidFill>
              </a:rPr>
              <a:t>(</a:t>
            </a:r>
            <a:r>
              <a:rPr lang="en-US" sz="2000" dirty="0" err="1" smtClean="0">
                <a:solidFill>
                  <a:schemeClr val="tx1"/>
                </a:solidFill>
              </a:rPr>
              <a:t>alat</a:t>
            </a:r>
            <a:r>
              <a:rPr lang="en-US" sz="2000" dirty="0" smtClean="0">
                <a:solidFill>
                  <a:schemeClr val="tx1"/>
                </a:solidFill>
              </a:rPr>
              <a:t> </a:t>
            </a:r>
            <a:r>
              <a:rPr lang="en-US" sz="2000" dirty="0" err="1" smtClean="0">
                <a:solidFill>
                  <a:schemeClr val="tx1"/>
                </a:solidFill>
              </a:rPr>
              <a:t>terakhir</a:t>
            </a:r>
            <a:r>
              <a:rPr lang="en-US" sz="2000" dirty="0" smtClean="0">
                <a:solidFill>
                  <a:schemeClr val="tx1"/>
                </a:solidFill>
              </a:rPr>
              <a:t>/ </a:t>
            </a:r>
            <a:r>
              <a:rPr lang="en-US" sz="2000" dirty="0" err="1" smtClean="0">
                <a:solidFill>
                  <a:schemeClr val="tx1"/>
                </a:solidFill>
              </a:rPr>
              <a:t>pilihan</a:t>
            </a:r>
            <a:r>
              <a:rPr lang="en-US" sz="2000" dirty="0" smtClean="0">
                <a:solidFill>
                  <a:schemeClr val="tx1"/>
                </a:solidFill>
              </a:rPr>
              <a:t> </a:t>
            </a:r>
            <a:r>
              <a:rPr lang="en-US" sz="2000" dirty="0" err="1" smtClean="0">
                <a:solidFill>
                  <a:schemeClr val="tx1"/>
                </a:solidFill>
              </a:rPr>
              <a:t>terakhir</a:t>
            </a:r>
            <a:r>
              <a:rPr lang="en-US" sz="2000" dirty="0" smtClean="0">
                <a:solidFill>
                  <a:schemeClr val="tx1"/>
                </a:solidFill>
              </a:rPr>
              <a:t>)</a:t>
            </a:r>
            <a:r>
              <a:rPr lang="id-ID" sz="2000" dirty="0" smtClean="0">
                <a:solidFill>
                  <a:schemeClr val="tx1"/>
                </a:solidFill>
              </a:rPr>
              <a:t>. </a:t>
            </a:r>
            <a:r>
              <a:rPr lang="id-ID" sz="2000" dirty="0">
                <a:solidFill>
                  <a:schemeClr val="tx1"/>
                </a:solidFill>
              </a:rPr>
              <a:t>Saya sependapat Mr. Blunt yang mengemukakan bahwa </a:t>
            </a:r>
            <a:r>
              <a:rPr lang="id-ID" sz="2000" b="1" dirty="0">
                <a:solidFill>
                  <a:schemeClr val="tx1"/>
                </a:solidFill>
              </a:rPr>
              <a:t>penyimpangan tersebut dibolehkan jika menghadapi keadaan</a:t>
            </a:r>
            <a:r>
              <a:rPr lang="id-ID" sz="2000" dirty="0">
                <a:solidFill>
                  <a:schemeClr val="tx1"/>
                </a:solidFill>
              </a:rPr>
              <a:t> sebagai </a:t>
            </a:r>
            <a:r>
              <a:rPr lang="id-ID" sz="2000" dirty="0" smtClean="0">
                <a:solidFill>
                  <a:schemeClr val="tx1"/>
                </a:solidFill>
              </a:rPr>
              <a:t>berikut:</a:t>
            </a:r>
            <a:endParaRPr lang="en-US" sz="2000" dirty="0">
              <a:solidFill>
                <a:schemeClr val="tx1"/>
              </a:solidFill>
            </a:endParaRPr>
          </a:p>
          <a:p>
            <a:pPr marL="457200" lvl="0" indent="-457200">
              <a:buFont typeface="+mj-lt"/>
              <a:buAutoNum type="alphaLcPeriod"/>
            </a:pPr>
            <a:r>
              <a:rPr lang="id-ID" sz="2000" dirty="0">
                <a:solidFill>
                  <a:schemeClr val="tx1"/>
                </a:solidFill>
              </a:rPr>
              <a:t>Korban karena kejahatan sangat </a:t>
            </a:r>
            <a:r>
              <a:rPr lang="id-ID" sz="2000" dirty="0" smtClean="0">
                <a:solidFill>
                  <a:schemeClr val="tx1"/>
                </a:solidFill>
              </a:rPr>
              <a:t>besar;</a:t>
            </a:r>
          </a:p>
          <a:p>
            <a:pPr marL="457200" lvl="0" indent="-457200">
              <a:buFont typeface="+mj-lt"/>
              <a:buAutoNum type="alphaLcPeriod"/>
            </a:pPr>
            <a:r>
              <a:rPr lang="id-ID" sz="2000" dirty="0" smtClean="0">
                <a:solidFill>
                  <a:schemeClr val="tx1"/>
                </a:solidFill>
              </a:rPr>
              <a:t>Terdakwa residivis;</a:t>
            </a:r>
          </a:p>
          <a:p>
            <a:pPr marL="457200" lvl="0" indent="-457200">
              <a:buFont typeface="+mj-lt"/>
              <a:buAutoNum type="alphaLcPeriod"/>
            </a:pPr>
            <a:r>
              <a:rPr lang="id-ID" sz="2000" dirty="0" smtClean="0">
                <a:solidFill>
                  <a:schemeClr val="tx1"/>
                </a:solidFill>
              </a:rPr>
              <a:t>Kerugian </a:t>
            </a:r>
            <a:r>
              <a:rPr lang="id-ID" sz="2000" dirty="0">
                <a:solidFill>
                  <a:schemeClr val="tx1"/>
                </a:solidFill>
              </a:rPr>
              <a:t>korban tidak dapat dipulihkan</a:t>
            </a:r>
            <a:r>
              <a:rPr lang="id-ID" sz="2000" dirty="0" smtClean="0">
                <a:solidFill>
                  <a:schemeClr val="tx1"/>
                </a:solidFill>
              </a:rPr>
              <a:t>.</a:t>
            </a:r>
          </a:p>
          <a:p>
            <a:pPr lvl="0" algn="just"/>
            <a:r>
              <a:rPr lang="id-ID" sz="2000" dirty="0">
                <a:solidFill>
                  <a:schemeClr val="tx1"/>
                </a:solidFill>
              </a:rPr>
              <a:t>Pendapat Blunt tersebut sangat relevan membahas implementasi UU TPPU </a:t>
            </a:r>
            <a:r>
              <a:rPr lang="id-ID" sz="2000" dirty="0" smtClean="0">
                <a:solidFill>
                  <a:schemeClr val="tx1"/>
                </a:solidFill>
              </a:rPr>
              <a:t>dan</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7EEE1CC0-B083-4C29-9244-16A35F8F84CD}" type="slidenum">
              <a:rPr lang="en-US" smtClean="0"/>
              <a:t>3</a:t>
            </a:fld>
            <a:endParaRPr lang="en-US"/>
          </a:p>
        </p:txBody>
      </p:sp>
    </p:spTree>
    <p:extLst>
      <p:ext uri="{BB962C8B-B14F-4D97-AF65-F5344CB8AC3E}">
        <p14:creationId xmlns:p14="http://schemas.microsoft.com/office/powerpoint/2010/main" val="522195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smtClean="0">
                <a:solidFill>
                  <a:schemeClr val="tx1"/>
                </a:solidFill>
              </a:rPr>
              <a:t>Kekeli</a:t>
            </a:r>
            <a:r>
              <a:rPr lang="en-US" sz="2000" b="1" dirty="0" smtClean="0">
                <a:solidFill>
                  <a:schemeClr val="tx1"/>
                </a:solidFill>
              </a:rPr>
              <a:t>r</a:t>
            </a:r>
            <a:r>
              <a:rPr lang="id-ID" sz="2000" b="1" dirty="0" smtClean="0">
                <a:solidFill>
                  <a:schemeClr val="tx1"/>
                </a:solidFill>
              </a:rPr>
              <a:t>uan </a:t>
            </a:r>
            <a:r>
              <a:rPr lang="id-ID" sz="2000" b="1" dirty="0">
                <a:solidFill>
                  <a:schemeClr val="tx1"/>
                </a:solidFill>
              </a:rPr>
              <a:t>ini terjadi </a:t>
            </a:r>
            <a:r>
              <a:rPr lang="id-ID" sz="2000" dirty="0">
                <a:solidFill>
                  <a:schemeClr val="tx1"/>
                </a:solidFill>
              </a:rPr>
              <a:t>karena </a:t>
            </a:r>
            <a:r>
              <a:rPr lang="id-ID" sz="2000" b="1" dirty="0">
                <a:solidFill>
                  <a:schemeClr val="tx1"/>
                </a:solidFill>
              </a:rPr>
              <a:t>pemahaman secara teoritik </a:t>
            </a:r>
            <a:r>
              <a:rPr lang="id-ID" sz="2000" dirty="0">
                <a:solidFill>
                  <a:schemeClr val="tx1"/>
                </a:solidFill>
              </a:rPr>
              <a:t>hukum pidana pembentuk UU TPPU 2010 yang tidak dapat membedakan ketentuan pasal 480 KUHP dan ketentan TPPU pasi di dalam UU TPPU 2010</a:t>
            </a:r>
            <a:r>
              <a:rPr lang="id-ID" sz="2000" dirty="0" smtClean="0">
                <a:solidFill>
                  <a:schemeClr val="tx1"/>
                </a:solidFill>
              </a:rPr>
              <a:t>.</a:t>
            </a:r>
            <a:endParaRPr lang="en-US" sz="2000" dirty="0" smtClean="0">
              <a:solidFill>
                <a:schemeClr val="tx1"/>
              </a:solidFill>
            </a:endParaRPr>
          </a:p>
          <a:p>
            <a:pPr lvl="1" algn="just"/>
            <a:r>
              <a:rPr lang="id-ID" sz="2000" dirty="0" smtClean="0">
                <a:solidFill>
                  <a:schemeClr val="tx1"/>
                </a:solidFill>
              </a:rPr>
              <a:t>Tindak </a:t>
            </a:r>
            <a:r>
              <a:rPr lang="id-ID" sz="2000" dirty="0">
                <a:solidFill>
                  <a:schemeClr val="tx1"/>
                </a:solidFill>
              </a:rPr>
              <a:t>pidana pencucian uang merupakan </a:t>
            </a:r>
            <a:r>
              <a:rPr lang="id-ID" sz="2000" b="1" dirty="0">
                <a:solidFill>
                  <a:schemeClr val="tx1"/>
                </a:solidFill>
              </a:rPr>
              <a:t>derivatif</a:t>
            </a:r>
            <a:r>
              <a:rPr lang="id-ID" sz="2000" dirty="0">
                <a:solidFill>
                  <a:schemeClr val="tx1"/>
                </a:solidFill>
              </a:rPr>
              <a:t> dari tindak pidana asal (</a:t>
            </a:r>
            <a:r>
              <a:rPr lang="id-ID" sz="2000" b="1" dirty="0">
                <a:solidFill>
                  <a:schemeClr val="tx1"/>
                </a:solidFill>
              </a:rPr>
              <a:t>predicate offence</a:t>
            </a:r>
            <a:r>
              <a:rPr lang="id-ID" sz="2000" dirty="0">
                <a:solidFill>
                  <a:schemeClr val="tx1"/>
                </a:solidFill>
              </a:rPr>
              <a:t>) yang secara limitatif telah dicantumkan dalam pasal 2 ayat (1) UU TPPU. Adapun tindak pidana </a:t>
            </a:r>
            <a:r>
              <a:rPr lang="id-ID" sz="2000" b="1" dirty="0">
                <a:solidFill>
                  <a:schemeClr val="tx1"/>
                </a:solidFill>
              </a:rPr>
              <a:t>penadahan</a:t>
            </a:r>
            <a:r>
              <a:rPr lang="id-ID" sz="2000" dirty="0">
                <a:solidFill>
                  <a:schemeClr val="tx1"/>
                </a:solidFill>
              </a:rPr>
              <a:t> merupakan tindak pidana yang </a:t>
            </a:r>
            <a:r>
              <a:rPr lang="id-ID" sz="2000" b="1" dirty="0">
                <a:solidFill>
                  <a:schemeClr val="tx1"/>
                </a:solidFill>
              </a:rPr>
              <a:t>berdiri sendiri</a:t>
            </a:r>
            <a:r>
              <a:rPr lang="id-ID" sz="2000" dirty="0">
                <a:solidFill>
                  <a:schemeClr val="tx1"/>
                </a:solidFill>
              </a:rPr>
              <a:t> dan merupakan </a:t>
            </a:r>
            <a:r>
              <a:rPr lang="id-ID" sz="2000" b="1" dirty="0">
                <a:solidFill>
                  <a:schemeClr val="tx1"/>
                </a:solidFill>
              </a:rPr>
              <a:t>delik selesai (voltooid delicten</a:t>
            </a:r>
            <a:r>
              <a:rPr lang="id-ID" sz="2000" dirty="0">
                <a:solidFill>
                  <a:schemeClr val="tx1"/>
                </a:solidFill>
              </a:rPr>
              <a:t>). Namun dalam tindak pidana ini, unsur “memperoleh” harus dilakukan dengan sengaja, sedangakn pelaku sendiri tidak perlu mengetahui asal usul </a:t>
            </a:r>
            <a:r>
              <a:rPr lang="id-ID" sz="2000" dirty="0" smtClean="0">
                <a:solidFill>
                  <a:schemeClr val="tx1"/>
                </a:solidFill>
              </a:rPr>
              <a:t>benda </a:t>
            </a:r>
            <a:r>
              <a:rPr lang="id-ID" sz="2000" dirty="0">
                <a:solidFill>
                  <a:schemeClr val="tx1"/>
                </a:solidFill>
              </a:rPr>
              <a:t>Tersebut diperoleh dari tindak </a:t>
            </a:r>
            <a:r>
              <a:rPr lang="id-ID" sz="2000" dirty="0" smtClean="0">
                <a:solidFill>
                  <a:schemeClr val="tx1"/>
                </a:solidFill>
              </a:rPr>
              <a:t>pidana.</a:t>
            </a:r>
            <a:r>
              <a:rPr lang="id-ID" sz="2000" baseline="30000" dirty="0" smtClean="0">
                <a:solidFill>
                  <a:schemeClr val="tx1"/>
                </a:solidFill>
              </a:rPr>
              <a:t> </a:t>
            </a:r>
            <a:r>
              <a:rPr lang="id-ID" sz="2000" dirty="0">
                <a:solidFill>
                  <a:schemeClr val="tx1"/>
                </a:solidFill>
              </a:rPr>
              <a:t>secara </a:t>
            </a:r>
            <a:r>
              <a:rPr lang="id-ID" sz="2000" b="1" dirty="0">
                <a:solidFill>
                  <a:schemeClr val="tx1"/>
                </a:solidFill>
              </a:rPr>
              <a:t>teoretik</a:t>
            </a:r>
            <a:r>
              <a:rPr lang="id-ID" sz="2000" dirty="0">
                <a:solidFill>
                  <a:schemeClr val="tx1"/>
                </a:solidFill>
              </a:rPr>
              <a:t> hukum pidana, tindak </a:t>
            </a:r>
            <a:r>
              <a:rPr lang="id-ID" sz="2000" b="1" dirty="0">
                <a:solidFill>
                  <a:schemeClr val="tx1"/>
                </a:solidFill>
              </a:rPr>
              <a:t>pidana asal </a:t>
            </a:r>
            <a:r>
              <a:rPr lang="id-ID" sz="2000" dirty="0">
                <a:solidFill>
                  <a:schemeClr val="tx1"/>
                </a:solidFill>
              </a:rPr>
              <a:t>dalam tindak pidana pencucian uang, </a:t>
            </a:r>
            <a:r>
              <a:rPr lang="id-ID" sz="2000" b="1" dirty="0">
                <a:solidFill>
                  <a:schemeClr val="tx1"/>
                </a:solidFill>
              </a:rPr>
              <a:t>harus dibuktikan</a:t>
            </a:r>
            <a:r>
              <a:rPr lang="id-ID" sz="2000" dirty="0">
                <a:solidFill>
                  <a:schemeClr val="tx1"/>
                </a:solidFill>
              </a:rPr>
              <a:t>. Namun dalam UU TPPU 2010, pembentuk UU telah </a:t>
            </a:r>
            <a:r>
              <a:rPr lang="id-ID" sz="2000" b="1" dirty="0">
                <a:solidFill>
                  <a:schemeClr val="tx1"/>
                </a:solidFill>
              </a:rPr>
              <a:t>meniadakan</a:t>
            </a:r>
            <a:r>
              <a:rPr lang="id-ID" sz="2000" dirty="0">
                <a:solidFill>
                  <a:schemeClr val="tx1"/>
                </a:solidFill>
              </a:rPr>
              <a:t> </a:t>
            </a:r>
            <a:r>
              <a:rPr lang="id-ID" sz="2000" b="1" dirty="0">
                <a:solidFill>
                  <a:schemeClr val="tx1"/>
                </a:solidFill>
              </a:rPr>
              <a:t>kewajiban membktikan</a:t>
            </a:r>
            <a:r>
              <a:rPr lang="id-ID" sz="2000" dirty="0">
                <a:solidFill>
                  <a:schemeClr val="tx1"/>
                </a:solidFill>
              </a:rPr>
              <a:t> tindak pidana asal (Pasal 69</a:t>
            </a:r>
            <a:r>
              <a:rPr lang="id-ID" sz="2000" dirty="0" smtClean="0">
                <a:solidFill>
                  <a:schemeClr val="tx1"/>
                </a:solidFill>
              </a:rPr>
              <a:t>).</a:t>
            </a:r>
          </a:p>
          <a:p>
            <a:pPr marL="457200" indent="-457200" algn="just">
              <a:buFont typeface="+mj-lt"/>
              <a:buAutoNum type="arabicPeriod" startAt="2"/>
            </a:pPr>
            <a:r>
              <a:rPr lang="id-ID" sz="2000" b="1" dirty="0">
                <a:solidFill>
                  <a:schemeClr val="tx1"/>
                </a:solidFill>
              </a:rPr>
              <a:t>Konvensi PBB </a:t>
            </a:r>
            <a:r>
              <a:rPr lang="id-ID" sz="2000" dirty="0">
                <a:solidFill>
                  <a:schemeClr val="tx1"/>
                </a:solidFill>
              </a:rPr>
              <a:t>tentang Larangan Lalu Lintas Narkotika dan bahan psikotropika tahun 1988 serta </a:t>
            </a:r>
            <a:r>
              <a:rPr lang="id-ID" sz="2000" b="1" dirty="0">
                <a:solidFill>
                  <a:schemeClr val="tx1"/>
                </a:solidFill>
              </a:rPr>
              <a:t>Konvensi Uni Eropa </a:t>
            </a:r>
            <a:r>
              <a:rPr lang="id-ID" sz="2000" dirty="0">
                <a:solidFill>
                  <a:schemeClr val="tx1"/>
                </a:solidFill>
              </a:rPr>
              <a:t>tentang </a:t>
            </a:r>
            <a:r>
              <a:rPr lang="id-ID" sz="2000" b="1" dirty="0">
                <a:solidFill>
                  <a:schemeClr val="tx1"/>
                </a:solidFill>
              </a:rPr>
              <a:t>Pencucan Uang</a:t>
            </a:r>
            <a:r>
              <a:rPr lang="id-ID" sz="2000" dirty="0">
                <a:solidFill>
                  <a:schemeClr val="tx1"/>
                </a:solidFill>
              </a:rPr>
              <a:t>, </a:t>
            </a:r>
            <a:r>
              <a:rPr lang="id-ID" sz="2000" b="1" dirty="0">
                <a:solidFill>
                  <a:schemeClr val="tx1"/>
                </a:solidFill>
              </a:rPr>
              <a:t>penyidikan dan penggelapan</a:t>
            </a:r>
            <a:r>
              <a:rPr lang="id-ID" sz="2000" dirty="0">
                <a:solidFill>
                  <a:schemeClr val="tx1"/>
                </a:solidFill>
              </a:rPr>
              <a:t> dan </a:t>
            </a:r>
            <a:r>
              <a:rPr lang="id-ID" sz="2000" b="1" dirty="0">
                <a:solidFill>
                  <a:schemeClr val="tx1"/>
                </a:solidFill>
              </a:rPr>
              <a:t>perampasan hasil kejahatan </a:t>
            </a:r>
            <a:r>
              <a:rPr lang="id-ID" sz="2000" dirty="0">
                <a:solidFill>
                  <a:schemeClr val="tx1"/>
                </a:solidFill>
              </a:rPr>
              <a:t>Tahun 1990 </a:t>
            </a:r>
            <a:r>
              <a:rPr lang="id-ID" sz="2000" b="1" dirty="0">
                <a:solidFill>
                  <a:schemeClr val="tx1"/>
                </a:solidFill>
              </a:rPr>
              <a:t>tidak mengakui unsur "patut diduga” </a:t>
            </a:r>
            <a:r>
              <a:rPr lang="id-ID" sz="2000" dirty="0">
                <a:solidFill>
                  <a:schemeClr val="tx1"/>
                </a:solidFill>
              </a:rPr>
              <a:t>ata</a:t>
            </a:r>
            <a:r>
              <a:rPr lang="id-ID" sz="2000" b="1" dirty="0">
                <a:solidFill>
                  <a:schemeClr val="tx1"/>
                </a:solidFill>
              </a:rPr>
              <a:t>u “probable cause”</a:t>
            </a:r>
            <a:r>
              <a:rPr lang="id-ID" sz="2000" dirty="0">
                <a:solidFill>
                  <a:schemeClr val="tx1"/>
                </a:solidFill>
              </a:rPr>
              <a:t> atau “</a:t>
            </a:r>
            <a:r>
              <a:rPr lang="id-ID" sz="2000" b="1" dirty="0">
                <a:solidFill>
                  <a:schemeClr val="tx1"/>
                </a:solidFill>
              </a:rPr>
              <a:t>should have Known test</a:t>
            </a:r>
            <a:r>
              <a:rPr lang="id-ID" sz="2000" dirty="0">
                <a:solidFill>
                  <a:schemeClr val="tx1"/>
                </a:solidFill>
              </a:rPr>
              <a:t>”. Konvensi tersebut hanya mengakui dan memasukan unsur “</a:t>
            </a:r>
            <a:r>
              <a:rPr lang="id-ID" sz="2000" b="1" dirty="0">
                <a:solidFill>
                  <a:schemeClr val="tx1"/>
                </a:solidFill>
              </a:rPr>
              <a:t>knowing/knowingly</a:t>
            </a:r>
            <a:r>
              <a:rPr lang="id-ID" sz="2000" dirty="0">
                <a:solidFill>
                  <a:schemeClr val="tx1"/>
                </a:solidFill>
              </a:rPr>
              <a:t>” ke dalam </a:t>
            </a:r>
            <a:r>
              <a:rPr lang="id-ID" sz="2000" b="1" dirty="0" smtClean="0">
                <a:solidFill>
                  <a:schemeClr val="tx1"/>
                </a:solidFill>
              </a:rPr>
              <a:t>de</a:t>
            </a:r>
            <a:r>
              <a:rPr lang="en-US" sz="2000" b="1" dirty="0" smtClean="0">
                <a:solidFill>
                  <a:schemeClr val="tx1"/>
                </a:solidFill>
              </a:rPr>
              <a:t>f</a:t>
            </a:r>
            <a:r>
              <a:rPr lang="id-ID" sz="2000" b="1" dirty="0" smtClean="0">
                <a:solidFill>
                  <a:schemeClr val="tx1"/>
                </a:solidFill>
              </a:rPr>
              <a:t>inisi </a:t>
            </a:r>
            <a:r>
              <a:rPr lang="id-ID" sz="2000" dirty="0">
                <a:solidFill>
                  <a:schemeClr val="tx1"/>
                </a:solidFill>
              </a:rPr>
              <a:t>tentang tindak pidana pencucian uang naik </a:t>
            </a:r>
            <a:r>
              <a:rPr lang="id-ID" sz="2000" b="1" dirty="0">
                <a:solidFill>
                  <a:schemeClr val="tx1"/>
                </a:solidFill>
              </a:rPr>
              <a:t>aktif maupun pasif</a:t>
            </a:r>
            <a:r>
              <a:rPr lang="id-ID" sz="2000" dirty="0">
                <a:solidFill>
                  <a:schemeClr val="tx1"/>
                </a:solidFill>
              </a:rPr>
              <a:t>, </a:t>
            </a:r>
            <a:r>
              <a:rPr lang="id-ID" sz="2000" b="1" dirty="0">
                <a:solidFill>
                  <a:schemeClr val="tx1"/>
                </a:solidFill>
              </a:rPr>
              <a:t>di lengkapi</a:t>
            </a:r>
            <a:r>
              <a:rPr lang="id-ID" sz="2000" dirty="0">
                <a:solidFill>
                  <a:schemeClr val="tx1"/>
                </a:solidFill>
              </a:rPr>
              <a:t> dengan unsur “</a:t>
            </a:r>
            <a:r>
              <a:rPr lang="id-ID" sz="2000" b="1" dirty="0">
                <a:solidFill>
                  <a:schemeClr val="tx1"/>
                </a:solidFill>
              </a:rPr>
              <a:t>purpose of</a:t>
            </a:r>
            <a:r>
              <a:rPr lang="id-ID" sz="2000" dirty="0">
                <a:solidFill>
                  <a:schemeClr val="tx1"/>
                </a:solidFill>
              </a:rPr>
              <a:t>”, untuk menegaskan </a:t>
            </a:r>
            <a:r>
              <a:rPr lang="id-ID" sz="2000" b="1" dirty="0">
                <a:solidFill>
                  <a:schemeClr val="tx1"/>
                </a:solidFill>
              </a:rPr>
              <a:t>motif</a:t>
            </a:r>
            <a:r>
              <a:rPr lang="id-ID" sz="2000" dirty="0">
                <a:solidFill>
                  <a:schemeClr val="tx1"/>
                </a:solidFill>
              </a:rPr>
              <a:t> dari perbuatan pelaku, sebagaimana dicantumkan dalam </a:t>
            </a:r>
            <a:r>
              <a:rPr lang="id-ID" sz="2000" b="1" dirty="0">
                <a:solidFill>
                  <a:schemeClr val="tx1"/>
                </a:solidFill>
              </a:rPr>
              <a:t>konvensi Wina (1988)</a:t>
            </a:r>
            <a:r>
              <a:rPr lang="id-ID" sz="2000" dirty="0">
                <a:solidFill>
                  <a:schemeClr val="tx1"/>
                </a:solidFill>
              </a:rPr>
              <a:t> dibawah ini.</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30</a:t>
            </a:fld>
            <a:endParaRPr lang="en-US"/>
          </a:p>
        </p:txBody>
      </p:sp>
    </p:spTree>
    <p:extLst>
      <p:ext uri="{BB962C8B-B14F-4D97-AF65-F5344CB8AC3E}">
        <p14:creationId xmlns:p14="http://schemas.microsoft.com/office/powerpoint/2010/main" val="3187781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1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buFont typeface="+mj-lt"/>
              <a:buAutoNum type="arabicPeriod" startAt="3"/>
            </a:pPr>
            <a:r>
              <a:rPr lang="id-ID" sz="2000" b="1" dirty="0">
                <a:solidFill>
                  <a:schemeClr val="tx1"/>
                </a:solidFill>
              </a:rPr>
              <a:t>Pasal 3 (1) Konvensi Wina (1988) </a:t>
            </a:r>
            <a:r>
              <a:rPr lang="id-ID" sz="2000" dirty="0">
                <a:solidFill>
                  <a:schemeClr val="tx1"/>
                </a:solidFill>
              </a:rPr>
              <a:t>Menentang Lalu Lintas Perdagangan Narkotika dan Bahan Psikotropika telah </a:t>
            </a:r>
            <a:r>
              <a:rPr lang="id-ID" sz="2000" b="1" dirty="0">
                <a:solidFill>
                  <a:schemeClr val="tx1"/>
                </a:solidFill>
              </a:rPr>
              <a:t>merekomendasikan</a:t>
            </a:r>
            <a:r>
              <a:rPr lang="id-ID" sz="2000" dirty="0">
                <a:solidFill>
                  <a:schemeClr val="tx1"/>
                </a:solidFill>
              </a:rPr>
              <a:t> agar setiap negara pihak </a:t>
            </a:r>
            <a:r>
              <a:rPr lang="id-ID" sz="2000" b="1" dirty="0">
                <a:solidFill>
                  <a:schemeClr val="tx1"/>
                </a:solidFill>
              </a:rPr>
              <a:t>mengkriminalisasi tiga tipe aktivitas pencucian uang</a:t>
            </a:r>
            <a:r>
              <a:rPr lang="id-ID" sz="2000" dirty="0">
                <a:solidFill>
                  <a:schemeClr val="tx1"/>
                </a:solidFill>
              </a:rPr>
              <a:t> sebagai berikut:</a:t>
            </a:r>
            <a:endParaRPr lang="en-US" sz="2000" dirty="0">
              <a:solidFill>
                <a:schemeClr val="tx1"/>
              </a:solidFill>
            </a:endParaRPr>
          </a:p>
          <a:p>
            <a:pPr marL="914400" lvl="1" indent="-457200" algn="just">
              <a:buFont typeface="+mj-lt"/>
              <a:buAutoNum type="alphaLcParenR"/>
            </a:pPr>
            <a:r>
              <a:rPr lang="id-ID" sz="2000" i="1" dirty="0">
                <a:solidFill>
                  <a:schemeClr val="tx1"/>
                </a:solidFill>
              </a:rPr>
              <a:t>The production, manufacture, extraction; preparation, offering, offering for sale, distribution, sale, deliveri on any terms whatsoever, brikerage, dispatch, dispatch in transit, transport, importation or exportation of any narcotic drog or any psychotropic substance contrary to the previsions of the 1961 Convention, the 1961 convention as amended or the 1971 convention</a:t>
            </a:r>
            <a:r>
              <a:rPr lang="id-ID" sz="2000" i="1" dirty="0" smtClean="0">
                <a:solidFill>
                  <a:schemeClr val="tx1"/>
                </a:solidFill>
              </a:rPr>
              <a:t>;</a:t>
            </a:r>
            <a:r>
              <a:rPr lang="en-US" sz="2000" i="1" dirty="0" smtClean="0">
                <a:solidFill>
                  <a:schemeClr val="tx1"/>
                </a:solidFill>
              </a:rPr>
              <a:t> </a:t>
            </a:r>
            <a:r>
              <a:rPr lang="en-US" sz="2000" dirty="0" smtClean="0">
                <a:solidFill>
                  <a:schemeClr val="tx1"/>
                </a:solidFill>
              </a:rPr>
              <a:t>(</a:t>
            </a:r>
            <a:r>
              <a:rPr lang="id-ID" sz="2000" dirty="0">
                <a:solidFill>
                  <a:schemeClr val="tx1"/>
                </a:solidFill>
              </a:rPr>
              <a:t>Produksi, pembuatan, ekstraksi; persiapan, penawaran, penawaran untuk penjualan, distribusi, penjualan, deliveri dengan syarat apapun, brikerage, pengiriman, pengiriman dalam perjalanan, pengangkutan, impor atau ekspor dari setiap katak narkotika atau zat psikotropika yang bertentangan dengan keputusan Konvensi 1961, tahun 1961 konvensi sebagaimana telah diubah atau konvensi </a:t>
            </a:r>
            <a:r>
              <a:rPr lang="id-ID" sz="2000" dirty="0" smtClean="0">
                <a:solidFill>
                  <a:schemeClr val="tx1"/>
                </a:solidFill>
              </a:rPr>
              <a:t>1971</a:t>
            </a:r>
            <a:r>
              <a:rPr lang="en-US" sz="2000" dirty="0" smtClean="0">
                <a:solidFill>
                  <a:schemeClr val="tx1"/>
                </a:solidFill>
              </a:rPr>
              <a:t>)</a:t>
            </a:r>
            <a:endParaRPr lang="id-ID" sz="2000" dirty="0" smtClean="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31</a:t>
            </a:fld>
            <a:endParaRPr lang="en-US"/>
          </a:p>
        </p:txBody>
      </p:sp>
    </p:spTree>
    <p:extLst>
      <p:ext uri="{BB962C8B-B14F-4D97-AF65-F5344CB8AC3E}">
        <p14:creationId xmlns:p14="http://schemas.microsoft.com/office/powerpoint/2010/main" val="125811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buFont typeface="+mj-lt"/>
              <a:buAutoNum type="alphaLcParenR" startAt="2"/>
            </a:pPr>
            <a:r>
              <a:rPr lang="en-US" sz="2000" i="1" dirty="0">
                <a:solidFill>
                  <a:schemeClr val="tx1"/>
                </a:solidFill>
              </a:rPr>
              <a:t>(i) the conversion or transfer or property, knowing that such property is derived from any offence or offences established in accordance with subparagraph (a) or from an act of participation in such offense or offences, for the </a:t>
            </a:r>
            <a:r>
              <a:rPr lang="en-US" sz="2000" i="1" dirty="0" err="1">
                <a:solidFill>
                  <a:schemeClr val="tx1"/>
                </a:solidFill>
              </a:rPr>
              <a:t>purposeof</a:t>
            </a:r>
            <a:r>
              <a:rPr lang="en-US" sz="2000" i="1" dirty="0">
                <a:solidFill>
                  <a:schemeClr val="tx1"/>
                </a:solidFill>
              </a:rPr>
              <a:t> </a:t>
            </a:r>
            <a:r>
              <a:rPr lang="en-US" sz="2000" i="1" dirty="0" err="1">
                <a:solidFill>
                  <a:schemeClr val="tx1"/>
                </a:solidFill>
              </a:rPr>
              <a:t>concealingor</a:t>
            </a:r>
            <a:r>
              <a:rPr lang="en-US" sz="2000" i="1" dirty="0">
                <a:solidFill>
                  <a:schemeClr val="tx1"/>
                </a:solidFill>
              </a:rPr>
              <a:t> disguising the illicit origin of the property or of assisting any person who is involved in the commission of such an offence or offences to the evade the legal consequences of his </a:t>
            </a:r>
            <a:r>
              <a:rPr lang="en-US" sz="2000" i="1" dirty="0" err="1">
                <a:solidFill>
                  <a:schemeClr val="tx1"/>
                </a:solidFill>
              </a:rPr>
              <a:t>sctions</a:t>
            </a:r>
            <a:r>
              <a:rPr lang="en-US" sz="2000" i="1" dirty="0">
                <a:solidFill>
                  <a:schemeClr val="tx1"/>
                </a:solidFill>
              </a:rPr>
              <a:t>. (ii) The concealment or disguise of the true nature, source, location, disposition, movement, right with respect to or ownership of </a:t>
            </a:r>
            <a:r>
              <a:rPr lang="en-US" sz="2000" i="1" dirty="0" err="1">
                <a:solidFill>
                  <a:schemeClr val="tx1"/>
                </a:solidFill>
              </a:rPr>
              <a:t>preperty</a:t>
            </a:r>
            <a:r>
              <a:rPr lang="en-US" sz="2000" i="1" dirty="0">
                <a:solidFill>
                  <a:schemeClr val="tx1"/>
                </a:solidFill>
              </a:rPr>
              <a:t>, knowing that such property is derived from an offence or offences established in accordance with subparagraph (a) of this paragraph of from an act of participation in such an offence or offences</a:t>
            </a:r>
            <a:r>
              <a:rPr lang="en-US" sz="2000" i="1" dirty="0" smtClean="0">
                <a:solidFill>
                  <a:schemeClr val="tx1"/>
                </a:solidFill>
              </a:rPr>
              <a:t>. </a:t>
            </a:r>
            <a:r>
              <a:rPr lang="en-US" sz="2000" dirty="0" smtClean="0">
                <a:solidFill>
                  <a:schemeClr val="tx1"/>
                </a:solidFill>
              </a:rPr>
              <a:t>((</a:t>
            </a:r>
            <a:r>
              <a:rPr lang="id-ID" sz="2000" dirty="0">
                <a:solidFill>
                  <a:schemeClr val="tx1"/>
                </a:solidFill>
              </a:rPr>
              <a:t>i) konversi atau transfer atau properti, mengetahui bahwa harta benda tersebut berasal dari pelanggaran atau pelanggaran yang ditetapkan sesuai dengan sub ayat (a) atau dari tindakan partisipasi dalam pelanggaran atau pelanggaran tersebut, untuk tujuan menyembunyikan atau menyamarkan asal usul terlarang harta benda atau untuk membantu orang yang terlibat dalam tindak pidana atau pelanggaran terhadap menghindari konsekuensi hukum dari saksinya. (ii) Penyembunyian atau penyamaran sifat, sumber, lokasi, disposisi, pergerakan, hak yang benar sehubungan dengan atau kepemilikan barang-barang kesayangan, mengetahui bahwa harta benda tersebut berasal dari pelanggaran atau pelanggaran yang ditetapkan sesuai dengan sub-paragraf (a) hal ini. paragraf dari tindakan partisipasi dalam pelanggaran atau pelanggaran semacam itu</a:t>
            </a:r>
            <a:r>
              <a:rPr lang="id-ID" sz="2000" dirty="0" smtClean="0">
                <a:solidFill>
                  <a:schemeClr val="tx1"/>
                </a:solidFill>
              </a:rPr>
              <a:t>.</a:t>
            </a:r>
            <a:r>
              <a:rPr lang="en-US" sz="2000" dirty="0" smtClean="0">
                <a:solidFill>
                  <a:schemeClr val="tx1"/>
                </a:solidFill>
              </a:rPr>
              <a:t>)</a:t>
            </a:r>
          </a:p>
        </p:txBody>
      </p:sp>
      <p:sp>
        <p:nvSpPr>
          <p:cNvPr id="3" name="Slide Number Placeholder 2"/>
          <p:cNvSpPr>
            <a:spLocks noGrp="1"/>
          </p:cNvSpPr>
          <p:nvPr>
            <p:ph type="sldNum" sz="quarter" idx="12"/>
          </p:nvPr>
        </p:nvSpPr>
        <p:spPr/>
        <p:txBody>
          <a:bodyPr/>
          <a:lstStyle/>
          <a:p>
            <a:fld id="{7EEE1CC0-B083-4C29-9244-16A35F8F84CD}" type="slidenum">
              <a:rPr lang="en-US" smtClean="0"/>
              <a:t>32</a:t>
            </a:fld>
            <a:endParaRPr lang="en-US"/>
          </a:p>
        </p:txBody>
      </p:sp>
    </p:spTree>
    <p:extLst>
      <p:ext uri="{BB962C8B-B14F-4D97-AF65-F5344CB8AC3E}">
        <p14:creationId xmlns:p14="http://schemas.microsoft.com/office/powerpoint/2010/main" val="3813085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buFont typeface="+mj-lt"/>
              <a:buAutoNum type="alphaLcParenR" startAt="3"/>
            </a:pPr>
            <a:r>
              <a:rPr lang="id-ID" sz="2000" i="1" dirty="0">
                <a:solidFill>
                  <a:schemeClr val="tx1"/>
                </a:solidFill>
              </a:rPr>
              <a:t>Subject to its constitutional principles and basic concepts of its legal system;(i) the acquisition, possession or use of property, knowing at the time of the receipt, that Such property was derived from an offence or offences established in accordance with subparagraph (a) of this paragraph or from an act of participation in such an offence or </a:t>
            </a:r>
            <a:r>
              <a:rPr lang="id-ID" sz="2000" i="1" dirty="0" smtClean="0">
                <a:solidFill>
                  <a:schemeClr val="tx1"/>
                </a:solidFill>
              </a:rPr>
              <a:t>offences.</a:t>
            </a:r>
            <a:r>
              <a:rPr lang="en-US" sz="2000" i="1" dirty="0" smtClean="0">
                <a:solidFill>
                  <a:schemeClr val="tx1"/>
                </a:solidFill>
              </a:rPr>
              <a:t> </a:t>
            </a:r>
            <a:r>
              <a:rPr lang="en-US" sz="2000" dirty="0" smtClean="0">
                <a:solidFill>
                  <a:schemeClr val="tx1"/>
                </a:solidFill>
              </a:rPr>
              <a:t>(</a:t>
            </a:r>
            <a:r>
              <a:rPr lang="id-ID" sz="2000" dirty="0">
                <a:solidFill>
                  <a:schemeClr val="tx1"/>
                </a:solidFill>
              </a:rPr>
              <a:t>unduk pada prinsip-prinsip konstitusional dan konsep dasar sistem hukumnya; (i) akuisisi, pemilikan atau penggunaan harta benda, yang mengetahui pada saat diterimanya, bahwa harta benda tersebut berasal dari pelanggaran atau pelanggaran yang ditetapkan sesuai dengan sub ayat (a ) paragraf ini atau dari tindakan partisipasi dalam pelanggaran atau pelanggaran semacam </a:t>
            </a:r>
            <a:r>
              <a:rPr lang="id-ID" sz="2000" dirty="0" smtClean="0">
                <a:solidFill>
                  <a:schemeClr val="tx1"/>
                </a:solidFill>
              </a:rPr>
              <a:t>itu</a:t>
            </a:r>
            <a:r>
              <a:rPr lang="en-US" sz="2000" dirty="0" smtClean="0">
                <a:solidFill>
                  <a:schemeClr val="tx1"/>
                </a:solidFill>
              </a:rPr>
              <a:t>)</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33</a:t>
            </a:fld>
            <a:endParaRPr lang="en-US"/>
          </a:p>
        </p:txBody>
      </p:sp>
    </p:spTree>
    <p:extLst>
      <p:ext uri="{BB962C8B-B14F-4D97-AF65-F5344CB8AC3E}">
        <p14:creationId xmlns:p14="http://schemas.microsoft.com/office/powerpoint/2010/main" val="2966187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b="1" dirty="0">
                <a:solidFill>
                  <a:schemeClr val="tx1"/>
                </a:solidFill>
              </a:rPr>
              <a:t>Ketiga tipe pencucian uang </a:t>
            </a:r>
            <a:r>
              <a:rPr lang="id-ID" sz="2000" dirty="0">
                <a:solidFill>
                  <a:schemeClr val="tx1"/>
                </a:solidFill>
              </a:rPr>
              <a:t>tersebut datas juga </a:t>
            </a:r>
            <a:r>
              <a:rPr lang="id-ID" sz="2000" b="1" dirty="0">
                <a:solidFill>
                  <a:schemeClr val="tx1"/>
                </a:solidFill>
              </a:rPr>
              <a:t>diadopsi</a:t>
            </a:r>
            <a:r>
              <a:rPr lang="id-ID" sz="2000" dirty="0">
                <a:solidFill>
                  <a:schemeClr val="tx1"/>
                </a:solidFill>
              </a:rPr>
              <a:t> ke dalam pasal </a:t>
            </a:r>
            <a:r>
              <a:rPr lang="id-ID" sz="2000" b="1" dirty="0">
                <a:solidFill>
                  <a:schemeClr val="tx1"/>
                </a:solidFill>
              </a:rPr>
              <a:t>6</a:t>
            </a:r>
            <a:r>
              <a:rPr lang="id-ID" sz="2000" dirty="0">
                <a:solidFill>
                  <a:schemeClr val="tx1"/>
                </a:solidFill>
              </a:rPr>
              <a:t> (</a:t>
            </a:r>
            <a:r>
              <a:rPr lang="id-ID" sz="2000" b="1" dirty="0">
                <a:solidFill>
                  <a:schemeClr val="tx1"/>
                </a:solidFill>
              </a:rPr>
              <a:t>1)konvensi Uni Eropa </a:t>
            </a:r>
            <a:r>
              <a:rPr lang="id-ID" sz="2000" dirty="0">
                <a:solidFill>
                  <a:schemeClr val="tx1"/>
                </a:solidFill>
              </a:rPr>
              <a:t>Tahun </a:t>
            </a:r>
            <a:r>
              <a:rPr lang="id-ID" sz="2000" b="1" dirty="0">
                <a:solidFill>
                  <a:schemeClr val="tx1"/>
                </a:solidFill>
              </a:rPr>
              <a:t>1990</a:t>
            </a:r>
            <a:r>
              <a:rPr lang="id-ID" sz="2000" dirty="0">
                <a:solidFill>
                  <a:schemeClr val="tx1"/>
                </a:solidFill>
              </a:rPr>
              <a:t> dan pasal </a:t>
            </a:r>
            <a:r>
              <a:rPr lang="id-ID" sz="2000" b="1" dirty="0">
                <a:solidFill>
                  <a:schemeClr val="tx1"/>
                </a:solidFill>
              </a:rPr>
              <a:t>2</a:t>
            </a:r>
            <a:r>
              <a:rPr lang="id-ID" sz="2000" dirty="0">
                <a:solidFill>
                  <a:schemeClr val="tx1"/>
                </a:solidFill>
              </a:rPr>
              <a:t> </a:t>
            </a:r>
            <a:r>
              <a:rPr lang="id-ID" sz="2000" b="1" dirty="0">
                <a:solidFill>
                  <a:schemeClr val="tx1"/>
                </a:solidFill>
              </a:rPr>
              <a:t>European Money Laundering Derectve</a:t>
            </a:r>
            <a:r>
              <a:rPr lang="id-ID" sz="2000" dirty="0">
                <a:solidFill>
                  <a:schemeClr val="tx1"/>
                </a:solidFill>
              </a:rPr>
              <a:t>, sekalipun </a:t>
            </a:r>
            <a:r>
              <a:rPr lang="id-ID" sz="2000" b="1" dirty="0">
                <a:solidFill>
                  <a:schemeClr val="tx1"/>
                </a:solidFill>
              </a:rPr>
              <a:t>predicate offence-nya </a:t>
            </a:r>
            <a:r>
              <a:rPr lang="id-ID" sz="2000" b="1" dirty="0" smtClean="0">
                <a:solidFill>
                  <a:schemeClr val="tx1"/>
                </a:solidFill>
              </a:rPr>
              <a:t>berbeda</a:t>
            </a:r>
            <a:r>
              <a:rPr lang="id-ID" sz="2000" dirty="0" smtClean="0">
                <a:solidFill>
                  <a:schemeClr val="tx1"/>
                </a:solidFill>
              </a:rPr>
              <a:t>.</a:t>
            </a:r>
            <a:r>
              <a:rPr lang="id-ID" sz="2000" baseline="30000" dirty="0" smtClean="0">
                <a:solidFill>
                  <a:schemeClr val="tx1"/>
                </a:solidFill>
              </a:rPr>
              <a:t> </a:t>
            </a:r>
            <a:r>
              <a:rPr lang="id-ID" sz="2000" dirty="0">
                <a:solidFill>
                  <a:schemeClr val="tx1"/>
                </a:solidFill>
              </a:rPr>
              <a:t>dari </a:t>
            </a:r>
            <a:r>
              <a:rPr lang="id-ID" sz="2000" b="1" dirty="0">
                <a:solidFill>
                  <a:schemeClr val="tx1"/>
                </a:solidFill>
              </a:rPr>
              <a:t>satu</a:t>
            </a:r>
            <a:r>
              <a:rPr lang="id-ID" sz="2000" dirty="0">
                <a:solidFill>
                  <a:schemeClr val="tx1"/>
                </a:solidFill>
              </a:rPr>
              <a:t> instrmen </a:t>
            </a:r>
            <a:r>
              <a:rPr lang="id-ID" sz="2000" b="1" dirty="0">
                <a:solidFill>
                  <a:schemeClr val="tx1"/>
                </a:solidFill>
              </a:rPr>
              <a:t>internasional</a:t>
            </a:r>
            <a:r>
              <a:rPr lang="id-ID" sz="2000" dirty="0">
                <a:solidFill>
                  <a:schemeClr val="tx1"/>
                </a:solidFill>
              </a:rPr>
              <a:t> dan </a:t>
            </a:r>
            <a:r>
              <a:rPr lang="id-ID" sz="2000" b="1" dirty="0">
                <a:solidFill>
                  <a:schemeClr val="tx1"/>
                </a:solidFill>
              </a:rPr>
              <a:t>dua</a:t>
            </a:r>
            <a:r>
              <a:rPr lang="id-ID" sz="2000" dirty="0">
                <a:solidFill>
                  <a:schemeClr val="tx1"/>
                </a:solidFill>
              </a:rPr>
              <a:t> instrumen </a:t>
            </a:r>
            <a:r>
              <a:rPr lang="id-ID" sz="2000" b="1" dirty="0">
                <a:solidFill>
                  <a:schemeClr val="tx1"/>
                </a:solidFill>
              </a:rPr>
              <a:t>regional</a:t>
            </a:r>
            <a:r>
              <a:rPr lang="id-ID" sz="2000" dirty="0">
                <a:solidFill>
                  <a:schemeClr val="tx1"/>
                </a:solidFill>
              </a:rPr>
              <a:t> tersebut, jelas bahwa </a:t>
            </a:r>
            <a:r>
              <a:rPr lang="id-ID" sz="2000" b="1" dirty="0">
                <a:solidFill>
                  <a:schemeClr val="tx1"/>
                </a:solidFill>
              </a:rPr>
              <a:t>satu-satunya</a:t>
            </a:r>
            <a:r>
              <a:rPr lang="id-ID" sz="2000" dirty="0">
                <a:solidFill>
                  <a:schemeClr val="tx1"/>
                </a:solidFill>
              </a:rPr>
              <a:t> unsur tindak pidana pencucian uang yang </a:t>
            </a:r>
            <a:r>
              <a:rPr lang="id-ID" sz="2000" b="1" dirty="0">
                <a:solidFill>
                  <a:schemeClr val="tx1"/>
                </a:solidFill>
              </a:rPr>
              <a:t>harus dibuktikan </a:t>
            </a:r>
            <a:r>
              <a:rPr lang="id-ID" sz="2000" dirty="0">
                <a:solidFill>
                  <a:schemeClr val="tx1"/>
                </a:solidFill>
              </a:rPr>
              <a:t>adalah unsur “</a:t>
            </a:r>
            <a:r>
              <a:rPr lang="id-ID" sz="2000" b="1" dirty="0">
                <a:solidFill>
                  <a:schemeClr val="tx1"/>
                </a:solidFill>
              </a:rPr>
              <a:t>mengetahui</a:t>
            </a:r>
            <a:r>
              <a:rPr lang="id-ID" sz="2000" dirty="0">
                <a:solidFill>
                  <a:schemeClr val="tx1"/>
                </a:solidFill>
              </a:rPr>
              <a:t>” atau </a:t>
            </a:r>
            <a:r>
              <a:rPr lang="id-ID" sz="2000" b="1" dirty="0">
                <a:solidFill>
                  <a:schemeClr val="tx1"/>
                </a:solidFill>
              </a:rPr>
              <a:t>dolus</a:t>
            </a:r>
            <a:r>
              <a:rPr lang="id-ID" sz="2000" dirty="0">
                <a:solidFill>
                  <a:schemeClr val="tx1"/>
                </a:solidFill>
              </a:rPr>
              <a:t>. Dalam konteks ini saya berpendapat bahwa instrumen </a:t>
            </a:r>
            <a:r>
              <a:rPr lang="id-ID" sz="2000" b="1" dirty="0">
                <a:solidFill>
                  <a:schemeClr val="tx1"/>
                </a:solidFill>
              </a:rPr>
              <a:t>internasional</a:t>
            </a:r>
            <a:r>
              <a:rPr lang="id-ID" sz="2000" dirty="0">
                <a:solidFill>
                  <a:schemeClr val="tx1"/>
                </a:solidFill>
              </a:rPr>
              <a:t> dan </a:t>
            </a:r>
            <a:r>
              <a:rPr lang="id-ID" sz="2000" b="1" dirty="0">
                <a:solidFill>
                  <a:schemeClr val="tx1"/>
                </a:solidFill>
              </a:rPr>
              <a:t>regional</a:t>
            </a:r>
            <a:r>
              <a:rPr lang="id-ID" sz="2000" dirty="0">
                <a:solidFill>
                  <a:schemeClr val="tx1"/>
                </a:solidFill>
              </a:rPr>
              <a:t> tersebut </a:t>
            </a:r>
            <a:r>
              <a:rPr lang="id-ID" sz="2000" b="1" dirty="0">
                <a:solidFill>
                  <a:schemeClr val="tx1"/>
                </a:solidFill>
              </a:rPr>
              <a:t>tidak mengakui </a:t>
            </a:r>
            <a:r>
              <a:rPr lang="id-ID" sz="2000" dirty="0">
                <a:solidFill>
                  <a:schemeClr val="tx1"/>
                </a:solidFill>
              </a:rPr>
              <a:t>dimasukanya unsur “</a:t>
            </a:r>
            <a:r>
              <a:rPr lang="id-ID" sz="2000" b="1" dirty="0">
                <a:solidFill>
                  <a:schemeClr val="tx1"/>
                </a:solidFill>
              </a:rPr>
              <a:t>patut diduga</a:t>
            </a:r>
            <a:r>
              <a:rPr lang="id-ID" sz="2000" dirty="0">
                <a:solidFill>
                  <a:schemeClr val="tx1"/>
                </a:solidFill>
              </a:rPr>
              <a:t>” (</a:t>
            </a:r>
            <a:r>
              <a:rPr lang="id-ID" sz="2000" b="1" dirty="0">
                <a:solidFill>
                  <a:schemeClr val="tx1"/>
                </a:solidFill>
              </a:rPr>
              <a:t>should have known test</a:t>
            </a:r>
            <a:r>
              <a:rPr lang="id-ID" sz="2000" dirty="0" smtClean="0">
                <a:solidFill>
                  <a:schemeClr val="tx1"/>
                </a:solidFill>
              </a:rPr>
              <a:t>).</a:t>
            </a:r>
          </a:p>
          <a:p>
            <a:r>
              <a:rPr lang="id-ID" sz="2000" b="1" dirty="0">
                <a:solidFill>
                  <a:schemeClr val="tx1"/>
                </a:solidFill>
              </a:rPr>
              <a:t>Pembedaa</a:t>
            </a:r>
            <a:r>
              <a:rPr lang="id-ID" sz="2000" dirty="0">
                <a:solidFill>
                  <a:schemeClr val="tx1"/>
                </a:solidFill>
              </a:rPr>
              <a:t>n tipe pencucian uang kesatu dan kedua dibandingkan dengan tipe ketiga adalah bahwa tipe </a:t>
            </a:r>
            <a:r>
              <a:rPr lang="id-ID" sz="2000" b="1" dirty="0">
                <a:solidFill>
                  <a:schemeClr val="tx1"/>
                </a:solidFill>
              </a:rPr>
              <a:t>kesatu</a:t>
            </a:r>
            <a:r>
              <a:rPr lang="id-ID" sz="2000" dirty="0">
                <a:solidFill>
                  <a:schemeClr val="tx1"/>
                </a:solidFill>
              </a:rPr>
              <a:t> dan </a:t>
            </a:r>
            <a:r>
              <a:rPr lang="id-ID" sz="2000" b="1" dirty="0">
                <a:solidFill>
                  <a:schemeClr val="tx1"/>
                </a:solidFill>
              </a:rPr>
              <a:t>kedua</a:t>
            </a:r>
            <a:r>
              <a:rPr lang="id-ID" sz="2000" dirty="0">
                <a:solidFill>
                  <a:schemeClr val="tx1"/>
                </a:solidFill>
              </a:rPr>
              <a:t> tergolong kedalam pencucian </a:t>
            </a:r>
            <a:r>
              <a:rPr lang="id-ID" sz="2000" b="1" dirty="0">
                <a:solidFill>
                  <a:schemeClr val="tx1"/>
                </a:solidFill>
              </a:rPr>
              <a:t>aktif</a:t>
            </a:r>
            <a:r>
              <a:rPr lang="id-ID" sz="2000" dirty="0">
                <a:solidFill>
                  <a:schemeClr val="tx1"/>
                </a:solidFill>
              </a:rPr>
              <a:t>, sedangakan tipe </a:t>
            </a:r>
            <a:r>
              <a:rPr lang="id-ID" sz="2000" b="1" dirty="0">
                <a:solidFill>
                  <a:schemeClr val="tx1"/>
                </a:solidFill>
              </a:rPr>
              <a:t>ketiga</a:t>
            </a:r>
            <a:r>
              <a:rPr lang="id-ID" sz="2000" dirty="0">
                <a:solidFill>
                  <a:schemeClr val="tx1"/>
                </a:solidFill>
              </a:rPr>
              <a:t> tergolong pencucian uang </a:t>
            </a:r>
            <a:r>
              <a:rPr lang="id-ID" sz="2000" b="1" dirty="0">
                <a:solidFill>
                  <a:schemeClr val="tx1"/>
                </a:solidFill>
              </a:rPr>
              <a:t>pasif</a:t>
            </a:r>
            <a:r>
              <a:rPr lang="id-ID" sz="2000" dirty="0">
                <a:solidFill>
                  <a:schemeClr val="tx1"/>
                </a:solidFill>
              </a:rPr>
              <a:t>. </a:t>
            </a:r>
            <a:endParaRPr lang="en-US" sz="2000" dirty="0">
              <a:solidFill>
                <a:schemeClr val="tx1"/>
              </a:solidFill>
            </a:endParaRPr>
          </a:p>
          <a:p>
            <a:pPr algn="just"/>
            <a:r>
              <a:rPr lang="id-ID" sz="2000" dirty="0">
                <a:solidFill>
                  <a:schemeClr val="tx1"/>
                </a:solidFill>
              </a:rPr>
              <a:t>Gus Stevens, menegaskan bahwa tindak pidana pencucian uang yang </a:t>
            </a:r>
            <a:r>
              <a:rPr lang="id-ID" sz="2000" b="1" dirty="0">
                <a:solidFill>
                  <a:schemeClr val="tx1"/>
                </a:solidFill>
              </a:rPr>
              <a:t>asli</a:t>
            </a:r>
            <a:r>
              <a:rPr lang="id-ID" sz="2000" dirty="0">
                <a:solidFill>
                  <a:schemeClr val="tx1"/>
                </a:solidFill>
              </a:rPr>
              <a:t> (</a:t>
            </a:r>
            <a:r>
              <a:rPr lang="id-ID" sz="2000" b="1" dirty="0">
                <a:solidFill>
                  <a:schemeClr val="tx1"/>
                </a:solidFill>
              </a:rPr>
              <a:t>original intent</a:t>
            </a:r>
            <a:r>
              <a:rPr lang="id-ID" sz="2000" dirty="0">
                <a:solidFill>
                  <a:schemeClr val="tx1"/>
                </a:solidFill>
              </a:rPr>
              <a:t>) adalah tipe pencucian uang </a:t>
            </a:r>
            <a:r>
              <a:rPr lang="id-ID" sz="2000" b="1" dirty="0">
                <a:solidFill>
                  <a:schemeClr val="tx1"/>
                </a:solidFill>
              </a:rPr>
              <a:t>kegita</a:t>
            </a:r>
            <a:r>
              <a:rPr lang="id-ID" sz="2000" dirty="0">
                <a:solidFill>
                  <a:schemeClr val="tx1"/>
                </a:solidFill>
              </a:rPr>
              <a:t> (huruf (c) (i), yaitu tindak pidana pencucian uang </a:t>
            </a:r>
            <a:r>
              <a:rPr lang="id-ID" sz="2000" b="1" dirty="0">
                <a:solidFill>
                  <a:schemeClr val="tx1"/>
                </a:solidFill>
              </a:rPr>
              <a:t>pasif</a:t>
            </a:r>
            <a:r>
              <a:rPr lang="id-ID" sz="2000" dirty="0" smtClean="0">
                <a:solidFill>
                  <a:schemeClr val="tx1"/>
                </a:solidFill>
              </a:rPr>
              <a:t>.</a:t>
            </a:r>
          </a:p>
          <a:p>
            <a:pPr algn="just"/>
            <a:r>
              <a:rPr lang="id-ID" sz="2000" dirty="0">
                <a:solidFill>
                  <a:schemeClr val="tx1"/>
                </a:solidFill>
              </a:rPr>
              <a:t>Dalam </a:t>
            </a:r>
            <a:r>
              <a:rPr lang="id-ID" sz="2000" b="1" dirty="0">
                <a:solidFill>
                  <a:schemeClr val="tx1"/>
                </a:solidFill>
              </a:rPr>
              <a:t>kedua konvensi </a:t>
            </a:r>
            <a:r>
              <a:rPr lang="id-ID" sz="2000" dirty="0">
                <a:solidFill>
                  <a:schemeClr val="tx1"/>
                </a:solidFill>
              </a:rPr>
              <a:t>tersebut, ketentuan tindak pidana pencucian uang pasif ditegaskan secara </a:t>
            </a:r>
            <a:r>
              <a:rPr lang="id-ID" sz="2000" b="1" dirty="0">
                <a:solidFill>
                  <a:schemeClr val="tx1"/>
                </a:solidFill>
              </a:rPr>
              <a:t>eksplisit</a:t>
            </a:r>
            <a:r>
              <a:rPr lang="id-ID" sz="2000" dirty="0">
                <a:solidFill>
                  <a:schemeClr val="tx1"/>
                </a:solidFill>
              </a:rPr>
              <a:t> bahwa </a:t>
            </a:r>
            <a:r>
              <a:rPr lang="id-ID" sz="2000" b="1" dirty="0">
                <a:solidFill>
                  <a:schemeClr val="tx1"/>
                </a:solidFill>
              </a:rPr>
              <a:t>terdakwa harus mengetahui </a:t>
            </a:r>
            <a:r>
              <a:rPr lang="id-ID" sz="2000" dirty="0">
                <a:solidFill>
                  <a:schemeClr val="tx1"/>
                </a:solidFill>
              </a:rPr>
              <a:t>bahwa ketika terdakwa menerima barang/uang dan bahwa barangitu </a:t>
            </a:r>
            <a:r>
              <a:rPr lang="id-ID" sz="2000" b="1" dirty="0">
                <a:solidFill>
                  <a:schemeClr val="tx1"/>
                </a:solidFill>
              </a:rPr>
              <a:t>berasal dari</a:t>
            </a:r>
            <a:r>
              <a:rPr lang="id-ID" sz="2000" dirty="0">
                <a:solidFill>
                  <a:schemeClr val="tx1"/>
                </a:solidFill>
              </a:rPr>
              <a:t>/ diperoleh dari kejahatan. Pasal </a:t>
            </a:r>
            <a:r>
              <a:rPr lang="id-ID" sz="2000" b="1" dirty="0">
                <a:solidFill>
                  <a:schemeClr val="tx1"/>
                </a:solidFill>
              </a:rPr>
              <a:t>5 </a:t>
            </a:r>
            <a:r>
              <a:rPr lang="id-ID" sz="2000" dirty="0">
                <a:solidFill>
                  <a:schemeClr val="tx1"/>
                </a:solidFill>
              </a:rPr>
              <a:t>UU TPPU </a:t>
            </a:r>
            <a:r>
              <a:rPr lang="id-ID" sz="2000" b="1" dirty="0">
                <a:solidFill>
                  <a:schemeClr val="tx1"/>
                </a:solidFill>
              </a:rPr>
              <a:t>justru memperluas </a:t>
            </a:r>
            <a:r>
              <a:rPr lang="id-ID" sz="2000" dirty="0">
                <a:solidFill>
                  <a:schemeClr val="tx1"/>
                </a:solidFill>
              </a:rPr>
              <a:t>unsur tersebut dengan </a:t>
            </a:r>
            <a:r>
              <a:rPr lang="id-ID" sz="2000" b="1" dirty="0">
                <a:solidFill>
                  <a:schemeClr val="tx1"/>
                </a:solidFill>
              </a:rPr>
              <a:t>memasukan</a:t>
            </a:r>
            <a:r>
              <a:rPr lang="id-ID" sz="2000" dirty="0">
                <a:solidFill>
                  <a:schemeClr val="tx1"/>
                </a:solidFill>
              </a:rPr>
              <a:t> unsur “</a:t>
            </a:r>
            <a:r>
              <a:rPr lang="id-ID" sz="2000" b="1" dirty="0">
                <a:solidFill>
                  <a:schemeClr val="tx1"/>
                </a:solidFill>
              </a:rPr>
              <a:t>patut diduganya</a:t>
            </a:r>
            <a:r>
              <a:rPr lang="id-ID" sz="2000" dirty="0">
                <a:solidFill>
                  <a:schemeClr val="tx1"/>
                </a:solidFill>
              </a:rPr>
              <a:t>” (</a:t>
            </a:r>
            <a:r>
              <a:rPr lang="id-ID" sz="2000" b="1" dirty="0">
                <a:solidFill>
                  <a:schemeClr val="tx1"/>
                </a:solidFill>
              </a:rPr>
              <a:t>probable cause</a:t>
            </a:r>
            <a:r>
              <a:rPr lang="id-ID" sz="2000" dirty="0">
                <a:solidFill>
                  <a:schemeClr val="tx1"/>
                </a:solidFill>
              </a:rPr>
              <a:t>). Penjelasan pasal tersebut, bahkan tidak memcerminkan asas </a:t>
            </a:r>
            <a:r>
              <a:rPr lang="id-ID" sz="2000" b="1" dirty="0">
                <a:solidFill>
                  <a:schemeClr val="tx1"/>
                </a:solidFill>
              </a:rPr>
              <a:t>lex certa </a:t>
            </a:r>
            <a:r>
              <a:rPr lang="en-US" sz="2000" b="1" dirty="0" smtClean="0">
                <a:solidFill>
                  <a:schemeClr val="tx1"/>
                </a:solidFill>
              </a:rPr>
              <a:t>(</a:t>
            </a:r>
            <a:r>
              <a:rPr lang="en-US" sz="2000" b="1" dirty="0" err="1" smtClean="0">
                <a:solidFill>
                  <a:schemeClr val="tx1"/>
                </a:solidFill>
              </a:rPr>
              <a:t>tidak</a:t>
            </a:r>
            <a:r>
              <a:rPr lang="en-US" sz="2000" b="1" dirty="0" smtClean="0">
                <a:solidFill>
                  <a:schemeClr val="tx1"/>
                </a:solidFill>
              </a:rPr>
              <a:t> </a:t>
            </a:r>
            <a:r>
              <a:rPr lang="en-US" sz="2000" b="1" dirty="0" err="1" smtClean="0">
                <a:solidFill>
                  <a:schemeClr val="tx1"/>
                </a:solidFill>
              </a:rPr>
              <a:t>multitafsir</a:t>
            </a:r>
            <a:r>
              <a:rPr lang="en-US" sz="2000" b="1" dirty="0" smtClean="0">
                <a:solidFill>
                  <a:schemeClr val="tx1"/>
                </a:solidFill>
              </a:rPr>
              <a:t>) </a:t>
            </a:r>
            <a:r>
              <a:rPr lang="id-ID" sz="2000" dirty="0" smtClean="0">
                <a:solidFill>
                  <a:schemeClr val="tx1"/>
                </a:solidFill>
              </a:rPr>
              <a:t>dan </a:t>
            </a:r>
            <a:r>
              <a:rPr lang="id-ID" sz="2000" b="1" dirty="0">
                <a:solidFill>
                  <a:schemeClr val="tx1"/>
                </a:solidFill>
              </a:rPr>
              <a:t>membingungkan</a:t>
            </a:r>
            <a:r>
              <a:rPr lang="id-ID" sz="2000" dirty="0">
                <a:solidFill>
                  <a:schemeClr val="tx1"/>
                </a:solidFill>
              </a:rPr>
              <a:t>.</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34</a:t>
            </a:fld>
            <a:endParaRPr lang="en-US"/>
          </a:p>
        </p:txBody>
      </p:sp>
    </p:spTree>
    <p:extLst>
      <p:ext uri="{BB962C8B-B14F-4D97-AF65-F5344CB8AC3E}">
        <p14:creationId xmlns:p14="http://schemas.microsoft.com/office/powerpoint/2010/main" val="13445122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dirty="0">
                <a:solidFill>
                  <a:schemeClr val="tx1"/>
                </a:solidFill>
              </a:rPr>
              <a:t>Perbedaan</a:t>
            </a:r>
            <a:r>
              <a:rPr lang="id-ID" sz="2000" dirty="0">
                <a:solidFill>
                  <a:schemeClr val="tx1"/>
                </a:solidFill>
              </a:rPr>
              <a:t> mencolok dalam </a:t>
            </a:r>
            <a:r>
              <a:rPr lang="id-ID" sz="2000" b="1" dirty="0">
                <a:solidFill>
                  <a:schemeClr val="tx1"/>
                </a:solidFill>
              </a:rPr>
              <a:t>Konvensi Tahun 1988</a:t>
            </a:r>
            <a:r>
              <a:rPr lang="id-ID" sz="2000" dirty="0">
                <a:solidFill>
                  <a:schemeClr val="tx1"/>
                </a:solidFill>
              </a:rPr>
              <a:t>, antara tipe pencucian uang kesatu dan kedua dibandingkan dengan ketiga, yaitu bahwa untuk tipe pencucian uang pasif, </a:t>
            </a:r>
            <a:r>
              <a:rPr lang="id-ID" sz="2000" b="1" dirty="0">
                <a:solidFill>
                  <a:schemeClr val="tx1"/>
                </a:solidFill>
              </a:rPr>
              <a:t>instrumen internasional </a:t>
            </a:r>
            <a:r>
              <a:rPr lang="id-ID" sz="2000" dirty="0">
                <a:solidFill>
                  <a:schemeClr val="tx1"/>
                </a:solidFill>
              </a:rPr>
              <a:t>tersebut </a:t>
            </a:r>
            <a:r>
              <a:rPr lang="id-ID" sz="2000" b="1" dirty="0">
                <a:solidFill>
                  <a:schemeClr val="tx1"/>
                </a:solidFill>
              </a:rPr>
              <a:t>menekankan</a:t>
            </a:r>
            <a:r>
              <a:rPr lang="id-ID" sz="2000" dirty="0">
                <a:solidFill>
                  <a:schemeClr val="tx1"/>
                </a:solidFill>
              </a:rPr>
              <a:t> pentingnya memperhatikan </a:t>
            </a:r>
            <a:r>
              <a:rPr lang="id-ID" sz="2000" b="1" dirty="0">
                <a:solidFill>
                  <a:schemeClr val="tx1"/>
                </a:solidFill>
              </a:rPr>
              <a:t>prinsip konstitusi </a:t>
            </a:r>
            <a:r>
              <a:rPr lang="id-ID" sz="2000" dirty="0">
                <a:solidFill>
                  <a:schemeClr val="tx1"/>
                </a:solidFill>
              </a:rPr>
              <a:t>dan </a:t>
            </a:r>
            <a:r>
              <a:rPr lang="id-ID" sz="2000" b="1" dirty="0">
                <a:solidFill>
                  <a:schemeClr val="tx1"/>
                </a:solidFill>
              </a:rPr>
              <a:t>konsep dasar sistem hukum negara-negara pihak</a:t>
            </a:r>
            <a:r>
              <a:rPr lang="id-ID" sz="2000" dirty="0">
                <a:solidFill>
                  <a:schemeClr val="tx1"/>
                </a:solidFill>
              </a:rPr>
              <a:t>; hal ini tidak dicantumkan pada yipe pencucian uang kesatu dan kedua. </a:t>
            </a:r>
            <a:r>
              <a:rPr lang="id-ID" sz="2000" b="1" dirty="0">
                <a:solidFill>
                  <a:schemeClr val="tx1"/>
                </a:solidFill>
              </a:rPr>
              <a:t>Penegasan</a:t>
            </a:r>
            <a:r>
              <a:rPr lang="id-ID" sz="2000" dirty="0">
                <a:solidFill>
                  <a:schemeClr val="tx1"/>
                </a:solidFill>
              </a:rPr>
              <a:t> tersebut menegaskan bahwa untuk pencucian uang </a:t>
            </a:r>
            <a:r>
              <a:rPr lang="id-ID" sz="2000" b="1" dirty="0">
                <a:solidFill>
                  <a:schemeClr val="tx1"/>
                </a:solidFill>
              </a:rPr>
              <a:t>pasif</a:t>
            </a:r>
            <a:r>
              <a:rPr lang="id-ID" sz="2000" dirty="0">
                <a:solidFill>
                  <a:schemeClr val="tx1"/>
                </a:solidFill>
              </a:rPr>
              <a:t> diberikan </a:t>
            </a:r>
            <a:r>
              <a:rPr lang="id-ID" sz="2000" b="1" dirty="0">
                <a:solidFill>
                  <a:schemeClr val="tx1"/>
                </a:solidFill>
              </a:rPr>
              <a:t>kemungkinan negara pihak </a:t>
            </a:r>
            <a:r>
              <a:rPr lang="id-ID" sz="2000" dirty="0">
                <a:solidFill>
                  <a:schemeClr val="tx1"/>
                </a:solidFill>
              </a:rPr>
              <a:t>untuk </a:t>
            </a:r>
            <a:r>
              <a:rPr lang="id-ID" sz="2000" b="1" dirty="0">
                <a:solidFill>
                  <a:schemeClr val="tx1"/>
                </a:solidFill>
              </a:rPr>
              <a:t>merumuskannya sesuai </a:t>
            </a:r>
            <a:r>
              <a:rPr lang="id-ID" sz="2000" dirty="0">
                <a:solidFill>
                  <a:schemeClr val="tx1"/>
                </a:solidFill>
              </a:rPr>
              <a:t>dengan </a:t>
            </a:r>
            <a:r>
              <a:rPr lang="id-ID" sz="2000" b="1" dirty="0">
                <a:solidFill>
                  <a:schemeClr val="tx1"/>
                </a:solidFill>
              </a:rPr>
              <a:t>sistem hukum nasionalnya</a:t>
            </a:r>
            <a:r>
              <a:rPr lang="id-ID" sz="2000" b="1" dirty="0" smtClean="0">
                <a:solidFill>
                  <a:schemeClr val="tx1"/>
                </a:solidFill>
              </a:rPr>
              <a:t>.</a:t>
            </a:r>
          </a:p>
          <a:p>
            <a:pPr marL="457200" lvl="0" indent="-457200" algn="just">
              <a:buFont typeface="+mj-lt"/>
              <a:buAutoNum type="arabicPeriod" startAt="4"/>
            </a:pPr>
            <a:r>
              <a:rPr lang="id-ID" sz="2000" dirty="0">
                <a:solidFill>
                  <a:schemeClr val="tx1"/>
                </a:solidFill>
              </a:rPr>
              <a:t>Dalam UU TPPU 2010, pemakaian unsur “mengetahuinya” atau “</a:t>
            </a:r>
            <a:r>
              <a:rPr lang="id-ID" sz="2000" b="1" dirty="0">
                <a:solidFill>
                  <a:schemeClr val="tx1"/>
                </a:solidFill>
              </a:rPr>
              <a:t>patut diduganya</a:t>
            </a:r>
            <a:r>
              <a:rPr lang="id-ID" sz="2000" dirty="0">
                <a:solidFill>
                  <a:schemeClr val="tx1"/>
                </a:solidFill>
              </a:rPr>
              <a:t>” dan </a:t>
            </a:r>
            <a:r>
              <a:rPr lang="id-ID" sz="2000" b="1" dirty="0">
                <a:solidFill>
                  <a:schemeClr val="tx1"/>
                </a:solidFill>
              </a:rPr>
              <a:t>peniadaan kalimat </a:t>
            </a:r>
            <a:r>
              <a:rPr lang="id-ID" sz="2000" dirty="0">
                <a:solidFill>
                  <a:schemeClr val="tx1"/>
                </a:solidFill>
              </a:rPr>
              <a:t>yang menegaskan bahwa, seseorang </a:t>
            </a:r>
            <a:r>
              <a:rPr lang="id-ID" sz="2000" b="1" dirty="0" smtClean="0">
                <a:solidFill>
                  <a:schemeClr val="tx1"/>
                </a:solidFill>
              </a:rPr>
              <a:t>harus </a:t>
            </a:r>
            <a:r>
              <a:rPr lang="id-ID" sz="2000" b="1" dirty="0">
                <a:solidFill>
                  <a:schemeClr val="tx1"/>
                </a:solidFill>
              </a:rPr>
              <a:t>m</a:t>
            </a:r>
            <a:r>
              <a:rPr lang="id-ID" sz="2000" b="1" dirty="0" smtClean="0">
                <a:solidFill>
                  <a:schemeClr val="tx1"/>
                </a:solidFill>
              </a:rPr>
              <a:t>engetaui </a:t>
            </a:r>
            <a:r>
              <a:rPr lang="id-ID" sz="2000" b="1" dirty="0">
                <a:solidFill>
                  <a:schemeClr val="tx1"/>
                </a:solidFill>
              </a:rPr>
              <a:t>terlebih dulu</a:t>
            </a:r>
            <a:r>
              <a:rPr lang="id-ID" sz="2000" dirty="0">
                <a:solidFill>
                  <a:schemeClr val="tx1"/>
                </a:solidFill>
              </a:rPr>
              <a:t> barang/uang yang diterimanya berasal dari tindak pidana; telah </a:t>
            </a:r>
            <a:r>
              <a:rPr lang="id-ID" sz="2000" b="1" dirty="0">
                <a:solidFill>
                  <a:schemeClr val="tx1"/>
                </a:solidFill>
              </a:rPr>
              <a:t>menimbulkan akibat hukum </a:t>
            </a:r>
            <a:r>
              <a:rPr lang="id-ID" sz="2000" dirty="0">
                <a:solidFill>
                  <a:schemeClr val="tx1"/>
                </a:solidFill>
              </a:rPr>
              <a:t>yang luas dimana </a:t>
            </a:r>
            <a:r>
              <a:rPr lang="id-ID" sz="2000" b="1" dirty="0">
                <a:solidFill>
                  <a:schemeClr val="tx1"/>
                </a:solidFill>
              </a:rPr>
              <a:t>pihak penerima beritikad baik </a:t>
            </a:r>
            <a:r>
              <a:rPr lang="id-ID" sz="2000" dirty="0">
                <a:solidFill>
                  <a:schemeClr val="tx1"/>
                </a:solidFill>
              </a:rPr>
              <a:t>maupun </a:t>
            </a:r>
            <a:r>
              <a:rPr lang="id-ID" sz="2000" b="1" dirty="0" smtClean="0">
                <a:solidFill>
                  <a:schemeClr val="tx1"/>
                </a:solidFill>
              </a:rPr>
              <a:t>tidak </a:t>
            </a:r>
            <a:r>
              <a:rPr lang="id-ID" sz="2000" b="1" dirty="0">
                <a:solidFill>
                  <a:schemeClr val="tx1"/>
                </a:solidFill>
              </a:rPr>
              <a:t>beritikad baik</a:t>
            </a:r>
            <a:r>
              <a:rPr lang="id-ID" sz="2000" dirty="0">
                <a:solidFill>
                  <a:schemeClr val="tx1"/>
                </a:solidFill>
              </a:rPr>
              <a:t>, </a:t>
            </a:r>
            <a:r>
              <a:rPr lang="id-ID" sz="2000" b="1" dirty="0">
                <a:solidFill>
                  <a:schemeClr val="tx1"/>
                </a:solidFill>
              </a:rPr>
              <a:t>sama-sama</a:t>
            </a:r>
            <a:r>
              <a:rPr lang="id-ID" sz="2000" dirty="0">
                <a:solidFill>
                  <a:schemeClr val="tx1"/>
                </a:solidFill>
              </a:rPr>
              <a:t> dapat dikenakan </a:t>
            </a:r>
            <a:r>
              <a:rPr lang="id-ID" sz="2000" b="1" dirty="0">
                <a:solidFill>
                  <a:schemeClr val="tx1"/>
                </a:solidFill>
              </a:rPr>
              <a:t>ancaman pidana</a:t>
            </a:r>
            <a:r>
              <a:rPr lang="id-ID" sz="2000" dirty="0">
                <a:solidFill>
                  <a:schemeClr val="tx1"/>
                </a:solidFill>
              </a:rPr>
              <a:t>. </a:t>
            </a:r>
            <a:r>
              <a:rPr lang="id-ID" sz="2000" b="1" dirty="0">
                <a:solidFill>
                  <a:schemeClr val="tx1"/>
                </a:solidFill>
              </a:rPr>
              <a:t>Seharusnya</a:t>
            </a:r>
            <a:r>
              <a:rPr lang="id-ID" sz="2000" dirty="0">
                <a:solidFill>
                  <a:schemeClr val="tx1"/>
                </a:solidFill>
              </a:rPr>
              <a:t> penerima yang </a:t>
            </a:r>
            <a:r>
              <a:rPr lang="id-ID" sz="2000" b="1" dirty="0">
                <a:solidFill>
                  <a:schemeClr val="tx1"/>
                </a:solidFill>
              </a:rPr>
              <a:t>beritikad</a:t>
            </a:r>
            <a:r>
              <a:rPr lang="id-ID" sz="2000" dirty="0">
                <a:solidFill>
                  <a:schemeClr val="tx1"/>
                </a:solidFill>
              </a:rPr>
              <a:t> </a:t>
            </a:r>
            <a:r>
              <a:rPr lang="id-ID" sz="2000" b="1" dirty="0">
                <a:solidFill>
                  <a:schemeClr val="tx1"/>
                </a:solidFill>
              </a:rPr>
              <a:t>baik</a:t>
            </a:r>
            <a:r>
              <a:rPr lang="id-ID" sz="2000" dirty="0">
                <a:solidFill>
                  <a:schemeClr val="tx1"/>
                </a:solidFill>
              </a:rPr>
              <a:t> karena memang atas ketidaktahuannya, ia </a:t>
            </a:r>
            <a:r>
              <a:rPr lang="id-ID" sz="2000" b="1" dirty="0">
                <a:solidFill>
                  <a:schemeClr val="tx1"/>
                </a:solidFill>
              </a:rPr>
              <a:t>dibebaskan dari ancaman pidana</a:t>
            </a:r>
            <a:r>
              <a:rPr lang="id-ID" sz="2000" dirty="0" smtClean="0">
                <a:solidFill>
                  <a:schemeClr val="tx1"/>
                </a:solidFill>
              </a:rPr>
              <a:t>.</a:t>
            </a:r>
          </a:p>
          <a:p>
            <a:pPr marL="457200" lvl="0" indent="-457200">
              <a:buFont typeface="+mj-lt"/>
              <a:buAutoNum type="arabicPeriod" startAt="4"/>
            </a:pPr>
            <a:r>
              <a:rPr lang="id-ID" sz="2000" b="1" dirty="0">
                <a:solidFill>
                  <a:schemeClr val="tx1"/>
                </a:solidFill>
              </a:rPr>
              <a:t>Perbedaan signifikan </a:t>
            </a:r>
            <a:r>
              <a:rPr lang="id-ID" sz="2000" dirty="0">
                <a:solidFill>
                  <a:schemeClr val="tx1"/>
                </a:solidFill>
              </a:rPr>
              <a:t>berikutnya adalah dalam </a:t>
            </a:r>
            <a:r>
              <a:rPr lang="id-ID" sz="2000" b="1" dirty="0">
                <a:solidFill>
                  <a:schemeClr val="tx1"/>
                </a:solidFill>
              </a:rPr>
              <a:t>metode pembuktian </a:t>
            </a:r>
            <a:r>
              <a:rPr lang="id-ID" sz="2000" dirty="0">
                <a:solidFill>
                  <a:schemeClr val="tx1"/>
                </a:solidFill>
              </a:rPr>
              <a:t>dimana UU TPPU dinegara tersebut tetap menganut metode “</a:t>
            </a:r>
            <a:r>
              <a:rPr lang="id-ID" sz="2000" b="1" dirty="0">
                <a:solidFill>
                  <a:schemeClr val="tx1"/>
                </a:solidFill>
              </a:rPr>
              <a:t>proof beyond reasonable doubt</a:t>
            </a:r>
            <a:r>
              <a:rPr lang="id-ID" sz="2000" dirty="0" smtClean="0">
                <a:solidFill>
                  <a:schemeClr val="tx1"/>
                </a:solidFill>
              </a:rPr>
              <a:t>”</a:t>
            </a:r>
            <a:r>
              <a:rPr lang="en-US" sz="2000" dirty="0" smtClean="0">
                <a:solidFill>
                  <a:schemeClr val="tx1"/>
                </a:solidFill>
              </a:rPr>
              <a:t>(</a:t>
            </a:r>
            <a:r>
              <a:rPr lang="en-US" sz="2000" dirty="0" err="1" smtClean="0">
                <a:solidFill>
                  <a:schemeClr val="tx1"/>
                </a:solidFill>
              </a:rPr>
              <a:t>pembuktian</a:t>
            </a:r>
            <a:r>
              <a:rPr lang="en-US" sz="2000" dirty="0" smtClean="0">
                <a:solidFill>
                  <a:schemeClr val="tx1"/>
                </a:solidFill>
              </a:rPr>
              <a:t> </a:t>
            </a:r>
            <a:r>
              <a:rPr lang="en-US" sz="2000" dirty="0" err="1" smtClean="0">
                <a:solidFill>
                  <a:schemeClr val="tx1"/>
                </a:solidFill>
              </a:rPr>
              <a:t>menyatakan</a:t>
            </a:r>
            <a:r>
              <a:rPr lang="en-US" sz="2000" dirty="0" smtClean="0">
                <a:solidFill>
                  <a:schemeClr val="tx1"/>
                </a:solidFill>
              </a:rPr>
              <a:t> </a:t>
            </a:r>
            <a:r>
              <a:rPr lang="sv-SE" sz="2000" dirty="0" smtClean="0">
                <a:solidFill>
                  <a:schemeClr val="tx1"/>
                </a:solidFill>
              </a:rPr>
              <a:t>seorang bersalah tanpa </a:t>
            </a:r>
            <a:r>
              <a:rPr lang="sv-SE" sz="2000" dirty="0">
                <a:solidFill>
                  <a:schemeClr val="tx1"/>
                </a:solidFill>
              </a:rPr>
              <a:t>ada keraguan sedikitpun akan kebenaran dakwaan</a:t>
            </a:r>
            <a:r>
              <a:rPr lang="sv-SE" sz="2000" dirty="0" smtClean="0">
                <a:solidFill>
                  <a:schemeClr val="tx1"/>
                </a:solidFill>
              </a:rPr>
              <a:t>.)</a:t>
            </a:r>
            <a:r>
              <a:rPr lang="id-ID" sz="2000" dirty="0" smtClean="0">
                <a:solidFill>
                  <a:schemeClr val="tx1"/>
                </a:solidFill>
              </a:rPr>
              <a:t>, </a:t>
            </a:r>
            <a:r>
              <a:rPr lang="id-ID" sz="2000" dirty="0">
                <a:solidFill>
                  <a:schemeClr val="tx1"/>
                </a:solidFill>
              </a:rPr>
              <a:t>sedangkan UU TPPU 2010 menganut metode “</a:t>
            </a:r>
            <a:r>
              <a:rPr lang="id-ID" sz="2000" b="1" dirty="0">
                <a:solidFill>
                  <a:schemeClr val="tx1"/>
                </a:solidFill>
              </a:rPr>
              <a:t>reversal of burden of proof</a:t>
            </a:r>
            <a:r>
              <a:rPr lang="id-ID" sz="2000" dirty="0" smtClean="0">
                <a:solidFill>
                  <a:schemeClr val="tx1"/>
                </a:solidFill>
              </a:rPr>
              <a:t>”</a:t>
            </a:r>
            <a:r>
              <a:rPr lang="en-US" sz="2000" dirty="0" smtClean="0">
                <a:solidFill>
                  <a:schemeClr val="tx1"/>
                </a:solidFill>
              </a:rPr>
              <a:t> (</a:t>
            </a:r>
            <a:r>
              <a:rPr lang="en-US" sz="2000" dirty="0" err="1" smtClean="0">
                <a:solidFill>
                  <a:schemeClr val="tx1"/>
                </a:solidFill>
              </a:rPr>
              <a:t>beban</a:t>
            </a:r>
            <a:r>
              <a:rPr lang="en-US" sz="2000" dirty="0" smtClean="0">
                <a:solidFill>
                  <a:schemeClr val="tx1"/>
                </a:solidFill>
              </a:rPr>
              <a:t> </a:t>
            </a:r>
            <a:r>
              <a:rPr lang="en-US" sz="2000" dirty="0" err="1" smtClean="0">
                <a:solidFill>
                  <a:schemeClr val="tx1"/>
                </a:solidFill>
              </a:rPr>
              <a:t>pembuktian</a:t>
            </a:r>
            <a:r>
              <a:rPr lang="en-US" sz="2000" dirty="0" smtClean="0">
                <a:solidFill>
                  <a:schemeClr val="tx1"/>
                </a:solidFill>
              </a:rPr>
              <a:t> </a:t>
            </a:r>
            <a:r>
              <a:rPr lang="en-US" sz="2000" dirty="0" err="1" smtClean="0">
                <a:solidFill>
                  <a:schemeClr val="tx1"/>
                </a:solidFill>
              </a:rPr>
              <a:t>terbalik</a:t>
            </a:r>
            <a:r>
              <a:rPr lang="en-US" sz="2000" dirty="0" smtClean="0">
                <a:solidFill>
                  <a:schemeClr val="tx1"/>
                </a:solidFill>
              </a:rPr>
              <a:t>)</a:t>
            </a:r>
            <a:r>
              <a:rPr lang="id-ID" sz="2000" dirty="0" smtClean="0">
                <a:solidFill>
                  <a:schemeClr val="tx1"/>
                </a:solidFill>
              </a:rPr>
              <a:t> </a:t>
            </a:r>
            <a:r>
              <a:rPr lang="id-ID" sz="2000" dirty="0">
                <a:solidFill>
                  <a:schemeClr val="tx1"/>
                </a:solidFill>
              </a:rPr>
              <a:t>atau </a:t>
            </a:r>
            <a:r>
              <a:rPr lang="id-ID" sz="2000" b="1" dirty="0">
                <a:solidFill>
                  <a:schemeClr val="tx1"/>
                </a:solidFill>
              </a:rPr>
              <a:t>onus of </a:t>
            </a:r>
            <a:r>
              <a:rPr lang="id-ID" sz="2000" b="1" dirty="0" smtClean="0">
                <a:solidFill>
                  <a:schemeClr val="tx1"/>
                </a:solidFill>
              </a:rPr>
              <a:t>proof</a:t>
            </a:r>
            <a:r>
              <a:rPr lang="id-ID" sz="2000" dirty="0" smtClean="0">
                <a:solidFill>
                  <a:schemeClr val="tx1"/>
                </a:solidFill>
              </a:rPr>
              <a:t>.</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35</a:t>
            </a:fld>
            <a:endParaRPr lang="en-US"/>
          </a:p>
        </p:txBody>
      </p:sp>
    </p:spTree>
    <p:extLst>
      <p:ext uri="{BB962C8B-B14F-4D97-AF65-F5344CB8AC3E}">
        <p14:creationId xmlns:p14="http://schemas.microsoft.com/office/powerpoint/2010/main" val="143425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57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smtClean="0">
                <a:solidFill>
                  <a:schemeClr val="tx1"/>
                </a:solidFill>
              </a:rPr>
              <a:t>Wewenang</a:t>
            </a:r>
            <a:r>
              <a:rPr lang="en-US" sz="2000" dirty="0" smtClean="0">
                <a:solidFill>
                  <a:schemeClr val="tx1"/>
                </a:solidFill>
              </a:rPr>
              <a:t> pro </a:t>
            </a:r>
            <a:r>
              <a:rPr lang="en-US" sz="2000" dirty="0" err="1" smtClean="0">
                <a:solidFill>
                  <a:schemeClr val="tx1"/>
                </a:solidFill>
              </a:rPr>
              <a:t>justitia</a:t>
            </a:r>
            <a:r>
              <a:rPr lang="en-US" sz="2000" dirty="0" smtClean="0">
                <a:solidFill>
                  <a:schemeClr val="tx1"/>
                </a:solidFill>
              </a:rPr>
              <a:t> </a:t>
            </a:r>
            <a:r>
              <a:rPr lang="en-US" sz="2000" dirty="0" err="1" smtClean="0">
                <a:solidFill>
                  <a:schemeClr val="tx1"/>
                </a:solidFill>
              </a:rPr>
              <a:t>termasuk</a:t>
            </a:r>
            <a:r>
              <a:rPr lang="en-US" sz="2000" dirty="0" smtClean="0">
                <a:solidFill>
                  <a:schemeClr val="tx1"/>
                </a:solidFill>
              </a:rPr>
              <a:t> </a:t>
            </a:r>
            <a:r>
              <a:rPr lang="en-US" sz="2000" dirty="0" err="1" smtClean="0">
                <a:solidFill>
                  <a:schemeClr val="tx1"/>
                </a:solidFill>
              </a:rPr>
              <a:t>penyelidikan</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pembuatan</a:t>
            </a:r>
            <a:r>
              <a:rPr lang="en-US" sz="2000" dirty="0" smtClean="0">
                <a:solidFill>
                  <a:schemeClr val="tx1"/>
                </a:solidFill>
              </a:rPr>
              <a:t> </a:t>
            </a:r>
            <a:r>
              <a:rPr lang="en-US" sz="2000" dirty="0" err="1" smtClean="0">
                <a:solidFill>
                  <a:schemeClr val="tx1"/>
                </a:solidFill>
              </a:rPr>
              <a:t>laporan</a:t>
            </a:r>
            <a:r>
              <a:rPr lang="en-US" sz="2000" dirty="0" smtClean="0">
                <a:solidFill>
                  <a:schemeClr val="tx1"/>
                </a:solidFill>
              </a:rPr>
              <a:t> </a:t>
            </a:r>
            <a:r>
              <a:rPr lang="en-US" sz="2000" dirty="0" err="1" smtClean="0">
                <a:solidFill>
                  <a:schemeClr val="tx1"/>
                </a:solidFill>
              </a:rPr>
              <a:t>hasil</a:t>
            </a:r>
            <a:r>
              <a:rPr lang="en-US" sz="2000" dirty="0" smtClean="0">
                <a:solidFill>
                  <a:schemeClr val="tx1"/>
                </a:solidFill>
              </a:rPr>
              <a:t> </a:t>
            </a:r>
            <a:r>
              <a:rPr lang="en-US" sz="2000" dirty="0" err="1" smtClean="0">
                <a:solidFill>
                  <a:schemeClr val="tx1"/>
                </a:solidFill>
              </a:rPr>
              <a:t>analisi</a:t>
            </a:r>
            <a:r>
              <a:rPr lang="en-US" sz="2000" dirty="0" smtClean="0">
                <a:solidFill>
                  <a:schemeClr val="tx1"/>
                </a:solidFill>
              </a:rPr>
              <a:t> </a:t>
            </a:r>
            <a:r>
              <a:rPr lang="en-US" sz="2000" dirty="0" err="1" smtClean="0">
                <a:solidFill>
                  <a:schemeClr val="tx1"/>
                </a:solidFill>
              </a:rPr>
              <a:t>transaksi</a:t>
            </a:r>
            <a:r>
              <a:rPr lang="en-US" sz="2000" dirty="0" smtClean="0">
                <a:solidFill>
                  <a:schemeClr val="tx1"/>
                </a:solidFill>
              </a:rPr>
              <a:t> </a:t>
            </a:r>
            <a:r>
              <a:rPr lang="en-US" sz="2000" dirty="0" err="1" smtClean="0">
                <a:solidFill>
                  <a:schemeClr val="tx1"/>
                </a:solidFill>
              </a:rPr>
              <a:t>keuangan</a:t>
            </a:r>
            <a:r>
              <a:rPr lang="en-US" sz="2000" dirty="0" smtClean="0">
                <a:solidFill>
                  <a:schemeClr val="tx1"/>
                </a:solidFill>
              </a:rPr>
              <a:t> (LHA), </a:t>
            </a:r>
            <a:r>
              <a:rPr lang="en-US" sz="2000" dirty="0" err="1" smtClean="0">
                <a:solidFill>
                  <a:schemeClr val="tx1"/>
                </a:solidFill>
              </a:rPr>
              <a:t>namun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UU No.8 </a:t>
            </a:r>
            <a:r>
              <a:rPr lang="en-US" sz="2000" dirty="0" err="1" smtClean="0">
                <a:solidFill>
                  <a:schemeClr val="tx1"/>
                </a:solidFill>
              </a:rPr>
              <a:t>tahun</a:t>
            </a:r>
            <a:r>
              <a:rPr lang="en-US" sz="2000" dirty="0" smtClean="0">
                <a:solidFill>
                  <a:schemeClr val="tx1"/>
                </a:solidFill>
              </a:rPr>
              <a:t> 2010 </a:t>
            </a:r>
            <a:r>
              <a:rPr lang="en-US" sz="2000" dirty="0" err="1" smtClean="0">
                <a:solidFill>
                  <a:schemeClr val="tx1"/>
                </a:solidFill>
              </a:rPr>
              <a:t>tidak</a:t>
            </a:r>
            <a:r>
              <a:rPr lang="en-US" sz="2000" dirty="0" smtClean="0">
                <a:solidFill>
                  <a:schemeClr val="tx1"/>
                </a:solidFill>
              </a:rPr>
              <a:t> </a:t>
            </a:r>
            <a:r>
              <a:rPr lang="en-US" sz="2000" dirty="0" err="1" smtClean="0">
                <a:solidFill>
                  <a:schemeClr val="tx1"/>
                </a:solidFill>
              </a:rPr>
              <a:t>secara</a:t>
            </a:r>
            <a:r>
              <a:rPr lang="en-US" sz="2000" dirty="0" smtClean="0">
                <a:solidFill>
                  <a:schemeClr val="tx1"/>
                </a:solidFill>
              </a:rPr>
              <a:t> </a:t>
            </a:r>
            <a:r>
              <a:rPr lang="en-US" sz="2000" dirty="0" err="1" smtClean="0">
                <a:solidFill>
                  <a:schemeClr val="tx1"/>
                </a:solidFill>
              </a:rPr>
              <a:t>eksplisit</a:t>
            </a:r>
            <a:r>
              <a:rPr lang="en-US" sz="2000" dirty="0" smtClean="0">
                <a:solidFill>
                  <a:schemeClr val="tx1"/>
                </a:solidFill>
              </a:rPr>
              <a:t> </a:t>
            </a:r>
            <a:r>
              <a:rPr lang="en-US" sz="2000" dirty="0" err="1" smtClean="0">
                <a:solidFill>
                  <a:schemeClr val="tx1"/>
                </a:solidFill>
              </a:rPr>
              <a:t>memberikan</a:t>
            </a:r>
            <a:r>
              <a:rPr lang="en-US" sz="2000" dirty="0" smtClean="0">
                <a:solidFill>
                  <a:schemeClr val="tx1"/>
                </a:solidFill>
              </a:rPr>
              <a:t> </a:t>
            </a:r>
            <a:r>
              <a:rPr lang="en-US" sz="2000" dirty="0" err="1" smtClean="0">
                <a:solidFill>
                  <a:schemeClr val="tx1"/>
                </a:solidFill>
              </a:rPr>
              <a:t>mandat</a:t>
            </a:r>
            <a:r>
              <a:rPr lang="en-US" sz="2000" dirty="0" smtClean="0">
                <a:solidFill>
                  <a:schemeClr val="tx1"/>
                </a:solidFill>
              </a:rPr>
              <a:t> </a:t>
            </a:r>
            <a:r>
              <a:rPr lang="en-US" sz="2000" dirty="0" err="1" smtClean="0">
                <a:solidFill>
                  <a:schemeClr val="tx1"/>
                </a:solidFill>
              </a:rPr>
              <a:t>tugas</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wewenang</a:t>
            </a:r>
            <a:r>
              <a:rPr lang="en-US" sz="2000" dirty="0" smtClean="0">
                <a:solidFill>
                  <a:schemeClr val="tx1"/>
                </a:solidFill>
              </a:rPr>
              <a:t> Pro </a:t>
            </a:r>
            <a:r>
              <a:rPr lang="en-US" sz="2000" dirty="0" err="1" smtClean="0">
                <a:solidFill>
                  <a:schemeClr val="tx1"/>
                </a:solidFill>
              </a:rPr>
              <a:t>Justitia</a:t>
            </a:r>
            <a:r>
              <a:rPr lang="en-US" sz="2000" dirty="0" smtClean="0">
                <a:solidFill>
                  <a:schemeClr val="tx1"/>
                </a:solidFill>
              </a:rPr>
              <a:t>, </a:t>
            </a:r>
            <a:r>
              <a:rPr lang="en-US" sz="2000" b="1" dirty="0" err="1" smtClean="0">
                <a:solidFill>
                  <a:schemeClr val="tx1"/>
                </a:solidFill>
              </a:rPr>
              <a:t>akan</a:t>
            </a:r>
            <a:r>
              <a:rPr lang="en-US" sz="2000" b="1" dirty="0" smtClean="0">
                <a:solidFill>
                  <a:schemeClr val="tx1"/>
                </a:solidFill>
              </a:rPr>
              <a:t> </a:t>
            </a:r>
            <a:r>
              <a:rPr lang="en-US" sz="2000" b="1" dirty="0" err="1" smtClean="0">
                <a:solidFill>
                  <a:schemeClr val="tx1"/>
                </a:solidFill>
              </a:rPr>
              <a:t>tetapi</a:t>
            </a:r>
            <a:r>
              <a:rPr lang="en-US" sz="2000" b="1" dirty="0" smtClean="0">
                <a:solidFill>
                  <a:schemeClr val="tx1"/>
                </a:solidFill>
              </a:rPr>
              <a:t> PPATK</a:t>
            </a:r>
            <a:r>
              <a:rPr lang="en-US" sz="2000" dirty="0" smtClean="0">
                <a:solidFill>
                  <a:schemeClr val="tx1"/>
                </a:solidFill>
              </a:rPr>
              <a:t> </a:t>
            </a:r>
            <a:r>
              <a:rPr lang="en-US" sz="2000" b="1" dirty="0" err="1" smtClean="0">
                <a:solidFill>
                  <a:schemeClr val="tx1"/>
                </a:solidFill>
              </a:rPr>
              <a:t>hanya</a:t>
            </a:r>
            <a:r>
              <a:rPr lang="en-US" sz="2000" b="1" dirty="0" smtClean="0">
                <a:solidFill>
                  <a:schemeClr val="tx1"/>
                </a:solidFill>
              </a:rPr>
              <a:t> </a:t>
            </a:r>
            <a:r>
              <a:rPr lang="en-US" sz="2000" b="1" dirty="0" err="1" smtClean="0">
                <a:solidFill>
                  <a:schemeClr val="tx1"/>
                </a:solidFill>
              </a:rPr>
              <a:t>diberi</a:t>
            </a:r>
            <a:r>
              <a:rPr lang="en-US" sz="2000" b="1" dirty="0" smtClean="0">
                <a:solidFill>
                  <a:schemeClr val="tx1"/>
                </a:solidFill>
              </a:rPr>
              <a:t> </a:t>
            </a:r>
            <a:r>
              <a:rPr lang="en-US" sz="2000" b="1" dirty="0" err="1" smtClean="0">
                <a:solidFill>
                  <a:schemeClr val="tx1"/>
                </a:solidFill>
              </a:rPr>
              <a:t>mandat</a:t>
            </a:r>
            <a:r>
              <a:rPr lang="en-US" sz="2000" b="1" dirty="0" smtClean="0">
                <a:solidFill>
                  <a:schemeClr val="tx1"/>
                </a:solidFill>
              </a:rPr>
              <a:t> </a:t>
            </a:r>
            <a:r>
              <a:rPr lang="en-US" sz="2000" b="1" dirty="0" err="1" smtClean="0">
                <a:solidFill>
                  <a:schemeClr val="tx1"/>
                </a:solidFill>
              </a:rPr>
              <a:t>sebagai</a:t>
            </a:r>
            <a:r>
              <a:rPr lang="en-US" sz="2000" b="1" dirty="0" smtClean="0">
                <a:solidFill>
                  <a:schemeClr val="tx1"/>
                </a:solidFill>
              </a:rPr>
              <a:t> </a:t>
            </a:r>
            <a:r>
              <a:rPr lang="en-US" sz="2000" b="1" dirty="0" err="1" smtClean="0">
                <a:solidFill>
                  <a:schemeClr val="tx1"/>
                </a:solidFill>
              </a:rPr>
              <a:t>lembaga</a:t>
            </a:r>
            <a:r>
              <a:rPr lang="en-US" sz="2000" b="1" dirty="0" smtClean="0">
                <a:solidFill>
                  <a:schemeClr val="tx1"/>
                </a:solidFill>
              </a:rPr>
              <a:t> </a:t>
            </a:r>
            <a:r>
              <a:rPr lang="en-US" sz="2000" b="1" dirty="0" err="1" smtClean="0">
                <a:solidFill>
                  <a:schemeClr val="tx1"/>
                </a:solidFill>
              </a:rPr>
              <a:t>administratif</a:t>
            </a:r>
            <a:r>
              <a:rPr lang="en-US" sz="2000" dirty="0" smtClean="0">
                <a:solidFill>
                  <a:schemeClr val="tx1"/>
                </a:solidFill>
              </a:rPr>
              <a:t>, </a:t>
            </a:r>
            <a:r>
              <a:rPr lang="en-US" sz="2000" dirty="0" err="1" smtClean="0">
                <a:solidFill>
                  <a:schemeClr val="tx1"/>
                </a:solidFill>
              </a:rPr>
              <a:t>dimana</a:t>
            </a:r>
            <a:r>
              <a:rPr lang="en-US" sz="2000" dirty="0" smtClean="0">
                <a:solidFill>
                  <a:schemeClr val="tx1"/>
                </a:solidFill>
              </a:rPr>
              <a:t> </a:t>
            </a:r>
            <a:r>
              <a:rPr lang="en-US" sz="2000" b="1" dirty="0" err="1" smtClean="0">
                <a:solidFill>
                  <a:schemeClr val="tx1"/>
                </a:solidFill>
              </a:rPr>
              <a:t>hal</a:t>
            </a:r>
            <a:r>
              <a:rPr lang="en-US" sz="2000" b="1" dirty="0" smtClean="0">
                <a:solidFill>
                  <a:schemeClr val="tx1"/>
                </a:solidFill>
              </a:rPr>
              <a:t> </a:t>
            </a:r>
            <a:r>
              <a:rPr lang="en-US" sz="2000" b="1" dirty="0" err="1" smtClean="0">
                <a:solidFill>
                  <a:schemeClr val="tx1"/>
                </a:solidFill>
              </a:rPr>
              <a:t>ini</a:t>
            </a:r>
            <a:r>
              <a:rPr lang="en-US" sz="2000" b="1" dirty="0" smtClean="0">
                <a:solidFill>
                  <a:schemeClr val="tx1"/>
                </a:solidFill>
              </a:rPr>
              <a:t> </a:t>
            </a:r>
            <a:r>
              <a:rPr lang="en-US" sz="2000" b="1" dirty="0" err="1" smtClean="0">
                <a:solidFill>
                  <a:schemeClr val="tx1"/>
                </a:solidFill>
              </a:rPr>
              <a:t>bertentangan</a:t>
            </a:r>
            <a:r>
              <a:rPr lang="en-US" sz="2000" b="1" dirty="0" smtClean="0">
                <a:solidFill>
                  <a:schemeClr val="tx1"/>
                </a:solidFill>
              </a:rPr>
              <a:t> </a:t>
            </a:r>
            <a:r>
              <a:rPr lang="en-US" sz="2000" b="1" dirty="0" err="1" smtClean="0">
                <a:solidFill>
                  <a:schemeClr val="tx1"/>
                </a:solidFill>
              </a:rPr>
              <a:t>makna</a:t>
            </a:r>
            <a:r>
              <a:rPr lang="en-US" sz="2000" b="1" dirty="0" smtClean="0">
                <a:solidFill>
                  <a:schemeClr val="tx1"/>
                </a:solidFill>
              </a:rPr>
              <a:t> </a:t>
            </a:r>
            <a:r>
              <a:rPr lang="en-US" sz="2000" b="1" dirty="0" err="1" smtClean="0">
                <a:solidFill>
                  <a:schemeClr val="tx1"/>
                </a:solidFill>
              </a:rPr>
              <a:t>judul</a:t>
            </a:r>
            <a:r>
              <a:rPr lang="en-US" sz="2000" dirty="0" smtClean="0">
                <a:solidFill>
                  <a:schemeClr val="tx1"/>
                </a:solidFill>
              </a:rPr>
              <a:t> UU No.8 </a:t>
            </a:r>
            <a:r>
              <a:rPr lang="en-US" sz="2000" dirty="0" err="1" smtClean="0">
                <a:solidFill>
                  <a:schemeClr val="tx1"/>
                </a:solidFill>
              </a:rPr>
              <a:t>tahun</a:t>
            </a:r>
            <a:r>
              <a:rPr lang="en-US" sz="2000" dirty="0" smtClean="0">
                <a:solidFill>
                  <a:schemeClr val="tx1"/>
                </a:solidFill>
              </a:rPr>
              <a:t> 2010 </a:t>
            </a:r>
            <a:r>
              <a:rPr lang="en-US" sz="2000" dirty="0" err="1" smtClean="0">
                <a:solidFill>
                  <a:schemeClr val="tx1"/>
                </a:solidFill>
              </a:rPr>
              <a:t>Pencegahan</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Pemberantasan</a:t>
            </a:r>
            <a:r>
              <a:rPr lang="en-US" sz="2000" dirty="0" smtClean="0">
                <a:solidFill>
                  <a:schemeClr val="tx1"/>
                </a:solidFill>
              </a:rPr>
              <a:t> </a:t>
            </a:r>
            <a:r>
              <a:rPr lang="en-US" sz="2000" dirty="0" err="1" smtClean="0">
                <a:solidFill>
                  <a:schemeClr val="tx1"/>
                </a:solidFill>
              </a:rPr>
              <a:t>Tindak</a:t>
            </a:r>
            <a:r>
              <a:rPr lang="en-US" sz="2000" dirty="0" smtClean="0">
                <a:solidFill>
                  <a:schemeClr val="tx1"/>
                </a:solidFill>
              </a:rPr>
              <a:t> </a:t>
            </a:r>
            <a:r>
              <a:rPr lang="en-US" sz="2000" dirty="0" err="1" smtClean="0">
                <a:solidFill>
                  <a:schemeClr val="tx1"/>
                </a:solidFill>
              </a:rPr>
              <a:t>Pidana</a:t>
            </a:r>
            <a:r>
              <a:rPr lang="en-US" sz="2000" dirty="0" smtClean="0">
                <a:solidFill>
                  <a:schemeClr val="tx1"/>
                </a:solidFill>
              </a:rPr>
              <a:t> </a:t>
            </a:r>
            <a:r>
              <a:rPr lang="en-US" sz="2000" dirty="0" err="1" smtClean="0">
                <a:solidFill>
                  <a:schemeClr val="tx1"/>
                </a:solidFill>
              </a:rPr>
              <a:t>Pencucian</a:t>
            </a:r>
            <a:r>
              <a:rPr lang="en-US" sz="2000" dirty="0" smtClean="0">
                <a:solidFill>
                  <a:schemeClr val="tx1"/>
                </a:solidFill>
              </a:rPr>
              <a:t> </a:t>
            </a:r>
            <a:r>
              <a:rPr lang="en-US" sz="2000" dirty="0" err="1" smtClean="0">
                <a:solidFill>
                  <a:schemeClr val="tx1"/>
                </a:solidFill>
              </a:rPr>
              <a:t>Uang</a:t>
            </a:r>
            <a:r>
              <a:rPr lang="en-US" sz="2000" dirty="0" smtClean="0">
                <a:solidFill>
                  <a:schemeClr val="tx1"/>
                </a:solidFill>
              </a:rPr>
              <a:t>  </a:t>
            </a:r>
            <a:r>
              <a:rPr lang="en-US" sz="2000" dirty="0" err="1" smtClean="0">
                <a:solidFill>
                  <a:schemeClr val="tx1"/>
                </a:solidFill>
              </a:rPr>
              <a:t>atau</a:t>
            </a:r>
            <a:r>
              <a:rPr lang="en-US" sz="2000" dirty="0" smtClean="0">
                <a:solidFill>
                  <a:schemeClr val="tx1"/>
                </a:solidFill>
              </a:rPr>
              <a:t> </a:t>
            </a:r>
            <a:r>
              <a:rPr lang="en-US" sz="2000" dirty="0" err="1" smtClean="0">
                <a:solidFill>
                  <a:schemeClr val="tx1"/>
                </a:solidFill>
              </a:rPr>
              <a:t>dengan</a:t>
            </a:r>
            <a:r>
              <a:rPr lang="en-US" sz="2000" dirty="0" smtClean="0">
                <a:solidFill>
                  <a:schemeClr val="tx1"/>
                </a:solidFill>
              </a:rPr>
              <a:t> kata lain </a:t>
            </a:r>
            <a:r>
              <a:rPr lang="en-US" sz="2000" b="1" dirty="0" err="1" smtClean="0">
                <a:solidFill>
                  <a:schemeClr val="tx1"/>
                </a:solidFill>
              </a:rPr>
              <a:t>judul</a:t>
            </a:r>
            <a:r>
              <a:rPr lang="en-US" sz="2000" b="1" dirty="0" smtClean="0">
                <a:solidFill>
                  <a:schemeClr val="tx1"/>
                </a:solidFill>
              </a:rPr>
              <a:t> </a:t>
            </a:r>
            <a:r>
              <a:rPr lang="en-US" sz="2000" b="1" dirty="0" err="1" smtClean="0">
                <a:solidFill>
                  <a:schemeClr val="tx1"/>
                </a:solidFill>
              </a:rPr>
              <a:t>Pencegahan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Pemberantasan</a:t>
            </a:r>
            <a:r>
              <a:rPr lang="en-US" sz="2000" b="1" dirty="0" smtClean="0">
                <a:solidFill>
                  <a:schemeClr val="tx1"/>
                </a:solidFill>
              </a:rPr>
              <a:t> </a:t>
            </a:r>
            <a:r>
              <a:rPr lang="en-US" sz="2000" b="1" dirty="0" err="1" smtClean="0">
                <a:solidFill>
                  <a:schemeClr val="tx1"/>
                </a:solidFill>
              </a:rPr>
              <a:t>terjadi</a:t>
            </a:r>
            <a:r>
              <a:rPr lang="en-US" sz="2000" b="1" dirty="0" smtClean="0">
                <a:solidFill>
                  <a:schemeClr val="tx1"/>
                </a:solidFill>
              </a:rPr>
              <a:t> </a:t>
            </a:r>
            <a:r>
              <a:rPr lang="en-US" sz="2000" b="1" dirty="0" err="1" smtClean="0">
                <a:solidFill>
                  <a:schemeClr val="tx1"/>
                </a:solidFill>
              </a:rPr>
              <a:t>ketidak</a:t>
            </a:r>
            <a:r>
              <a:rPr lang="en-US" sz="2000" b="1" dirty="0" smtClean="0">
                <a:solidFill>
                  <a:schemeClr val="tx1"/>
                </a:solidFill>
              </a:rPr>
              <a:t> </a:t>
            </a:r>
            <a:r>
              <a:rPr lang="en-US" sz="2000" b="1" dirty="0" err="1" smtClean="0">
                <a:solidFill>
                  <a:schemeClr val="tx1"/>
                </a:solidFill>
              </a:rPr>
              <a:t>jelasan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bertentangan</a:t>
            </a:r>
            <a:r>
              <a:rPr lang="en-US" sz="2000" b="1" dirty="0" smtClean="0">
                <a:solidFill>
                  <a:schemeClr val="tx1"/>
                </a:solidFill>
              </a:rPr>
              <a:t> </a:t>
            </a:r>
            <a:r>
              <a:rPr lang="en-US" sz="2000" b="1" dirty="0" err="1" smtClean="0">
                <a:solidFill>
                  <a:schemeClr val="tx1"/>
                </a:solidFill>
              </a:rPr>
              <a:t>dengan</a:t>
            </a:r>
            <a:r>
              <a:rPr lang="en-US" sz="2000" b="1" dirty="0" smtClean="0">
                <a:solidFill>
                  <a:schemeClr val="tx1"/>
                </a:solidFill>
              </a:rPr>
              <a:t> </a:t>
            </a:r>
            <a:r>
              <a:rPr lang="en-US" sz="2000" b="1" dirty="0" err="1" smtClean="0">
                <a:solidFill>
                  <a:schemeClr val="tx1"/>
                </a:solidFill>
              </a:rPr>
              <a:t>azas</a:t>
            </a:r>
            <a:r>
              <a:rPr lang="en-US" sz="2000" b="1" dirty="0" smtClean="0">
                <a:solidFill>
                  <a:schemeClr val="tx1"/>
                </a:solidFill>
              </a:rPr>
              <a:t> </a:t>
            </a:r>
            <a:r>
              <a:rPr lang="en-US" sz="2000" b="1" dirty="0" err="1" smtClean="0">
                <a:solidFill>
                  <a:schemeClr val="tx1"/>
                </a:solidFill>
              </a:rPr>
              <a:t>lex</a:t>
            </a:r>
            <a:r>
              <a:rPr lang="en-US" sz="2000" b="1" dirty="0" smtClean="0">
                <a:solidFill>
                  <a:schemeClr val="tx1"/>
                </a:solidFill>
              </a:rPr>
              <a:t> </a:t>
            </a:r>
            <a:r>
              <a:rPr lang="en-US" sz="2000" b="1" dirty="0" err="1" smtClean="0">
                <a:solidFill>
                  <a:schemeClr val="tx1"/>
                </a:solidFill>
              </a:rPr>
              <a:t>certa</a:t>
            </a:r>
            <a:r>
              <a:rPr lang="en-US" sz="2000" b="1" dirty="0" smtClean="0">
                <a:solidFill>
                  <a:schemeClr val="tx1"/>
                </a:solidFill>
              </a:rPr>
              <a:t> (</a:t>
            </a:r>
            <a:r>
              <a:rPr lang="en-US" sz="2000" b="1" dirty="0" err="1" smtClean="0">
                <a:solidFill>
                  <a:schemeClr val="tx1"/>
                </a:solidFill>
              </a:rPr>
              <a:t>tidak</a:t>
            </a:r>
            <a:r>
              <a:rPr lang="en-US" sz="2000" b="1" dirty="0" smtClean="0">
                <a:solidFill>
                  <a:schemeClr val="tx1"/>
                </a:solidFill>
              </a:rPr>
              <a:t> </a:t>
            </a:r>
            <a:r>
              <a:rPr lang="en-US" sz="2000" b="1" dirty="0" err="1" smtClean="0">
                <a:solidFill>
                  <a:schemeClr val="tx1"/>
                </a:solidFill>
              </a:rPr>
              <a:t>multitafsir</a:t>
            </a:r>
            <a:r>
              <a:rPr lang="en-US" sz="2000" b="1" dirty="0" smtClean="0">
                <a:solidFill>
                  <a:schemeClr val="tx1"/>
                </a:solidFill>
              </a:rPr>
              <a:t>).</a:t>
            </a:r>
          </a:p>
          <a:p>
            <a:pPr algn="just"/>
            <a:endParaRPr lang="en-US" sz="2000" b="1" dirty="0" smtClean="0">
              <a:solidFill>
                <a:schemeClr val="tx1"/>
              </a:solidFill>
            </a:endParaRPr>
          </a:p>
          <a:p>
            <a:pPr marL="342900" indent="-342900" algn="just">
              <a:buFont typeface="Arial" pitchFamily="34" charset="0"/>
              <a:buChar char="•"/>
            </a:pPr>
            <a:r>
              <a:rPr lang="id-ID" sz="2000" b="1" dirty="0" smtClean="0">
                <a:solidFill>
                  <a:schemeClr val="tx1"/>
                </a:solidFill>
              </a:rPr>
              <a:t>Pemberantasan</a:t>
            </a:r>
            <a:r>
              <a:rPr lang="id-ID" sz="2000" dirty="0" smtClean="0">
                <a:solidFill>
                  <a:schemeClr val="tx1"/>
                </a:solidFill>
              </a:rPr>
              <a:t> </a:t>
            </a:r>
            <a:endParaRPr lang="en-US" sz="2000" dirty="0">
              <a:solidFill>
                <a:schemeClr val="tx1"/>
              </a:solidFill>
            </a:endParaRPr>
          </a:p>
          <a:p>
            <a:pPr algn="just"/>
            <a:r>
              <a:rPr lang="id-ID" sz="2000" dirty="0">
                <a:solidFill>
                  <a:schemeClr val="tx1"/>
                </a:solidFill>
              </a:rPr>
              <a:t>TPPU ditujukan kepada pelaku TPPU baik pelaku aktif maupun pelaku pasif.</a:t>
            </a:r>
          </a:p>
          <a:p>
            <a:pPr algn="just"/>
            <a:r>
              <a:rPr lang="id-ID" sz="2000" b="1" dirty="0">
                <a:solidFill>
                  <a:schemeClr val="tx1"/>
                </a:solidFill>
              </a:rPr>
              <a:t>Pelaku aktif (pasal 3, sedangkan pelaku pasif pasal 4 dan 5 UU No.8 tahun 2010</a:t>
            </a:r>
            <a:r>
              <a:rPr lang="id-ID" sz="2000" dirty="0">
                <a:solidFill>
                  <a:schemeClr val="tx1"/>
                </a:solidFill>
              </a:rPr>
              <a:t>), atau </a:t>
            </a:r>
            <a:r>
              <a:rPr lang="id-ID" sz="2000" b="1" dirty="0">
                <a:solidFill>
                  <a:schemeClr val="tx1"/>
                </a:solidFill>
              </a:rPr>
              <a:t>pihak ketiga yang tidak beritikab baik </a:t>
            </a:r>
            <a:r>
              <a:rPr lang="id-ID" sz="2000" dirty="0">
                <a:solidFill>
                  <a:schemeClr val="tx1"/>
                </a:solidFill>
              </a:rPr>
              <a:t>untuk membantu proses penyidikan,</a:t>
            </a:r>
            <a:endParaRPr lang="id-ID" sz="2000" dirty="0" smtClean="0">
              <a:solidFill>
                <a:schemeClr val="tx1"/>
              </a:solidFill>
            </a:endParaRPr>
          </a:p>
        </p:txBody>
      </p:sp>
      <p:sp>
        <p:nvSpPr>
          <p:cNvPr id="7" name="Rectangle 6"/>
          <p:cNvSpPr/>
          <p:nvPr/>
        </p:nvSpPr>
        <p:spPr>
          <a:xfrm>
            <a:off x="4642338" y="0"/>
            <a:ext cx="450166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smtClean="0">
                <a:solidFill>
                  <a:schemeClr val="tx1"/>
                </a:solidFill>
              </a:rPr>
              <a:t>dan dampaknya dalam konteks iklim keuangan dan perbankan di Indonesia.</a:t>
            </a:r>
            <a:endParaRPr lang="en-US" sz="2000" dirty="0" smtClean="0">
              <a:solidFill>
                <a:schemeClr val="tx1"/>
              </a:solidFill>
            </a:endParaRPr>
          </a:p>
          <a:p>
            <a:pPr algn="just"/>
            <a:r>
              <a:rPr lang="id-ID" sz="2000" b="1" dirty="0" smtClean="0">
                <a:solidFill>
                  <a:schemeClr val="tx1"/>
                </a:solidFill>
              </a:rPr>
              <a:t>Penyimpangan </a:t>
            </a:r>
            <a:r>
              <a:rPr lang="id-ID" sz="2000" b="1" dirty="0">
                <a:solidFill>
                  <a:schemeClr val="tx1"/>
                </a:solidFill>
              </a:rPr>
              <a:t>kedua</a:t>
            </a:r>
            <a:r>
              <a:rPr lang="id-ID" sz="2000" dirty="0">
                <a:solidFill>
                  <a:schemeClr val="tx1"/>
                </a:solidFill>
              </a:rPr>
              <a:t>, terhadap </a:t>
            </a:r>
            <a:r>
              <a:rPr lang="id-ID" sz="2000" b="1" dirty="0">
                <a:solidFill>
                  <a:schemeClr val="tx1"/>
                </a:solidFill>
              </a:rPr>
              <a:t>metode pembuktian “proof beyond reasonable doubt”</a:t>
            </a:r>
            <a:r>
              <a:rPr lang="id-ID" sz="2000" dirty="0">
                <a:solidFill>
                  <a:schemeClr val="tx1"/>
                </a:solidFill>
              </a:rPr>
              <a:t>, yaitu dengan menggunakan </a:t>
            </a:r>
            <a:r>
              <a:rPr lang="id-ID" sz="2000" b="1" dirty="0">
                <a:solidFill>
                  <a:schemeClr val="tx1"/>
                </a:solidFill>
              </a:rPr>
              <a:t>metode pembuktian terbalik murni (genuine reversal of burden of proof) </a:t>
            </a:r>
            <a:r>
              <a:rPr lang="id-ID" sz="2000" dirty="0">
                <a:solidFill>
                  <a:schemeClr val="tx1"/>
                </a:solidFill>
              </a:rPr>
              <a:t>terhadap harta kekayaan yang diduga atau diperoleh dari kejahatan. </a:t>
            </a:r>
            <a:r>
              <a:rPr lang="id-ID" sz="2000" b="1" dirty="0">
                <a:solidFill>
                  <a:schemeClr val="tx1"/>
                </a:solidFill>
              </a:rPr>
              <a:t>Penyimpangan kedua didasarkan</a:t>
            </a:r>
            <a:r>
              <a:rPr lang="id-ID" sz="2000" dirty="0">
                <a:solidFill>
                  <a:schemeClr val="tx1"/>
                </a:solidFill>
              </a:rPr>
              <a:t> pada </a:t>
            </a:r>
            <a:r>
              <a:rPr lang="id-ID" sz="2000" b="1" dirty="0">
                <a:solidFill>
                  <a:schemeClr val="tx1"/>
                </a:solidFill>
              </a:rPr>
              <a:t>probable cause </a:t>
            </a:r>
            <a:r>
              <a:rPr lang="id-ID" sz="2000" b="1" dirty="0" smtClean="0">
                <a:solidFill>
                  <a:schemeClr val="tx1"/>
                </a:solidFill>
              </a:rPr>
              <a:t>principle</a:t>
            </a:r>
            <a:r>
              <a:rPr lang="en-US" sz="2000" b="1" dirty="0" smtClean="0">
                <a:solidFill>
                  <a:schemeClr val="tx1"/>
                </a:solidFill>
              </a:rPr>
              <a:t> (</a:t>
            </a:r>
            <a:r>
              <a:rPr lang="en-US" sz="2000" dirty="0" err="1" smtClean="0">
                <a:solidFill>
                  <a:schemeClr val="tx1"/>
                </a:solidFill>
              </a:rPr>
              <a:t>prinsip</a:t>
            </a:r>
            <a:r>
              <a:rPr lang="en-US" sz="2000" dirty="0" smtClean="0">
                <a:solidFill>
                  <a:schemeClr val="tx1"/>
                </a:solidFill>
              </a:rPr>
              <a:t> </a:t>
            </a:r>
            <a:r>
              <a:rPr lang="en-US" sz="2000" dirty="0" err="1" smtClean="0">
                <a:solidFill>
                  <a:schemeClr val="tx1"/>
                </a:solidFill>
              </a:rPr>
              <a:t>melakukan</a:t>
            </a:r>
            <a:r>
              <a:rPr lang="en-US" sz="2000" dirty="0" smtClean="0">
                <a:solidFill>
                  <a:schemeClr val="tx1"/>
                </a:solidFill>
              </a:rPr>
              <a:t> </a:t>
            </a:r>
            <a:r>
              <a:rPr lang="en-US" sz="2000" dirty="0" err="1" smtClean="0">
                <a:solidFill>
                  <a:schemeClr val="tx1"/>
                </a:solidFill>
              </a:rPr>
              <a:t>upaya</a:t>
            </a:r>
            <a:r>
              <a:rPr lang="en-US" sz="2000" dirty="0" smtClean="0">
                <a:solidFill>
                  <a:schemeClr val="tx1"/>
                </a:solidFill>
              </a:rPr>
              <a:t> </a:t>
            </a:r>
            <a:r>
              <a:rPr lang="en-US" sz="2000" dirty="0" err="1" smtClean="0">
                <a:solidFill>
                  <a:schemeClr val="tx1"/>
                </a:solidFill>
              </a:rPr>
              <a:t>paksa</a:t>
            </a:r>
            <a:r>
              <a:rPr lang="en-US" sz="2000" dirty="0" smtClean="0">
                <a:solidFill>
                  <a:schemeClr val="tx1"/>
                </a:solidFill>
              </a:rPr>
              <a:t> </a:t>
            </a:r>
            <a:r>
              <a:rPr lang="en-US" sz="2000" dirty="0" err="1" smtClean="0">
                <a:solidFill>
                  <a:schemeClr val="tx1"/>
                </a:solidFill>
              </a:rPr>
              <a:t>tanpa</a:t>
            </a:r>
            <a:r>
              <a:rPr lang="en-US" sz="2000" dirty="0" smtClean="0">
                <a:solidFill>
                  <a:schemeClr val="tx1"/>
                </a:solidFill>
              </a:rPr>
              <a:t> </a:t>
            </a:r>
            <a:r>
              <a:rPr lang="en-US" sz="2000" dirty="0" err="1" smtClean="0">
                <a:solidFill>
                  <a:schemeClr val="tx1"/>
                </a:solidFill>
              </a:rPr>
              <a:t>surat</a:t>
            </a:r>
            <a:r>
              <a:rPr lang="en-US" sz="2000" dirty="0" smtClean="0">
                <a:solidFill>
                  <a:schemeClr val="tx1"/>
                </a:solidFill>
              </a:rPr>
              <a:t> </a:t>
            </a:r>
            <a:r>
              <a:rPr lang="en-US" sz="2000" dirty="0" err="1" smtClean="0">
                <a:solidFill>
                  <a:schemeClr val="tx1"/>
                </a:solidFill>
              </a:rPr>
              <a:t>perintah</a:t>
            </a:r>
            <a:r>
              <a:rPr lang="en-US" sz="2000" b="1" dirty="0" smtClean="0">
                <a:solidFill>
                  <a:schemeClr val="tx1"/>
                </a:solidFill>
              </a:rPr>
              <a:t> </a:t>
            </a:r>
            <a:r>
              <a:rPr lang="en-US" sz="2000" dirty="0" err="1" smtClean="0">
                <a:solidFill>
                  <a:schemeClr val="tx1"/>
                </a:solidFill>
              </a:rPr>
              <a:t>berdasarkan</a:t>
            </a:r>
            <a:r>
              <a:rPr lang="en-US" sz="2000" dirty="0" smtClean="0">
                <a:solidFill>
                  <a:schemeClr val="tx1"/>
                </a:solidFill>
              </a:rPr>
              <a:t> </a:t>
            </a:r>
            <a:r>
              <a:rPr lang="en-US" sz="2000" dirty="0" err="1" smtClean="0">
                <a:solidFill>
                  <a:schemeClr val="tx1"/>
                </a:solidFill>
              </a:rPr>
              <a:t>alasan</a:t>
            </a:r>
            <a:r>
              <a:rPr lang="en-US" sz="2000" dirty="0">
                <a:solidFill>
                  <a:schemeClr val="tx1"/>
                </a:solidFill>
              </a:rPr>
              <a:t> </a:t>
            </a:r>
            <a:r>
              <a:rPr lang="en-US" sz="2000" dirty="0" smtClean="0">
                <a:solidFill>
                  <a:schemeClr val="tx1"/>
                </a:solidFill>
              </a:rPr>
              <a:t>yang </a:t>
            </a:r>
            <a:r>
              <a:rPr lang="en-US" sz="2000" dirty="0" err="1" smtClean="0">
                <a:solidFill>
                  <a:schemeClr val="tx1"/>
                </a:solidFill>
              </a:rPr>
              <a:t>dapat</a:t>
            </a:r>
            <a:r>
              <a:rPr lang="en-US" sz="2000" dirty="0" smtClean="0">
                <a:solidFill>
                  <a:schemeClr val="tx1"/>
                </a:solidFill>
              </a:rPr>
              <a:t> </a:t>
            </a:r>
            <a:r>
              <a:rPr lang="en-US" sz="2000" dirty="0" err="1" smtClean="0">
                <a:solidFill>
                  <a:schemeClr val="tx1"/>
                </a:solidFill>
              </a:rPr>
              <a:t>dipertanggungjawabkan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rangka</a:t>
            </a:r>
            <a:r>
              <a:rPr lang="en-US" sz="2000" dirty="0" smtClean="0">
                <a:solidFill>
                  <a:schemeClr val="tx1"/>
                </a:solidFill>
              </a:rPr>
              <a:t> </a:t>
            </a:r>
            <a:r>
              <a:rPr lang="en-US" sz="2000" dirty="0" err="1" smtClean="0">
                <a:solidFill>
                  <a:schemeClr val="tx1"/>
                </a:solidFill>
              </a:rPr>
              <a:t>melakuan</a:t>
            </a:r>
            <a:r>
              <a:rPr lang="en-US" sz="2000" dirty="0" smtClean="0">
                <a:solidFill>
                  <a:schemeClr val="tx1"/>
                </a:solidFill>
              </a:rPr>
              <a:t> </a:t>
            </a:r>
            <a:r>
              <a:rPr lang="en-US" sz="2000" dirty="0" err="1" smtClean="0">
                <a:solidFill>
                  <a:schemeClr val="tx1"/>
                </a:solidFill>
              </a:rPr>
              <a:t>tindakan</a:t>
            </a:r>
            <a:r>
              <a:rPr lang="en-US" sz="2000" dirty="0" smtClean="0">
                <a:solidFill>
                  <a:schemeClr val="tx1"/>
                </a:solidFill>
              </a:rPr>
              <a:t> </a:t>
            </a:r>
            <a:r>
              <a:rPr lang="en-US" sz="2000" dirty="0" err="1" smtClean="0">
                <a:solidFill>
                  <a:schemeClr val="tx1"/>
                </a:solidFill>
              </a:rPr>
              <a:t>yg</a:t>
            </a:r>
            <a:r>
              <a:rPr lang="en-US" sz="2000" dirty="0" smtClean="0">
                <a:solidFill>
                  <a:schemeClr val="tx1"/>
                </a:solidFill>
              </a:rPr>
              <a:t> </a:t>
            </a:r>
            <a:r>
              <a:rPr lang="en-US" sz="2000" dirty="0" err="1" smtClean="0">
                <a:solidFill>
                  <a:schemeClr val="tx1"/>
                </a:solidFill>
              </a:rPr>
              <a:t>segera</a:t>
            </a:r>
            <a:r>
              <a:rPr lang="en-US" sz="2000" dirty="0" smtClean="0">
                <a:solidFill>
                  <a:schemeClr val="tx1"/>
                </a:solidFill>
              </a:rPr>
              <a:t> demi </a:t>
            </a:r>
            <a:r>
              <a:rPr lang="en-US" sz="2000" dirty="0" err="1" smtClean="0">
                <a:solidFill>
                  <a:schemeClr val="tx1"/>
                </a:solidFill>
              </a:rPr>
              <a:t>melindungi</a:t>
            </a:r>
            <a:r>
              <a:rPr lang="en-US" sz="2000" dirty="0" smtClean="0">
                <a:solidFill>
                  <a:schemeClr val="tx1"/>
                </a:solidFill>
              </a:rPr>
              <a:t> </a:t>
            </a:r>
            <a:r>
              <a:rPr lang="en-US" sz="2000" dirty="0" err="1" smtClean="0">
                <a:solidFill>
                  <a:schemeClr val="tx1"/>
                </a:solidFill>
              </a:rPr>
              <a:t>nyawa</a:t>
            </a:r>
            <a:r>
              <a:rPr lang="en-US" sz="2000" dirty="0" smtClean="0">
                <a:solidFill>
                  <a:schemeClr val="tx1"/>
                </a:solidFill>
              </a:rPr>
              <a:t> </a:t>
            </a:r>
            <a:r>
              <a:rPr lang="en-US" sz="2000" dirty="0" err="1" smtClean="0">
                <a:solidFill>
                  <a:schemeClr val="tx1"/>
                </a:solidFill>
              </a:rPr>
              <a:t>atau</a:t>
            </a:r>
            <a:r>
              <a:rPr lang="en-US" sz="2000" dirty="0" smtClean="0">
                <a:solidFill>
                  <a:schemeClr val="tx1"/>
                </a:solidFill>
              </a:rPr>
              <a:t> </a:t>
            </a:r>
            <a:r>
              <a:rPr lang="en-US" sz="2000" dirty="0" err="1" smtClean="0">
                <a:solidFill>
                  <a:schemeClr val="tx1"/>
                </a:solidFill>
              </a:rPr>
              <a:t>harta</a:t>
            </a:r>
            <a:r>
              <a:rPr lang="en-US" sz="2000" dirty="0" smtClean="0">
                <a:solidFill>
                  <a:schemeClr val="tx1"/>
                </a:solidFill>
              </a:rPr>
              <a:t>)</a:t>
            </a:r>
            <a:r>
              <a:rPr lang="id-ID" sz="2000" dirty="0" smtClean="0">
                <a:solidFill>
                  <a:schemeClr val="tx1"/>
                </a:solidFill>
              </a:rPr>
              <a:t> </a:t>
            </a:r>
            <a:r>
              <a:rPr lang="id-ID" sz="2000" b="1" dirty="0">
                <a:solidFill>
                  <a:schemeClr val="tx1"/>
                </a:solidFill>
              </a:rPr>
              <a:t>atau presumptive </a:t>
            </a:r>
            <a:r>
              <a:rPr lang="id-ID" sz="2000" b="1" dirty="0" smtClean="0">
                <a:solidFill>
                  <a:schemeClr val="tx1"/>
                </a:solidFill>
              </a:rPr>
              <a:t>evidence</a:t>
            </a:r>
            <a:r>
              <a:rPr lang="en-US" sz="2000" b="1" dirty="0" smtClean="0">
                <a:solidFill>
                  <a:schemeClr val="tx1"/>
                </a:solidFill>
              </a:rPr>
              <a:t> (</a:t>
            </a:r>
            <a:r>
              <a:rPr lang="en-US" sz="2000" dirty="0" err="1" smtClean="0">
                <a:solidFill>
                  <a:schemeClr val="tx1"/>
                </a:solidFill>
              </a:rPr>
              <a:t>bukti</a:t>
            </a:r>
            <a:r>
              <a:rPr lang="en-US" sz="2000" dirty="0" smtClean="0">
                <a:solidFill>
                  <a:schemeClr val="tx1"/>
                </a:solidFill>
              </a:rPr>
              <a:t> </a:t>
            </a:r>
            <a:r>
              <a:rPr lang="en-US" sz="2000" dirty="0" err="1" smtClean="0">
                <a:solidFill>
                  <a:schemeClr val="tx1"/>
                </a:solidFill>
              </a:rPr>
              <a:t>awal</a:t>
            </a:r>
            <a:r>
              <a:rPr lang="en-US" sz="2000" dirty="0" smtClean="0">
                <a:solidFill>
                  <a:schemeClr val="tx1"/>
                </a:solidFill>
              </a:rPr>
              <a:t> yang </a:t>
            </a:r>
            <a:r>
              <a:rPr lang="en-US" sz="2000" dirty="0" err="1" smtClean="0">
                <a:solidFill>
                  <a:schemeClr val="tx1"/>
                </a:solidFill>
              </a:rPr>
              <a:t>diasumsikan</a:t>
            </a:r>
            <a:r>
              <a:rPr lang="en-US" sz="2000" dirty="0" smtClean="0">
                <a:solidFill>
                  <a:schemeClr val="tx1"/>
                </a:solidFill>
              </a:rPr>
              <a:t> </a:t>
            </a:r>
            <a:r>
              <a:rPr lang="en-US" sz="2000" dirty="0" err="1" smtClean="0">
                <a:solidFill>
                  <a:schemeClr val="tx1"/>
                </a:solidFill>
              </a:rPr>
              <a:t>dapat</a:t>
            </a:r>
            <a:r>
              <a:rPr lang="en-US" sz="2000" dirty="0" smtClean="0">
                <a:solidFill>
                  <a:schemeClr val="tx1"/>
                </a:solidFill>
              </a:rPr>
              <a:t> </a:t>
            </a:r>
            <a:r>
              <a:rPr lang="en-US" sz="2000" dirty="0" err="1" smtClean="0">
                <a:solidFill>
                  <a:schemeClr val="tx1"/>
                </a:solidFill>
              </a:rPr>
              <a:t>dipertanggungjawabkan</a:t>
            </a:r>
            <a:r>
              <a:rPr lang="en-US" sz="2000" b="1" dirty="0" smtClean="0">
                <a:solidFill>
                  <a:schemeClr val="tx1"/>
                </a:solidFill>
              </a:rPr>
              <a:t>)</a:t>
            </a:r>
            <a:r>
              <a:rPr lang="id-ID" sz="2000" b="1" dirty="0" smtClean="0">
                <a:solidFill>
                  <a:schemeClr val="tx1"/>
                </a:solidFill>
              </a:rPr>
              <a:t> </a:t>
            </a:r>
            <a:r>
              <a:rPr lang="id-ID" sz="2000" dirty="0">
                <a:solidFill>
                  <a:schemeClr val="tx1"/>
                </a:solidFill>
              </a:rPr>
              <a:t>dan </a:t>
            </a:r>
            <a:r>
              <a:rPr lang="id-ID" sz="2000" b="1" dirty="0">
                <a:solidFill>
                  <a:schemeClr val="tx1"/>
                </a:solidFill>
              </a:rPr>
              <a:t>mengesampingkan sufficient evidence </a:t>
            </a:r>
            <a:r>
              <a:rPr lang="id-ID" sz="2000" b="1" dirty="0" smtClean="0">
                <a:solidFill>
                  <a:schemeClr val="tx1"/>
                </a:solidFill>
              </a:rPr>
              <a:t>principle</a:t>
            </a:r>
            <a:r>
              <a:rPr lang="en-US" sz="2000" b="1" dirty="0" smtClean="0">
                <a:solidFill>
                  <a:schemeClr val="tx1"/>
                </a:solidFill>
              </a:rPr>
              <a:t> (</a:t>
            </a:r>
            <a:r>
              <a:rPr lang="en-US" sz="2000" dirty="0" err="1" smtClean="0">
                <a:solidFill>
                  <a:schemeClr val="tx1"/>
                </a:solidFill>
              </a:rPr>
              <a:t>prinsip</a:t>
            </a:r>
            <a:r>
              <a:rPr lang="en-US" sz="2000" dirty="0" smtClean="0">
                <a:solidFill>
                  <a:schemeClr val="tx1"/>
                </a:solidFill>
              </a:rPr>
              <a:t> </a:t>
            </a:r>
            <a:r>
              <a:rPr lang="en-US" sz="2000" dirty="0" err="1" smtClean="0">
                <a:solidFill>
                  <a:schemeClr val="tx1"/>
                </a:solidFill>
              </a:rPr>
              <a:t>alasan</a:t>
            </a:r>
            <a:r>
              <a:rPr lang="en-US" sz="2000" dirty="0" smtClean="0">
                <a:solidFill>
                  <a:schemeClr val="tx1"/>
                </a:solidFill>
              </a:rPr>
              <a:t> yang </a:t>
            </a:r>
            <a:r>
              <a:rPr lang="en-US" sz="2000" dirty="0" err="1" smtClean="0">
                <a:solidFill>
                  <a:schemeClr val="tx1"/>
                </a:solidFill>
              </a:rPr>
              <a:t>cukup</a:t>
            </a:r>
            <a:r>
              <a:rPr lang="en-US" sz="2000" b="1" dirty="0" smtClean="0">
                <a:solidFill>
                  <a:schemeClr val="tx1"/>
                </a:solidFill>
              </a:rPr>
              <a:t>)</a:t>
            </a:r>
            <a:r>
              <a:rPr lang="id-ID" sz="2000" dirty="0" smtClean="0">
                <a:solidFill>
                  <a:schemeClr val="tx1"/>
                </a:solidFill>
              </a:rPr>
              <a:t> </a:t>
            </a:r>
            <a:r>
              <a:rPr lang="id-ID" sz="2000" dirty="0">
                <a:solidFill>
                  <a:schemeClr val="tx1"/>
                </a:solidFill>
              </a:rPr>
              <a:t>atau </a:t>
            </a:r>
            <a:r>
              <a:rPr lang="id-ID" sz="2000" b="1" dirty="0">
                <a:solidFill>
                  <a:schemeClr val="tx1"/>
                </a:solidFill>
              </a:rPr>
              <a:t>prima facie </a:t>
            </a:r>
            <a:r>
              <a:rPr lang="id-ID" sz="2000" b="1" dirty="0" smtClean="0">
                <a:solidFill>
                  <a:schemeClr val="tx1"/>
                </a:solidFill>
              </a:rPr>
              <a:t>evidence</a:t>
            </a:r>
            <a:r>
              <a:rPr lang="en-US" sz="2000" b="1" dirty="0" smtClean="0">
                <a:solidFill>
                  <a:schemeClr val="tx1"/>
                </a:solidFill>
              </a:rPr>
              <a:t> (</a:t>
            </a:r>
            <a:r>
              <a:rPr lang="en-US" sz="2000" dirty="0" err="1" smtClean="0">
                <a:solidFill>
                  <a:schemeClr val="tx1"/>
                </a:solidFill>
              </a:rPr>
              <a:t>bukti</a:t>
            </a:r>
            <a:r>
              <a:rPr lang="en-US" sz="2000" dirty="0" smtClean="0">
                <a:solidFill>
                  <a:schemeClr val="tx1"/>
                </a:solidFill>
              </a:rPr>
              <a:t> </a:t>
            </a:r>
            <a:r>
              <a:rPr lang="en-US" sz="2000" dirty="0" err="1" smtClean="0">
                <a:solidFill>
                  <a:schemeClr val="tx1"/>
                </a:solidFill>
              </a:rPr>
              <a:t>sekedarnya</a:t>
            </a:r>
            <a:r>
              <a:rPr lang="en-US" sz="2000" b="1" dirty="0" smtClean="0">
                <a:solidFill>
                  <a:schemeClr val="tx1"/>
                </a:solidFill>
              </a:rPr>
              <a:t>)</a:t>
            </a:r>
            <a:r>
              <a:rPr lang="id-ID" sz="2000" b="1" dirty="0" smtClean="0">
                <a:solidFill>
                  <a:schemeClr val="tx1"/>
                </a:solidFill>
              </a:rPr>
              <a:t>.</a:t>
            </a:r>
          </a:p>
        </p:txBody>
      </p:sp>
      <p:sp>
        <p:nvSpPr>
          <p:cNvPr id="3" name="Slide Number Placeholder 2"/>
          <p:cNvSpPr>
            <a:spLocks noGrp="1"/>
          </p:cNvSpPr>
          <p:nvPr>
            <p:ph type="sldNum" sz="quarter" idx="12"/>
          </p:nvPr>
        </p:nvSpPr>
        <p:spPr/>
        <p:txBody>
          <a:bodyPr/>
          <a:lstStyle/>
          <a:p>
            <a:fld id="{7EEE1CC0-B083-4C29-9244-16A35F8F84CD}" type="slidenum">
              <a:rPr lang="en-US" smtClean="0"/>
              <a:t>4</a:t>
            </a:fld>
            <a:endParaRPr lang="en-US"/>
          </a:p>
        </p:txBody>
      </p:sp>
    </p:spTree>
    <p:extLst>
      <p:ext uri="{BB962C8B-B14F-4D97-AF65-F5344CB8AC3E}">
        <p14:creationId xmlns:p14="http://schemas.microsoft.com/office/powerpoint/2010/main" val="1932691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2677" y="0"/>
            <a:ext cx="4431323" cy="381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solidFill>
                  <a:schemeClr val="tx1"/>
                </a:solidFill>
              </a:rPr>
              <a:t>Hukum Acara Pidana dala UU RI No 8 Tahun 2010diatur dalam bab VIII di bawah </a:t>
            </a:r>
            <a:r>
              <a:rPr lang="id-ID" sz="2000" dirty="0" smtClean="0">
                <a:solidFill>
                  <a:schemeClr val="tx1"/>
                </a:solidFill>
              </a:rPr>
              <a:t>judul</a:t>
            </a:r>
            <a:r>
              <a:rPr lang="en-US" sz="2000" dirty="0" smtClean="0">
                <a:solidFill>
                  <a:schemeClr val="tx1"/>
                </a:solidFill>
              </a:rPr>
              <a:t> </a:t>
            </a:r>
            <a:r>
              <a:rPr lang="id-ID" sz="2000" dirty="0" smtClean="0">
                <a:solidFill>
                  <a:schemeClr val="tx1"/>
                </a:solidFill>
              </a:rPr>
              <a:t>“Penyidikan</a:t>
            </a:r>
            <a:r>
              <a:rPr lang="id-ID" sz="2000" dirty="0">
                <a:solidFill>
                  <a:schemeClr val="tx1"/>
                </a:solidFill>
              </a:rPr>
              <a:t>,</a:t>
            </a:r>
            <a:r>
              <a:rPr lang="en-US" sz="2000" dirty="0">
                <a:solidFill>
                  <a:schemeClr val="tx1"/>
                </a:solidFill>
              </a:rPr>
              <a:t> </a:t>
            </a:r>
            <a:r>
              <a:rPr lang="id-ID" sz="2000" dirty="0">
                <a:solidFill>
                  <a:schemeClr val="tx1"/>
                </a:solidFill>
              </a:rPr>
              <a:t>penuntutan dan pemeriksaan di sidang pengadilan” terdiri dari 14 pasal, dikelopokan menjadi 4 (empat) bagian. Pengkajian hukum atas ketentuan hukum acara pidana dalam tindak pidana pencucian uang adalah sebagai berikut:</a:t>
            </a:r>
            <a:endParaRPr lang="en-US" sz="2000" dirty="0"/>
          </a:p>
        </p:txBody>
      </p:sp>
      <p:sp>
        <p:nvSpPr>
          <p:cNvPr id="3" name="Slide Number Placeholder 2"/>
          <p:cNvSpPr>
            <a:spLocks noGrp="1"/>
          </p:cNvSpPr>
          <p:nvPr>
            <p:ph type="sldNum" sz="quarter" idx="12"/>
          </p:nvPr>
        </p:nvSpPr>
        <p:spPr/>
        <p:txBody>
          <a:bodyPr/>
          <a:lstStyle/>
          <a:p>
            <a:fld id="{7EEE1CC0-B083-4C29-9244-16A35F8F84CD}" type="slidenum">
              <a:rPr lang="en-US" smtClean="0"/>
              <a:t>5</a:t>
            </a:fld>
            <a:endParaRPr lang="en-US"/>
          </a:p>
        </p:txBody>
      </p:sp>
    </p:spTree>
    <p:extLst>
      <p:ext uri="{BB962C8B-B14F-4D97-AF65-F5344CB8AC3E}">
        <p14:creationId xmlns:p14="http://schemas.microsoft.com/office/powerpoint/2010/main" val="240138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0" y="685800"/>
            <a:ext cx="4572000" cy="6172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a:pPr>
            <a:r>
              <a:rPr lang="id-ID" sz="1900" dirty="0">
                <a:solidFill>
                  <a:schemeClr val="tx1"/>
                </a:solidFill>
              </a:rPr>
              <a:t>Pasal 68 mengatur tetang berlakuknya hukum acara pidana tindak pidana pencucian uang yang merupakan lex specialis terhadap UU RI Nomor 8 Tahun 1981 tentang Hukum Acara Pidana dengan bunyi kalimat sebagai berikut</a:t>
            </a:r>
            <a:r>
              <a:rPr lang="id-ID" sz="1900" dirty="0" smtClean="0">
                <a:solidFill>
                  <a:schemeClr val="tx1"/>
                </a:solidFill>
              </a:rPr>
              <a:t>:</a:t>
            </a:r>
          </a:p>
          <a:p>
            <a:pPr lvl="1" algn="just"/>
            <a:r>
              <a:rPr lang="id-ID" sz="1900" dirty="0">
                <a:solidFill>
                  <a:schemeClr val="tx1"/>
                </a:solidFill>
              </a:rPr>
              <a:t>“Penyidikan, penuntutan, dan pemeriksaan di sidang pengadilan... dilakukan sesuai dengan ketentuan peraturan perundang-undangan, kecuali ditentukan lain dalam Undang-Undang ini.”(garis miring, peng</a:t>
            </a:r>
            <a:r>
              <a:rPr lang="id-ID" sz="1900" dirty="0" smtClean="0">
                <a:solidFill>
                  <a:schemeClr val="tx1"/>
                </a:solidFill>
              </a:rPr>
              <a:t>)</a:t>
            </a:r>
          </a:p>
          <a:p>
            <a:pPr lvl="1" algn="just"/>
            <a:r>
              <a:rPr lang="id-ID" sz="1900" dirty="0">
                <a:solidFill>
                  <a:schemeClr val="tx1"/>
                </a:solidFill>
              </a:rPr>
              <a:t>Yang dumaksud dengan peraturan perundangan adala UU RI Nomor 8 Tahun 1981 tentang Hukum Acara Pidana. Yang dimaksud dengan undang-undang ini adalah UU RI Nomor Tahun 2010, bukan UU yang lain. Bunyi rumusan yang sama tercantum dalam Pasal 74 perihal penyidikan.</a:t>
            </a:r>
            <a:endParaRPr lang="en-US" sz="1900" dirty="0">
              <a:solidFill>
                <a:schemeClr val="tx1"/>
              </a:solidFill>
            </a:endParaRPr>
          </a:p>
        </p:txBody>
      </p:sp>
      <p:sp>
        <p:nvSpPr>
          <p:cNvPr id="4" name="Rectangle 3"/>
          <p:cNvSpPr/>
          <p:nvPr/>
        </p:nvSpPr>
        <p:spPr>
          <a:xfrm>
            <a:off x="4431323" y="0"/>
            <a:ext cx="4712677"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solidFill>
                  <a:schemeClr val="tx1"/>
                </a:solidFill>
              </a:rPr>
              <a:t>Asas Huku Pidana Lex Special Derogate Lege Generali</a:t>
            </a:r>
            <a:endParaRPr lang="en-US" sz="2000" b="1" dirty="0">
              <a:solidFill>
                <a:schemeClr val="tx1"/>
              </a:solidFill>
            </a:endParaRPr>
          </a:p>
        </p:txBody>
      </p:sp>
      <p:sp>
        <p:nvSpPr>
          <p:cNvPr id="2" name="Rectangle 1"/>
          <p:cNvSpPr/>
          <p:nvPr/>
        </p:nvSpPr>
        <p:spPr>
          <a:xfrm>
            <a:off x="0" y="0"/>
            <a:ext cx="457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900" dirty="0">
                <a:solidFill>
                  <a:schemeClr val="tx1"/>
                </a:solidFill>
              </a:rPr>
              <a:t>penuntutan dan pemeriksaan disidang pengadilan. (pasal 6 ayat 1, pasal 10, pasal 11 ayat 2,  pasal 12 ayat 5, pasal 14,  pasal 15, pasal 16 UU No.8 tahun 2010)</a:t>
            </a:r>
            <a:endParaRPr lang="en-US" sz="1900" dirty="0">
              <a:solidFill>
                <a:schemeClr val="tx1"/>
              </a:solidFill>
            </a:endParaRPr>
          </a:p>
          <a:p>
            <a:pPr marL="342900" indent="-342900" algn="just">
              <a:buFont typeface="Wingdings" pitchFamily="2" charset="2"/>
              <a:buChar char="Ø"/>
            </a:pPr>
            <a:r>
              <a:rPr lang="id-ID" sz="1900" dirty="0">
                <a:solidFill>
                  <a:schemeClr val="tx1"/>
                </a:solidFill>
              </a:rPr>
              <a:t>Adanya sanksi pidana penjara dan denda dengan menentukan ancama pidana dan denda maksimum. (pasal 3,4,5,7, 12 ayat 5, 14, 15 dan 16 UU No.8 tahun 2010)</a:t>
            </a:r>
          </a:p>
          <a:p>
            <a:pPr marL="342900" indent="-342900" algn="just">
              <a:buFont typeface="Wingdings" pitchFamily="2" charset="2"/>
              <a:buChar char="Ø"/>
            </a:pPr>
            <a:r>
              <a:rPr lang="id-ID" sz="1900" dirty="0">
                <a:solidFill>
                  <a:schemeClr val="tx1"/>
                </a:solidFill>
              </a:rPr>
              <a:t>Adanya sanksi pengganti bagi terpidana yang mampu membayar pidana  denda diganti dengan pidana kurungan maksimum 1 tahun 4 bulan. (pasal 13, 8, 9 UU No.8 tahun 2010)</a:t>
            </a:r>
          </a:p>
          <a:p>
            <a:pPr marL="342900" indent="-342900" algn="just">
              <a:buFont typeface="Wingdings" pitchFamily="2" charset="2"/>
              <a:buChar char="Ø"/>
            </a:pPr>
            <a:r>
              <a:rPr lang="id-ID" sz="1900" b="1" dirty="0" smtClean="0">
                <a:solidFill>
                  <a:schemeClr val="tx1"/>
                </a:solidFill>
              </a:rPr>
              <a:t>Ket</a:t>
            </a:r>
            <a:r>
              <a:rPr lang="en-US" sz="1900" b="1" dirty="0" smtClean="0">
                <a:solidFill>
                  <a:schemeClr val="tx1"/>
                </a:solidFill>
              </a:rPr>
              <a:t>e</a:t>
            </a:r>
            <a:r>
              <a:rPr lang="id-ID" sz="1900" b="1" dirty="0" smtClean="0">
                <a:solidFill>
                  <a:schemeClr val="tx1"/>
                </a:solidFill>
              </a:rPr>
              <a:t>ntuan </a:t>
            </a:r>
            <a:r>
              <a:rPr lang="id-ID" sz="1900" b="1" dirty="0">
                <a:solidFill>
                  <a:schemeClr val="tx1"/>
                </a:solidFill>
              </a:rPr>
              <a:t>strategi</a:t>
            </a:r>
            <a:r>
              <a:rPr lang="id-ID" sz="1900" dirty="0">
                <a:solidFill>
                  <a:schemeClr val="tx1"/>
                </a:solidFill>
              </a:rPr>
              <a:t> dalam UU No.8 tahun 2010 terletak pada </a:t>
            </a:r>
            <a:r>
              <a:rPr lang="id-ID" sz="1900" b="1" dirty="0">
                <a:solidFill>
                  <a:schemeClr val="tx1"/>
                </a:solidFill>
              </a:rPr>
              <a:t>ketentuan yang mewajibkan terdakwa</a:t>
            </a:r>
            <a:r>
              <a:rPr lang="id-ID" sz="1900" dirty="0">
                <a:solidFill>
                  <a:schemeClr val="tx1"/>
                </a:solidFill>
              </a:rPr>
              <a:t> untuk </a:t>
            </a:r>
            <a:r>
              <a:rPr lang="id-ID" sz="1900" b="1" dirty="0">
                <a:solidFill>
                  <a:schemeClr val="tx1"/>
                </a:solidFill>
              </a:rPr>
              <a:t>membuktikan</a:t>
            </a:r>
            <a:r>
              <a:rPr lang="id-ID" sz="1900" dirty="0">
                <a:solidFill>
                  <a:schemeClr val="tx1"/>
                </a:solidFill>
              </a:rPr>
              <a:t> bahwa </a:t>
            </a:r>
            <a:r>
              <a:rPr lang="id-ID" sz="1900" b="1" dirty="0">
                <a:solidFill>
                  <a:schemeClr val="tx1"/>
                </a:solidFill>
              </a:rPr>
              <a:t>harta kekayaannya bukan berasal dari tindak pidana</a:t>
            </a:r>
            <a:r>
              <a:rPr lang="id-ID" sz="1900" dirty="0">
                <a:solidFill>
                  <a:schemeClr val="tx1"/>
                </a:solidFill>
              </a:rPr>
              <a:t> atau menerapkan metode pembuktian terbalik (</a:t>
            </a:r>
            <a:r>
              <a:rPr lang="id-ID" sz="1900" b="1" dirty="0">
                <a:solidFill>
                  <a:schemeClr val="tx1"/>
                </a:solidFill>
              </a:rPr>
              <a:t>reversal burden of Proof</a:t>
            </a:r>
            <a:r>
              <a:rPr lang="id-ID" sz="1900" dirty="0">
                <a:solidFill>
                  <a:schemeClr val="tx1"/>
                </a:solidFill>
              </a:rPr>
              <a:t>) atau </a:t>
            </a:r>
            <a:r>
              <a:rPr lang="id-ID" sz="1900" b="1" dirty="0">
                <a:solidFill>
                  <a:schemeClr val="tx1"/>
                </a:solidFill>
              </a:rPr>
              <a:t>Omkering Van bewisjlat</a:t>
            </a:r>
            <a:r>
              <a:rPr lang="id-ID" sz="1900" dirty="0">
                <a:solidFill>
                  <a:schemeClr val="tx1"/>
                </a:solidFill>
              </a:rPr>
              <a:t>. (pasal 77, 78 UU No.8 tahun 2010)</a:t>
            </a:r>
          </a:p>
        </p:txBody>
      </p:sp>
      <p:sp>
        <p:nvSpPr>
          <p:cNvPr id="5" name="Slide Number Placeholder 4"/>
          <p:cNvSpPr>
            <a:spLocks noGrp="1"/>
          </p:cNvSpPr>
          <p:nvPr>
            <p:ph type="sldNum" sz="quarter" idx="12"/>
          </p:nvPr>
        </p:nvSpPr>
        <p:spPr/>
        <p:txBody>
          <a:bodyPr/>
          <a:lstStyle/>
          <a:p>
            <a:fld id="{7EEE1CC0-B083-4C29-9244-16A35F8F84CD}" type="slidenum">
              <a:rPr lang="en-US" smtClean="0"/>
              <a:t>6</a:t>
            </a:fld>
            <a:endParaRPr lang="en-US"/>
          </a:p>
        </p:txBody>
      </p:sp>
    </p:spTree>
    <p:extLst>
      <p:ext uri="{BB962C8B-B14F-4D97-AF65-F5344CB8AC3E}">
        <p14:creationId xmlns:p14="http://schemas.microsoft.com/office/powerpoint/2010/main" val="419542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08" y="0"/>
            <a:ext cx="492369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startAt="2"/>
            </a:pPr>
            <a:r>
              <a:rPr lang="id-ID" sz="2000" dirty="0">
                <a:solidFill>
                  <a:schemeClr val="tx1"/>
                </a:solidFill>
              </a:rPr>
              <a:t>Maksud pembentukan UU </a:t>
            </a:r>
            <a:r>
              <a:rPr lang="id-ID" sz="2000" b="1" dirty="0">
                <a:solidFill>
                  <a:schemeClr val="tx1"/>
                </a:solidFill>
              </a:rPr>
              <a:t>memasukan ketentuan pasal 68</a:t>
            </a:r>
            <a:r>
              <a:rPr lang="id-ID" sz="2000" dirty="0">
                <a:solidFill>
                  <a:schemeClr val="tx1"/>
                </a:solidFill>
              </a:rPr>
              <a:t> adalah jika dalam UU ini duatur ketentuan hukum acara yang berbeda atau menyimpang dari ketentuan Hukum Acara Pidana (Umum), maka </a:t>
            </a:r>
            <a:r>
              <a:rPr lang="id-ID" sz="2000" b="1" dirty="0">
                <a:solidFill>
                  <a:schemeClr val="tx1"/>
                </a:solidFill>
              </a:rPr>
              <a:t>yang berlaku adalah</a:t>
            </a:r>
            <a:r>
              <a:rPr lang="id-ID" sz="2000" dirty="0">
                <a:solidFill>
                  <a:schemeClr val="tx1"/>
                </a:solidFill>
              </a:rPr>
              <a:t> ketentuan </a:t>
            </a:r>
            <a:r>
              <a:rPr lang="id-ID" sz="2000" b="1" dirty="0">
                <a:solidFill>
                  <a:schemeClr val="tx1"/>
                </a:solidFill>
              </a:rPr>
              <a:t>hukum acara UU TPPU 2010</a:t>
            </a:r>
            <a:r>
              <a:rPr lang="id-ID" sz="2000" dirty="0">
                <a:solidFill>
                  <a:schemeClr val="tx1"/>
                </a:solidFill>
              </a:rPr>
              <a:t>; bukan hukum acara pidana (umum</a:t>
            </a:r>
            <a:r>
              <a:rPr lang="id-ID" sz="2000" dirty="0" smtClean="0">
                <a:solidFill>
                  <a:schemeClr val="tx1"/>
                </a:solidFill>
              </a:rPr>
              <a:t>).</a:t>
            </a:r>
          </a:p>
          <a:p>
            <a:pPr marL="457200" lvl="0" indent="-457200" algn="just">
              <a:buFont typeface="+mj-lt"/>
              <a:buAutoNum type="alphaLcPeriod" startAt="2"/>
            </a:pPr>
            <a:r>
              <a:rPr lang="id-ID" sz="2000" dirty="0">
                <a:solidFill>
                  <a:schemeClr val="tx1"/>
                </a:solidFill>
              </a:rPr>
              <a:t>Ketentuan yang </a:t>
            </a:r>
            <a:r>
              <a:rPr lang="id-ID" sz="2000" b="1" dirty="0">
                <a:solidFill>
                  <a:schemeClr val="tx1"/>
                </a:solidFill>
              </a:rPr>
              <a:t>menyimpang</a:t>
            </a:r>
            <a:r>
              <a:rPr lang="id-ID" sz="2000" dirty="0">
                <a:solidFill>
                  <a:schemeClr val="tx1"/>
                </a:solidFill>
              </a:rPr>
              <a:t> dari ketentuan Hukum Acara Pidana (umum) sebagaimana dimaksud dalam </a:t>
            </a:r>
            <a:r>
              <a:rPr lang="id-ID" sz="2000" b="1" dirty="0">
                <a:solidFill>
                  <a:schemeClr val="tx1"/>
                </a:solidFill>
              </a:rPr>
              <a:t>Pasal 68, adalah Pasal 69, perihal </a:t>
            </a:r>
            <a:r>
              <a:rPr lang="id-ID" sz="2000" b="1" dirty="0" smtClean="0">
                <a:solidFill>
                  <a:schemeClr val="tx1"/>
                </a:solidFill>
              </a:rPr>
              <a:t>pembuktian </a:t>
            </a:r>
            <a:r>
              <a:rPr lang="id-ID" sz="2000" b="1" dirty="0">
                <a:solidFill>
                  <a:schemeClr val="tx1"/>
                </a:solidFill>
              </a:rPr>
              <a:t>Tindak pidana asal, pasal 70 perihal penundaan transaksi, Pasal 71 perihal pemlokiran, Pasal 74 Perihal Penyidikan, Pasal 77 dan 78 Perihal pembuktian terbalik, pasal 79</a:t>
            </a:r>
            <a:r>
              <a:rPr lang="id-ID" sz="2000" dirty="0">
                <a:solidFill>
                  <a:schemeClr val="tx1"/>
                </a:solidFill>
              </a:rPr>
              <a:t> </a:t>
            </a:r>
            <a:r>
              <a:rPr lang="id-ID" sz="2000" b="1" dirty="0">
                <a:solidFill>
                  <a:schemeClr val="tx1"/>
                </a:solidFill>
              </a:rPr>
              <a:t>perihal perkara in absentia, dan pasal 81 perihal perampasan harta kekayaan yang belum disita</a:t>
            </a:r>
            <a:r>
              <a:rPr lang="id-ID" sz="2000" b="1" dirty="0" smtClean="0">
                <a:solidFill>
                  <a:schemeClr val="tx1"/>
                </a:solidFill>
              </a:rPr>
              <a:t>.</a:t>
            </a:r>
            <a:endParaRPr lang="en-US" sz="2000" b="1" dirty="0">
              <a:solidFill>
                <a:schemeClr val="tx1"/>
              </a:solidFill>
            </a:endParaRPr>
          </a:p>
        </p:txBody>
      </p:sp>
      <p:sp>
        <p:nvSpPr>
          <p:cNvPr id="3" name="Rectangle 2"/>
          <p:cNvSpPr/>
          <p:nvPr/>
        </p:nvSpPr>
        <p:spPr>
          <a:xfrm>
            <a:off x="0" y="0"/>
            <a:ext cx="4149969"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itchFamily="2" charset="2"/>
              <a:buChar char="Ø"/>
            </a:pPr>
            <a:r>
              <a:rPr lang="id-ID" sz="2000" b="1" dirty="0">
                <a:solidFill>
                  <a:schemeClr val="tx1"/>
                </a:solidFill>
              </a:rPr>
              <a:t>Dimasukan ketantuan kerjasama internasional</a:t>
            </a:r>
            <a:r>
              <a:rPr lang="id-ID" sz="2000" dirty="0">
                <a:solidFill>
                  <a:schemeClr val="tx1"/>
                </a:solidFill>
              </a:rPr>
              <a:t> dalam penyidikan, penuntutan dan sidang dipengadilan. (pasal 88 s/d 92 UU No.8 tahun 2010)</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7EEE1CC0-B083-4C29-9244-16A35F8F84CD}" type="slidenum">
              <a:rPr lang="en-US" smtClean="0"/>
              <a:t>7</a:t>
            </a:fld>
            <a:endParaRPr lang="en-US"/>
          </a:p>
        </p:txBody>
      </p:sp>
    </p:spTree>
    <p:extLst>
      <p:ext uri="{BB962C8B-B14F-4D97-AF65-F5344CB8AC3E}">
        <p14:creationId xmlns:p14="http://schemas.microsoft.com/office/powerpoint/2010/main" val="2648932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7864" y="0"/>
            <a:ext cx="57961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startAt="4"/>
            </a:pPr>
            <a:r>
              <a:rPr lang="id-ID" sz="2000" dirty="0">
                <a:solidFill>
                  <a:schemeClr val="tx1"/>
                </a:solidFill>
              </a:rPr>
              <a:t>Pasal 74 </a:t>
            </a:r>
            <a:r>
              <a:rPr lang="id-ID" sz="2000" b="1" dirty="0">
                <a:solidFill>
                  <a:schemeClr val="tx1"/>
                </a:solidFill>
              </a:rPr>
              <a:t>mengatur </a:t>
            </a:r>
            <a:r>
              <a:rPr lang="id-ID" sz="2000" b="1" dirty="0" smtClean="0">
                <a:solidFill>
                  <a:schemeClr val="tx1"/>
                </a:solidFill>
              </a:rPr>
              <a:t>te</a:t>
            </a:r>
            <a:r>
              <a:rPr lang="en-US" sz="2000" b="1" dirty="0" smtClean="0">
                <a:solidFill>
                  <a:schemeClr val="tx1"/>
                </a:solidFill>
              </a:rPr>
              <a:t>n</a:t>
            </a:r>
            <a:r>
              <a:rPr lang="id-ID" sz="2000" b="1" dirty="0" smtClean="0">
                <a:solidFill>
                  <a:schemeClr val="tx1"/>
                </a:solidFill>
              </a:rPr>
              <a:t>tang </a:t>
            </a:r>
            <a:r>
              <a:rPr lang="id-ID" sz="2000" b="1" dirty="0">
                <a:solidFill>
                  <a:schemeClr val="tx1"/>
                </a:solidFill>
              </a:rPr>
              <a:t>siapa yang berwenang melakukan penyidikan</a:t>
            </a:r>
            <a:r>
              <a:rPr lang="id-ID" sz="2000" dirty="0">
                <a:solidFill>
                  <a:schemeClr val="tx1"/>
                </a:solidFill>
              </a:rPr>
              <a:t>, </a:t>
            </a:r>
            <a:r>
              <a:rPr lang="id-ID" sz="2000" b="1" dirty="0">
                <a:solidFill>
                  <a:schemeClr val="tx1"/>
                </a:solidFill>
              </a:rPr>
              <a:t>Menyimpang dari ketentuan </a:t>
            </a:r>
            <a:r>
              <a:rPr lang="id-ID" sz="2000" b="1" dirty="0" smtClean="0">
                <a:solidFill>
                  <a:schemeClr val="tx1"/>
                </a:solidFill>
              </a:rPr>
              <a:t>KUHAP </a:t>
            </a:r>
            <a:r>
              <a:rPr lang="id-ID" sz="2000" dirty="0" smtClean="0">
                <a:solidFill>
                  <a:schemeClr val="tx1"/>
                </a:solidFill>
              </a:rPr>
              <a:t>mengenai </a:t>
            </a:r>
            <a:r>
              <a:rPr lang="id-ID" sz="2000" dirty="0">
                <a:solidFill>
                  <a:schemeClr val="tx1"/>
                </a:solidFill>
              </a:rPr>
              <a:t>Penyidik, di dalam pasal tersebut yang dimaksud </a:t>
            </a:r>
            <a:r>
              <a:rPr lang="id-ID" sz="2000" b="1" dirty="0">
                <a:solidFill>
                  <a:schemeClr val="tx1"/>
                </a:solidFill>
              </a:rPr>
              <a:t>penyidik dalam </a:t>
            </a:r>
            <a:r>
              <a:rPr lang="id-ID" sz="2000" b="1" dirty="0" smtClean="0">
                <a:solidFill>
                  <a:schemeClr val="tx1"/>
                </a:solidFill>
              </a:rPr>
              <a:t>UU</a:t>
            </a:r>
            <a:r>
              <a:rPr lang="en-US" sz="2000" b="1" dirty="0" smtClean="0">
                <a:solidFill>
                  <a:schemeClr val="tx1"/>
                </a:solidFill>
              </a:rPr>
              <a:t> no.8</a:t>
            </a:r>
            <a:r>
              <a:rPr lang="id-ID" sz="2000" b="1" dirty="0" smtClean="0">
                <a:solidFill>
                  <a:schemeClr val="tx1"/>
                </a:solidFill>
              </a:rPr>
              <a:t> </a:t>
            </a:r>
            <a:r>
              <a:rPr lang="en-US" sz="2000" b="1" dirty="0" smtClean="0">
                <a:solidFill>
                  <a:schemeClr val="tx1"/>
                </a:solidFill>
              </a:rPr>
              <a:t>2010 </a:t>
            </a:r>
            <a:r>
              <a:rPr lang="id-ID" sz="2000" b="1" dirty="0" smtClean="0">
                <a:solidFill>
                  <a:schemeClr val="tx1"/>
                </a:solidFill>
              </a:rPr>
              <a:t>TPPU,berbeda </a:t>
            </a:r>
            <a:r>
              <a:rPr lang="id-ID" sz="2000" b="1" dirty="0">
                <a:solidFill>
                  <a:schemeClr val="tx1"/>
                </a:solidFill>
              </a:rPr>
              <a:t>dengan ketentuan tentang penyidik berdasarkan KUHAP</a:t>
            </a:r>
            <a:r>
              <a:rPr lang="id-ID" sz="2000" dirty="0">
                <a:solidFill>
                  <a:schemeClr val="tx1"/>
                </a:solidFill>
              </a:rPr>
              <a:t>; telah diperluas, </a:t>
            </a:r>
            <a:r>
              <a:rPr lang="id-ID" sz="2000" b="1" dirty="0">
                <a:solidFill>
                  <a:schemeClr val="tx1"/>
                </a:solidFill>
              </a:rPr>
              <a:t>selain polri dan PNS, juga meliputi penyidik KPK, Penyidik Kejaksaan, Penyidik BNN, Penyidik Bea dan Cukai, dan Penyidik Ditjen Pajak</a:t>
            </a:r>
            <a:r>
              <a:rPr lang="id-ID" sz="2000" dirty="0">
                <a:solidFill>
                  <a:schemeClr val="tx1"/>
                </a:solidFill>
              </a:rPr>
              <a:t>. Merujuk pada </a:t>
            </a:r>
            <a:r>
              <a:rPr lang="id-ID" sz="2000" b="1" dirty="0">
                <a:solidFill>
                  <a:schemeClr val="tx1"/>
                </a:solidFill>
              </a:rPr>
              <a:t>pasal 2 ayat (1) </a:t>
            </a:r>
            <a:r>
              <a:rPr lang="id-ID" sz="2000" b="1" dirty="0" smtClean="0">
                <a:solidFill>
                  <a:schemeClr val="tx1"/>
                </a:solidFill>
              </a:rPr>
              <a:t>UU</a:t>
            </a:r>
            <a:r>
              <a:rPr lang="en-US" sz="2000" b="1" dirty="0" smtClean="0">
                <a:solidFill>
                  <a:schemeClr val="tx1"/>
                </a:solidFill>
              </a:rPr>
              <a:t> 8</a:t>
            </a:r>
            <a:r>
              <a:rPr lang="id-ID" sz="2000" b="1" dirty="0" smtClean="0">
                <a:solidFill>
                  <a:schemeClr val="tx1"/>
                </a:solidFill>
              </a:rPr>
              <a:t> 2010</a:t>
            </a:r>
            <a:r>
              <a:rPr lang="en-US" sz="2000" b="1" dirty="0" smtClean="0">
                <a:solidFill>
                  <a:schemeClr val="tx1"/>
                </a:solidFill>
              </a:rPr>
              <a:t> TPPU</a:t>
            </a:r>
            <a:r>
              <a:rPr lang="id-ID" sz="2000" dirty="0" smtClean="0">
                <a:solidFill>
                  <a:schemeClr val="tx1"/>
                </a:solidFill>
              </a:rPr>
              <a:t>, </a:t>
            </a:r>
            <a:r>
              <a:rPr lang="id-ID" sz="2000" dirty="0">
                <a:solidFill>
                  <a:schemeClr val="tx1"/>
                </a:solidFill>
              </a:rPr>
              <a:t>fungsi penyidika limitaif hanya untuk </a:t>
            </a:r>
            <a:r>
              <a:rPr lang="id-ID" sz="2000" b="1" dirty="0">
                <a:solidFill>
                  <a:schemeClr val="tx1"/>
                </a:solidFill>
              </a:rPr>
              <a:t>26 jenis tindak pidana</a:t>
            </a:r>
            <a:r>
              <a:rPr lang="id-ID" sz="2000" dirty="0" smtClean="0">
                <a:solidFill>
                  <a:schemeClr val="tx1"/>
                </a:solidFill>
              </a:rPr>
              <a:t>. </a:t>
            </a:r>
            <a:r>
              <a:rPr lang="id-ID" sz="2000" dirty="0">
                <a:solidFill>
                  <a:schemeClr val="tx1"/>
                </a:solidFill>
              </a:rPr>
              <a:t>Maksud pembentuk undang-undang adalah </a:t>
            </a:r>
            <a:r>
              <a:rPr lang="id-ID" sz="2000" b="1" dirty="0">
                <a:solidFill>
                  <a:schemeClr val="tx1"/>
                </a:solidFill>
              </a:rPr>
              <a:t>agar terdapat kessinambungan kinerja penyidikan terhadap tindak pidana (asal) yang ada dugaan kuat terjadi pencucian uang</a:t>
            </a:r>
            <a:r>
              <a:rPr lang="id-ID" sz="2000" dirty="0" smtClean="0">
                <a:solidFill>
                  <a:schemeClr val="tx1"/>
                </a:solidFill>
              </a:rPr>
              <a:t>. </a:t>
            </a:r>
            <a:r>
              <a:rPr lang="id-ID" sz="2000" dirty="0">
                <a:solidFill>
                  <a:schemeClr val="tx1"/>
                </a:solidFill>
              </a:rPr>
              <a:t>Latar belakang ketentuan tersebut disebabkan banyak laporan hasil pemeriksaan PPATK tersendat ditahap penyidika polri dan tindak lanjut pada kejaksaan yang belum optimal, sehingga diperluas wewenang penyidikan TPPU kepada lembaga lainnya seperti kepada KPK dan kejaksaan.</a:t>
            </a:r>
            <a:endParaRPr lang="id-ID" sz="2000" dirty="0" smtClean="0">
              <a:solidFill>
                <a:schemeClr val="tx1"/>
              </a:solidFill>
            </a:endParaRPr>
          </a:p>
        </p:txBody>
      </p:sp>
      <p:sp>
        <p:nvSpPr>
          <p:cNvPr id="3" name="Slide Number Placeholder 2"/>
          <p:cNvSpPr>
            <a:spLocks noGrp="1"/>
          </p:cNvSpPr>
          <p:nvPr>
            <p:ph type="sldNum" sz="quarter" idx="12"/>
          </p:nvPr>
        </p:nvSpPr>
        <p:spPr/>
        <p:txBody>
          <a:bodyPr/>
          <a:lstStyle/>
          <a:p>
            <a:fld id="{7EEE1CC0-B083-4C29-9244-16A35F8F84CD}" type="slidenum">
              <a:rPr lang="en-US" smtClean="0"/>
              <a:t>8</a:t>
            </a:fld>
            <a:endParaRPr lang="en-US"/>
          </a:p>
        </p:txBody>
      </p:sp>
    </p:spTree>
    <p:extLst>
      <p:ext uri="{BB962C8B-B14F-4D97-AF65-F5344CB8AC3E}">
        <p14:creationId xmlns:p14="http://schemas.microsoft.com/office/powerpoint/2010/main" val="11842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5897" y="609600"/>
            <a:ext cx="5508104" cy="624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rabicPeriod"/>
            </a:pPr>
            <a:r>
              <a:rPr lang="id-ID" sz="2000" dirty="0">
                <a:solidFill>
                  <a:schemeClr val="tx1"/>
                </a:solidFill>
              </a:rPr>
              <a:t>Sejalan dengan asas </a:t>
            </a:r>
            <a:r>
              <a:rPr lang="id-ID" sz="2000" b="1" dirty="0">
                <a:solidFill>
                  <a:schemeClr val="tx1"/>
                </a:solidFill>
              </a:rPr>
              <a:t>lex </a:t>
            </a:r>
            <a:r>
              <a:rPr lang="id-ID" sz="2000" b="1" dirty="0" smtClean="0">
                <a:solidFill>
                  <a:schemeClr val="tx1"/>
                </a:solidFill>
              </a:rPr>
              <a:t>certa</a:t>
            </a:r>
            <a:r>
              <a:rPr lang="en-US" sz="2000" b="1" dirty="0" smtClean="0">
                <a:solidFill>
                  <a:schemeClr val="tx1"/>
                </a:solidFill>
              </a:rPr>
              <a:t> (</a:t>
            </a:r>
            <a:r>
              <a:rPr lang="en-US" sz="2000" dirty="0" err="1" smtClean="0">
                <a:solidFill>
                  <a:schemeClr val="tx1"/>
                </a:solidFill>
              </a:rPr>
              <a:t>tidak</a:t>
            </a:r>
            <a:r>
              <a:rPr lang="en-US" sz="2000" dirty="0" smtClean="0">
                <a:solidFill>
                  <a:schemeClr val="tx1"/>
                </a:solidFill>
              </a:rPr>
              <a:t> </a:t>
            </a:r>
            <a:r>
              <a:rPr lang="en-US" sz="2000" dirty="0" err="1" smtClean="0">
                <a:solidFill>
                  <a:schemeClr val="tx1"/>
                </a:solidFill>
              </a:rPr>
              <a:t>multitafsir</a:t>
            </a:r>
            <a:r>
              <a:rPr lang="en-US" sz="2000" dirty="0" smtClean="0">
                <a:solidFill>
                  <a:schemeClr val="tx1"/>
                </a:solidFill>
              </a:rPr>
              <a:t>)</a:t>
            </a:r>
            <a:r>
              <a:rPr lang="id-ID" sz="2000" dirty="0" smtClean="0">
                <a:solidFill>
                  <a:schemeClr val="tx1"/>
                </a:solidFill>
              </a:rPr>
              <a:t>, </a:t>
            </a:r>
            <a:r>
              <a:rPr lang="id-ID" sz="2000" dirty="0">
                <a:solidFill>
                  <a:schemeClr val="tx1"/>
                </a:solidFill>
              </a:rPr>
              <a:t>Pasal </a:t>
            </a:r>
            <a:r>
              <a:rPr lang="id-ID" sz="2000" dirty="0" smtClean="0">
                <a:solidFill>
                  <a:schemeClr val="tx1"/>
                </a:solidFill>
              </a:rPr>
              <a:t>74</a:t>
            </a:r>
            <a:r>
              <a:rPr lang="id-ID" sz="2000" baseline="30000" dirty="0" smtClean="0">
                <a:solidFill>
                  <a:schemeClr val="tx1"/>
                </a:solidFill>
              </a:rPr>
              <a:t> </a:t>
            </a:r>
            <a:r>
              <a:rPr lang="id-ID" sz="2000" dirty="0">
                <a:solidFill>
                  <a:schemeClr val="tx1"/>
                </a:solidFill>
              </a:rPr>
              <a:t>hanya memberikan </a:t>
            </a:r>
            <a:r>
              <a:rPr lang="en-US" sz="2000" dirty="0" err="1" smtClean="0">
                <a:solidFill>
                  <a:schemeClr val="tx1"/>
                </a:solidFill>
              </a:rPr>
              <a:t>mandat</a:t>
            </a:r>
            <a:r>
              <a:rPr lang="id-ID" sz="2000" dirty="0" smtClean="0">
                <a:solidFill>
                  <a:schemeClr val="tx1"/>
                </a:solidFill>
              </a:rPr>
              <a:t> </a:t>
            </a:r>
            <a:r>
              <a:rPr lang="id-ID" sz="2000" dirty="0">
                <a:solidFill>
                  <a:schemeClr val="tx1"/>
                </a:solidFill>
              </a:rPr>
              <a:t>penyidikan terhadap </a:t>
            </a:r>
            <a:r>
              <a:rPr lang="id-ID" sz="2000" b="1" dirty="0">
                <a:solidFill>
                  <a:schemeClr val="tx1"/>
                </a:solidFill>
              </a:rPr>
              <a:t>penyidik tindak pidana asal</a:t>
            </a:r>
            <a:r>
              <a:rPr lang="id-ID" sz="2000" dirty="0">
                <a:solidFill>
                  <a:schemeClr val="tx1"/>
                </a:solidFill>
              </a:rPr>
              <a:t>, </a:t>
            </a:r>
            <a:r>
              <a:rPr lang="id-ID" sz="2000" b="1" dirty="0">
                <a:solidFill>
                  <a:schemeClr val="tx1"/>
                </a:solidFill>
              </a:rPr>
              <a:t>bukan mandat penuntutan</a:t>
            </a:r>
            <a:r>
              <a:rPr lang="id-ID" sz="2000" dirty="0">
                <a:solidFill>
                  <a:schemeClr val="tx1"/>
                </a:solidFill>
              </a:rPr>
              <a:t>; dan berlaku baik terhadap KPK dan </a:t>
            </a:r>
            <a:r>
              <a:rPr lang="id-ID" sz="2000" dirty="0" smtClean="0">
                <a:solidFill>
                  <a:schemeClr val="tx1"/>
                </a:solidFill>
              </a:rPr>
              <a:t>lembaga </a:t>
            </a:r>
            <a:r>
              <a:rPr lang="id-ID" sz="2000" dirty="0">
                <a:solidFill>
                  <a:schemeClr val="tx1"/>
                </a:solidFill>
              </a:rPr>
              <a:t>lainnnya kecuali kejaksaan. Pengecualian dimaksud dalam ketentuan </a:t>
            </a:r>
            <a:r>
              <a:rPr lang="id-ID" sz="2000" b="1" dirty="0">
                <a:solidFill>
                  <a:schemeClr val="tx1"/>
                </a:solidFill>
              </a:rPr>
              <a:t>pasal 68 adalah secara substanif sebatas apa yang telah ditentukan dalam UU TPPU 2010 bukan pada UU lain</a:t>
            </a:r>
            <a:r>
              <a:rPr lang="id-ID" sz="2000" dirty="0" smtClean="0">
                <a:solidFill>
                  <a:schemeClr val="tx1"/>
                </a:solidFill>
              </a:rPr>
              <a:t>.</a:t>
            </a:r>
          </a:p>
          <a:p>
            <a:pPr lvl="1" algn="just"/>
            <a:r>
              <a:rPr lang="id-ID" sz="2000" dirty="0">
                <a:solidFill>
                  <a:schemeClr val="tx1"/>
                </a:solidFill>
              </a:rPr>
              <a:t>Kepala PPATK (kompas, Agustus 2013) berpendapat </a:t>
            </a:r>
            <a:r>
              <a:rPr lang="id-ID" sz="2000" dirty="0" smtClean="0">
                <a:solidFill>
                  <a:schemeClr val="tx1"/>
                </a:solidFill>
              </a:rPr>
              <a:t>bah</a:t>
            </a:r>
            <a:r>
              <a:rPr lang="en-US" sz="2000" dirty="0" err="1" smtClean="0">
                <a:solidFill>
                  <a:schemeClr val="tx1"/>
                </a:solidFill>
              </a:rPr>
              <a:t>wa</a:t>
            </a:r>
            <a:r>
              <a:rPr lang="id-ID" sz="2000" dirty="0" smtClean="0">
                <a:solidFill>
                  <a:schemeClr val="tx1"/>
                </a:solidFill>
              </a:rPr>
              <a:t> </a:t>
            </a:r>
            <a:r>
              <a:rPr lang="id-ID" sz="2000" dirty="0">
                <a:solidFill>
                  <a:schemeClr val="tx1"/>
                </a:solidFill>
              </a:rPr>
              <a:t>penuntut KPK berwenang melakukan penuntutan perkara tindak pidana pencucian uang berdasarkan UU TPPU 2010 dengan alasan bahwa penuntut KPK adalah jaksa, dan berlaku terhadapnya prinsip “</a:t>
            </a:r>
            <a:r>
              <a:rPr lang="id-ID" sz="2000" b="1" dirty="0">
                <a:solidFill>
                  <a:schemeClr val="tx1"/>
                </a:solidFill>
              </a:rPr>
              <a:t>satu dan tidak terpisahkan</a:t>
            </a:r>
            <a:r>
              <a:rPr lang="id-ID" sz="2000" dirty="0">
                <a:solidFill>
                  <a:schemeClr val="tx1"/>
                </a:solidFill>
              </a:rPr>
              <a:t>” (</a:t>
            </a:r>
            <a:r>
              <a:rPr lang="id-ID" sz="2000" b="1" dirty="0">
                <a:solidFill>
                  <a:schemeClr val="tx1"/>
                </a:solidFill>
              </a:rPr>
              <a:t>een en ondeelbar</a:t>
            </a:r>
            <a:r>
              <a:rPr lang="id-ID" sz="2000" dirty="0">
                <a:solidFill>
                  <a:schemeClr val="tx1"/>
                </a:solidFill>
              </a:rPr>
              <a:t>) yang tercantum dalam </a:t>
            </a:r>
            <a:r>
              <a:rPr lang="id-ID" sz="2000" b="1" dirty="0">
                <a:solidFill>
                  <a:schemeClr val="tx1"/>
                </a:solidFill>
              </a:rPr>
              <a:t>pasal 2 ayat (3) UU RI Nomor 16 Tahun 2004 tentang Kejaksaan Republik </a:t>
            </a:r>
            <a:r>
              <a:rPr lang="id-ID" sz="2000" b="1" dirty="0" smtClean="0">
                <a:solidFill>
                  <a:schemeClr val="tx1"/>
                </a:solidFill>
              </a:rPr>
              <a:t>Indonesi</a:t>
            </a:r>
            <a:r>
              <a:rPr lang="id-ID" sz="2000" dirty="0" smtClean="0">
                <a:solidFill>
                  <a:schemeClr val="tx1"/>
                </a:solidFill>
              </a:rPr>
              <a:t>a.</a:t>
            </a:r>
            <a:r>
              <a:rPr lang="id-ID" sz="2000" baseline="30000" dirty="0" smtClean="0">
                <a:solidFill>
                  <a:schemeClr val="tx1"/>
                </a:solidFill>
              </a:rPr>
              <a:t> </a:t>
            </a:r>
            <a:r>
              <a:rPr lang="id-ID" sz="2000" dirty="0">
                <a:solidFill>
                  <a:schemeClr val="tx1"/>
                </a:solidFill>
              </a:rPr>
              <a:t>Pendapat Kepala PPATK </a:t>
            </a:r>
            <a:r>
              <a:rPr lang="id-ID" sz="2000" dirty="0" smtClean="0">
                <a:solidFill>
                  <a:schemeClr val="tx1"/>
                </a:solidFill>
              </a:rPr>
              <a:t>bertentangan</a:t>
            </a:r>
          </a:p>
        </p:txBody>
      </p:sp>
      <p:sp>
        <p:nvSpPr>
          <p:cNvPr id="3" name="Rectangle 2"/>
          <p:cNvSpPr/>
          <p:nvPr/>
        </p:nvSpPr>
        <p:spPr>
          <a:xfrm>
            <a:off x="3635897" y="0"/>
            <a:ext cx="5508103"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solidFill>
                  <a:schemeClr val="tx1"/>
                </a:solidFill>
              </a:rPr>
              <a:t>Tentang Wewenang Penyidikan dan Penuntutan Perkara TPPU</a:t>
            </a:r>
            <a:endParaRPr lang="en-US" sz="2000" b="1" dirty="0">
              <a:solidFill>
                <a:schemeClr val="tx1"/>
              </a:solidFill>
            </a:endParaRPr>
          </a:p>
        </p:txBody>
      </p:sp>
      <p:sp>
        <p:nvSpPr>
          <p:cNvPr id="4" name="Slide Number Placeholder 3"/>
          <p:cNvSpPr>
            <a:spLocks noGrp="1"/>
          </p:cNvSpPr>
          <p:nvPr>
            <p:ph type="sldNum" sz="quarter" idx="12"/>
          </p:nvPr>
        </p:nvSpPr>
        <p:spPr/>
        <p:txBody>
          <a:bodyPr/>
          <a:lstStyle/>
          <a:p>
            <a:fld id="{7EEE1CC0-B083-4C29-9244-16A35F8F84CD}" type="slidenum">
              <a:rPr lang="en-US" smtClean="0"/>
              <a:t>9</a:t>
            </a:fld>
            <a:endParaRPr lang="en-US"/>
          </a:p>
        </p:txBody>
      </p:sp>
    </p:spTree>
    <p:extLst>
      <p:ext uri="{BB962C8B-B14F-4D97-AF65-F5344CB8AC3E}">
        <p14:creationId xmlns:p14="http://schemas.microsoft.com/office/powerpoint/2010/main" val="2854912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5442</Words>
  <Application>Microsoft Office PowerPoint</Application>
  <PresentationFormat>On-screen Show (4:3)</PresentationFormat>
  <Paragraphs>138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Kajian yuridis dari aspek teori dan implemetasi terkait karakteristik uu nO. 8 tahun 2010tentang pencegahan dan pemberantasan tppu</vt:lpstr>
      <vt:lpstr>Kajian yuridis dari aspek teori dan implemetasi terkait karakteristik uu nO. 8 tahun 2010tentang pencegahan dan pemberantasan tppu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yuridis dari aspek teori dan implemetasi terkait karakteristik uu nO. 8 tahun 2010tentang pencegahan dan pemberantasan tppu</dc:title>
  <dc:creator>Windows User</dc:creator>
  <cp:lastModifiedBy>Windows User</cp:lastModifiedBy>
  <cp:revision>1</cp:revision>
  <dcterms:created xsi:type="dcterms:W3CDTF">2019-03-25T03:50:35Z</dcterms:created>
  <dcterms:modified xsi:type="dcterms:W3CDTF">2019-03-25T03:56:55Z</dcterms:modified>
</cp:coreProperties>
</file>