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8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4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9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3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0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43C8-096D-4115-B10F-8B16DB98005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8F36-2664-48E0-8993-F4ED8AF0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5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b="1" dirty="0" smtClean="0"/>
              <a:t>HUKUM PEMBUKTIAN TERBALIK DALAM TPPU DAN KORUPSI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OLEH:</a:t>
            </a:r>
          </a:p>
          <a:p>
            <a:r>
              <a:rPr lang="en-ID" dirty="0" err="1" smtClean="0"/>
              <a:t>Drs.</a:t>
            </a:r>
            <a:r>
              <a:rPr lang="en-ID" dirty="0" smtClean="0"/>
              <a:t> BASUKI, SH, MH, CLA, CLI.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2808312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Bahasan Ke-14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458"/>
            <a:ext cx="799288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ID" sz="2300" dirty="0" smtClean="0"/>
              <a:t>Para </a:t>
            </a:r>
            <a:r>
              <a:rPr lang="en-ID" sz="2300" dirty="0" err="1" smtClean="0"/>
              <a:t>penegak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pemeriksaan</a:t>
            </a:r>
            <a:r>
              <a:rPr lang="en-ID" sz="2300" dirty="0" smtClean="0"/>
              <a:t> </a:t>
            </a:r>
            <a:r>
              <a:rPr lang="en-ID" sz="2300" dirty="0" err="1" smtClean="0"/>
              <a:t>oleh</a:t>
            </a:r>
            <a:r>
              <a:rPr lang="en-ID" sz="2300" dirty="0" smtClean="0"/>
              <a:t> </a:t>
            </a:r>
            <a:r>
              <a:rPr lang="en-ID" sz="2300" dirty="0" err="1" smtClean="0"/>
              <a:t>para</a:t>
            </a:r>
            <a:r>
              <a:rPr lang="en-ID" sz="2300" dirty="0" smtClean="0"/>
              <a:t> </a:t>
            </a:r>
            <a:r>
              <a:rPr lang="en-ID" sz="2300" dirty="0" err="1" smtClean="0"/>
              <a:t>penyidik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penuntut</a:t>
            </a:r>
            <a:r>
              <a:rPr lang="en-ID" sz="2300" dirty="0" smtClean="0"/>
              <a:t> </a:t>
            </a:r>
            <a:r>
              <a:rPr lang="en-ID" sz="2300" dirty="0" err="1" smtClean="0"/>
              <a:t>umum</a:t>
            </a:r>
            <a:r>
              <a:rPr lang="en-ID" sz="2300" dirty="0" smtClean="0"/>
              <a:t> </a:t>
            </a:r>
            <a:r>
              <a:rPr lang="en-ID" sz="2300" dirty="0" err="1" smtClean="0"/>
              <a:t>menggunakan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acara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yaitu</a:t>
            </a:r>
            <a:r>
              <a:rPr lang="en-ID" sz="2300" dirty="0" smtClean="0"/>
              <a:t> KUHAP </a:t>
            </a:r>
            <a:r>
              <a:rPr lang="en-ID" sz="2300" dirty="0" err="1" smtClean="0"/>
              <a:t>sebagai</a:t>
            </a:r>
            <a:r>
              <a:rPr lang="en-ID" sz="2300" dirty="0" smtClean="0"/>
              <a:t> </a:t>
            </a:r>
            <a:r>
              <a:rPr lang="en-ID" sz="2300" dirty="0" err="1" smtClean="0"/>
              <a:t>payung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dimana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KUHAP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ada</a:t>
            </a:r>
            <a:r>
              <a:rPr lang="en-ID" sz="2300" dirty="0" smtClean="0"/>
              <a:t> </a:t>
            </a:r>
            <a:r>
              <a:rPr lang="en-ID" sz="2300" dirty="0" err="1" smtClean="0"/>
              <a:t>ketentuan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memberi</a:t>
            </a:r>
            <a:r>
              <a:rPr lang="en-ID" sz="2300" dirty="0" smtClean="0"/>
              <a:t> </a:t>
            </a:r>
            <a:r>
              <a:rPr lang="en-ID" sz="2300" dirty="0" err="1" smtClean="0"/>
              <a:t>wewenang</a:t>
            </a:r>
            <a:r>
              <a:rPr lang="en-ID" sz="2300" dirty="0" smtClean="0"/>
              <a:t> </a:t>
            </a:r>
            <a:r>
              <a:rPr lang="en-ID" sz="2300" dirty="0" err="1" smtClean="0"/>
              <a:t>kepada</a:t>
            </a:r>
            <a:r>
              <a:rPr lang="en-ID" sz="2300" dirty="0" smtClean="0"/>
              <a:t> </a:t>
            </a:r>
            <a:r>
              <a:rPr lang="en-ID" sz="2300" dirty="0" err="1" smtClean="0"/>
              <a:t>penegak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untuk</a:t>
            </a:r>
            <a:r>
              <a:rPr lang="en-ID" sz="2300" dirty="0" smtClean="0"/>
              <a:t> </a:t>
            </a:r>
            <a:r>
              <a:rPr lang="en-ID" sz="2300" dirty="0" err="1" smtClean="0"/>
              <a:t>melakukan</a:t>
            </a:r>
            <a:r>
              <a:rPr lang="en-ID" sz="2300" dirty="0" smtClean="0"/>
              <a:t> </a:t>
            </a:r>
            <a:r>
              <a:rPr lang="en-ID" sz="2300" dirty="0" err="1" smtClean="0"/>
              <a:t>perampasan</a:t>
            </a:r>
            <a:r>
              <a:rPr lang="en-ID" sz="2300" dirty="0" smtClean="0"/>
              <a:t> </a:t>
            </a:r>
            <a:r>
              <a:rPr lang="en-ID" sz="2300" dirty="0" err="1" smtClean="0"/>
              <a:t>aset</a:t>
            </a:r>
            <a:r>
              <a:rPr lang="en-ID" sz="2300" dirty="0" smtClean="0"/>
              <a:t> </a:t>
            </a:r>
            <a:r>
              <a:rPr lang="en-ID" sz="2300" dirty="0" err="1" smtClean="0"/>
              <a:t>keperdataan</a:t>
            </a:r>
            <a:r>
              <a:rPr lang="en-ID" sz="2300" dirty="0" smtClean="0"/>
              <a:t> </a:t>
            </a:r>
            <a:r>
              <a:rPr lang="en-ID" sz="2300" dirty="0" err="1" smtClean="0"/>
              <a:t>kecuali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kepiidanaan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bentuk</a:t>
            </a:r>
            <a:r>
              <a:rPr lang="en-ID" sz="2300" dirty="0" smtClean="0"/>
              <a:t> </a:t>
            </a:r>
            <a:r>
              <a:rPr lang="en-ID" sz="2300" dirty="0" err="1" smtClean="0"/>
              <a:t>penitaan</a:t>
            </a:r>
            <a:r>
              <a:rPr lang="en-ID" sz="2300" dirty="0" smtClean="0"/>
              <a:t>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n-ID" sz="2300" dirty="0" err="1" smtClean="0"/>
              <a:t>Dalam</a:t>
            </a:r>
            <a:r>
              <a:rPr lang="en-ID" sz="2300" dirty="0" smtClean="0"/>
              <a:t> UU TPPU no 8 2010 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77 dan78 </a:t>
            </a:r>
            <a:r>
              <a:rPr lang="en-ID" sz="2300" dirty="0" err="1" smtClean="0"/>
              <a:t>tersebut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menggunakan</a:t>
            </a:r>
            <a:r>
              <a:rPr lang="en-ID" sz="2300" dirty="0" smtClean="0"/>
              <a:t> </a:t>
            </a:r>
            <a:r>
              <a:rPr lang="en-ID" sz="2300" dirty="0" err="1" smtClean="0"/>
              <a:t>dua</a:t>
            </a:r>
            <a:r>
              <a:rPr lang="en-ID" sz="2300" dirty="0" smtClean="0"/>
              <a:t> </a:t>
            </a:r>
            <a:r>
              <a:rPr lang="en-ID" sz="2300" dirty="0" err="1" smtClean="0"/>
              <a:t>standar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multipel</a:t>
            </a:r>
            <a:r>
              <a:rPr lang="en-ID" sz="2300" dirty="0" smtClean="0"/>
              <a:t> </a:t>
            </a:r>
            <a:r>
              <a:rPr lang="en-ID" sz="2300" dirty="0" err="1" smtClean="0"/>
              <a:t>standar</a:t>
            </a:r>
            <a:r>
              <a:rPr lang="en-ID" sz="2300" dirty="0" smtClean="0"/>
              <a:t> </a:t>
            </a:r>
            <a:r>
              <a:rPr lang="en-ID" sz="2300" dirty="0" err="1" smtClean="0"/>
              <a:t>yaitu</a:t>
            </a:r>
            <a:r>
              <a:rPr lang="en-ID" sz="2300" dirty="0" smtClean="0"/>
              <a:t> civil </a:t>
            </a:r>
            <a:r>
              <a:rPr lang="en-ID" sz="2300" dirty="0" err="1" smtClean="0"/>
              <a:t>standar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criminal </a:t>
            </a:r>
            <a:r>
              <a:rPr lang="en-ID" sz="2300" dirty="0" err="1" smtClean="0"/>
              <a:t>standar</a:t>
            </a:r>
            <a:r>
              <a:rPr lang="en-ID" sz="2300" dirty="0" smtClean="0"/>
              <a:t> yang </a:t>
            </a:r>
            <a:r>
              <a:rPr lang="en-ID" sz="2300" dirty="0" err="1" smtClean="0"/>
              <a:t>tentunta</a:t>
            </a:r>
            <a:r>
              <a:rPr lang="en-ID" sz="2300" dirty="0" smtClean="0"/>
              <a:t> </a:t>
            </a:r>
            <a:r>
              <a:rPr lang="en-ID" sz="2300" dirty="0" err="1" smtClean="0"/>
              <a:t>bertentangan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dianut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konvensi</a:t>
            </a:r>
            <a:r>
              <a:rPr lang="en-ID" sz="2300" dirty="0" smtClean="0"/>
              <a:t> </a:t>
            </a:r>
            <a:r>
              <a:rPr lang="en-ID" sz="2300" dirty="0" err="1" smtClean="0"/>
              <a:t>internasional</a:t>
            </a:r>
            <a:r>
              <a:rPr lang="en-ID" sz="2300" dirty="0" smtClean="0"/>
              <a:t> </a:t>
            </a:r>
            <a:r>
              <a:rPr lang="en-ID" sz="2300" dirty="0" err="1" smtClean="0"/>
              <a:t>mengenai</a:t>
            </a:r>
            <a:r>
              <a:rPr lang="en-ID" sz="2300" dirty="0" smtClean="0"/>
              <a:t> anti </a:t>
            </a:r>
            <a:r>
              <a:rPr lang="en-ID" sz="2300" dirty="0" err="1" smtClean="0"/>
              <a:t>narjotika</a:t>
            </a:r>
            <a:r>
              <a:rPr lang="en-ID" sz="2300" dirty="0" smtClean="0"/>
              <a:t> 1988, </a:t>
            </a:r>
            <a:r>
              <a:rPr lang="en-ID" sz="2300" dirty="0" err="1" smtClean="0"/>
              <a:t>mengenai</a:t>
            </a:r>
            <a:r>
              <a:rPr lang="en-ID" sz="2300" dirty="0" smtClean="0"/>
              <a:t> </a:t>
            </a:r>
            <a:r>
              <a:rPr lang="en-ID" sz="2300" dirty="0" err="1" smtClean="0"/>
              <a:t>konvensi</a:t>
            </a:r>
            <a:r>
              <a:rPr lang="en-ID" sz="2300" dirty="0" smtClean="0"/>
              <a:t> </a:t>
            </a:r>
            <a:r>
              <a:rPr lang="en-ID" sz="2300" dirty="0" err="1" smtClean="0"/>
              <a:t>Internasional</a:t>
            </a:r>
            <a:r>
              <a:rPr lang="en-ID" sz="2300" dirty="0" smtClean="0"/>
              <a:t> </a:t>
            </a:r>
            <a:r>
              <a:rPr lang="en-ID" sz="2300" dirty="0" err="1" smtClean="0"/>
              <a:t>tentang</a:t>
            </a:r>
            <a:r>
              <a:rPr lang="en-ID" sz="2300" dirty="0" smtClean="0"/>
              <a:t> </a:t>
            </a:r>
            <a:r>
              <a:rPr lang="en-ID" sz="2300" dirty="0" err="1" smtClean="0"/>
              <a:t>Pencucian</a:t>
            </a:r>
            <a:r>
              <a:rPr lang="en-ID" sz="2300" dirty="0" smtClean="0"/>
              <a:t> </a:t>
            </a:r>
            <a:r>
              <a:rPr lang="en-ID" sz="2300" dirty="0" err="1" smtClean="0"/>
              <a:t>uang</a:t>
            </a:r>
            <a:r>
              <a:rPr lang="en-ID" sz="2300" dirty="0" smtClean="0"/>
              <a:t> (1990) </a:t>
            </a:r>
            <a:r>
              <a:rPr lang="en-ID" sz="2300" dirty="0" err="1" smtClean="0"/>
              <a:t>maupun</a:t>
            </a:r>
            <a:r>
              <a:rPr lang="en-ID" sz="2300" dirty="0" smtClean="0"/>
              <a:t> </a:t>
            </a:r>
            <a:r>
              <a:rPr lang="en-ID" sz="2300" dirty="0" err="1" smtClean="0"/>
              <a:t>komnvensi</a:t>
            </a:r>
            <a:r>
              <a:rPr lang="en-ID" sz="2300" dirty="0" smtClean="0"/>
              <a:t> PBB anti </a:t>
            </a:r>
            <a:r>
              <a:rPr lang="en-ID" sz="2300" dirty="0" err="1" smtClean="0"/>
              <a:t>korupsi</a:t>
            </a:r>
            <a:r>
              <a:rPr lang="en-ID" sz="2300" dirty="0" smtClean="0"/>
              <a:t> 2003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bertentangan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prinsi</a:t>
            </a:r>
            <a:r>
              <a:rPr lang="en-ID" sz="2300" dirty="0" smtClean="0"/>
              <a:t> </a:t>
            </a:r>
            <a:r>
              <a:rPr lang="en-ID" sz="2300" dirty="0" err="1" smtClean="0"/>
              <a:t>praduga</a:t>
            </a:r>
            <a:r>
              <a:rPr lang="en-ID" sz="2300" dirty="0" smtClean="0"/>
              <a:t> </a:t>
            </a:r>
            <a:r>
              <a:rPr lang="en-ID" sz="2300" dirty="0" err="1" smtClean="0"/>
              <a:t>tak</a:t>
            </a:r>
            <a:r>
              <a:rPr lang="en-ID" sz="2300" dirty="0" smtClean="0"/>
              <a:t> </a:t>
            </a:r>
            <a:r>
              <a:rPr lang="en-ID" sz="2300" dirty="0" err="1" smtClean="0"/>
              <a:t>bersalah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dianut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sistem</a:t>
            </a:r>
            <a:r>
              <a:rPr lang="en-ID" sz="2300" dirty="0" smtClean="0"/>
              <a:t> </a:t>
            </a:r>
            <a:r>
              <a:rPr lang="en-ID" sz="2300" dirty="0" err="1" smtClean="0"/>
              <a:t>kekuasaan</a:t>
            </a:r>
            <a:r>
              <a:rPr lang="en-ID" sz="2300" dirty="0" smtClean="0"/>
              <a:t> </a:t>
            </a:r>
            <a:r>
              <a:rPr lang="en-ID" sz="2300" dirty="0" err="1" smtClean="0"/>
              <a:t>kehakiman</a:t>
            </a:r>
            <a:r>
              <a:rPr lang="en-ID" sz="2300" dirty="0" smtClean="0"/>
              <a:t>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n-ID" sz="2300" dirty="0" err="1" smtClean="0"/>
              <a:t>Penerapan</a:t>
            </a:r>
            <a:r>
              <a:rPr lang="en-ID" sz="2300" dirty="0" smtClean="0"/>
              <a:t> </a:t>
            </a:r>
            <a:r>
              <a:rPr lang="en-ID" sz="2300" dirty="0" err="1" smtClean="0"/>
              <a:t>dua</a:t>
            </a:r>
            <a:r>
              <a:rPr lang="en-ID" sz="2300" dirty="0" smtClean="0"/>
              <a:t> </a:t>
            </a:r>
            <a:r>
              <a:rPr lang="en-ID" sz="2300" dirty="0" err="1" smtClean="0"/>
              <a:t>standar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77 </a:t>
            </a:r>
            <a:r>
              <a:rPr lang="en-ID" sz="2300" dirty="0" err="1" smtClean="0"/>
              <a:t>dan</a:t>
            </a:r>
            <a:r>
              <a:rPr lang="en-ID" sz="2300" dirty="0" smtClean="0"/>
              <a:t> 78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dirty="0" err="1" smtClean="0"/>
              <a:t>tersebuy</a:t>
            </a:r>
            <a:r>
              <a:rPr lang="en-ID" sz="2300" dirty="0" smtClean="0"/>
              <a:t> (probable cause)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perspektif</a:t>
            </a:r>
            <a:r>
              <a:rPr lang="en-ID" sz="2300" dirty="0" smtClean="0"/>
              <a:t> </a:t>
            </a:r>
            <a:r>
              <a:rPr lang="en-ID" sz="2300" dirty="0" err="1" smtClean="0"/>
              <a:t>asas</a:t>
            </a:r>
            <a:r>
              <a:rPr lang="en-ID" sz="2300" dirty="0" smtClean="0"/>
              <a:t> </a:t>
            </a:r>
            <a:r>
              <a:rPr lang="en-ID" sz="2300" dirty="0" err="1" smtClean="0"/>
              <a:t>legalitas</a:t>
            </a:r>
            <a:r>
              <a:rPr lang="en-ID" sz="2300" dirty="0" smtClean="0"/>
              <a:t> 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579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458"/>
            <a:ext cx="799288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dirty="0" err="1" smtClean="0"/>
              <a:t>mengandung</a:t>
            </a:r>
            <a:r>
              <a:rPr lang="en-ID" sz="2300" dirty="0" smtClean="0"/>
              <a:t> </a:t>
            </a:r>
            <a:r>
              <a:rPr lang="en-ID" sz="2300" dirty="0" err="1" smtClean="0"/>
              <a:t>persoalan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karena</a:t>
            </a:r>
            <a:r>
              <a:rPr lang="en-ID" sz="2300" dirty="0" smtClean="0"/>
              <a:t> </a:t>
            </a:r>
            <a:r>
              <a:rPr lang="en-ID" sz="2300" dirty="0" err="1" smtClean="0"/>
              <a:t>asas</a:t>
            </a:r>
            <a:r>
              <a:rPr lang="en-ID" sz="2300" dirty="0" smtClean="0"/>
              <a:t> </a:t>
            </a:r>
            <a:r>
              <a:rPr lang="en-ID" sz="2300" dirty="0" err="1" smtClean="0"/>
              <a:t>legalitas</a:t>
            </a:r>
            <a:r>
              <a:rPr lang="en-ID" sz="2300" dirty="0" smtClean="0"/>
              <a:t> yang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tegas</a:t>
            </a:r>
            <a:r>
              <a:rPr lang="en-ID" sz="2300" dirty="0" smtClean="0"/>
              <a:t> </a:t>
            </a:r>
            <a:r>
              <a:rPr lang="en-ID" sz="2300" dirty="0" err="1" smtClean="0"/>
              <a:t>adanya</a:t>
            </a:r>
            <a:r>
              <a:rPr lang="en-ID" sz="2300" dirty="0" smtClean="0"/>
              <a:t> </a:t>
            </a:r>
            <a:r>
              <a:rPr lang="en-ID" sz="2300" dirty="0" err="1" smtClean="0"/>
              <a:t>larangan</a:t>
            </a:r>
            <a:r>
              <a:rPr lang="en-ID" sz="2300" dirty="0" smtClean="0"/>
              <a:t> </a:t>
            </a:r>
            <a:r>
              <a:rPr lang="en-ID" sz="2300" dirty="0" err="1" smtClean="0"/>
              <a:t>retroaktif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mensyaratkan</a:t>
            </a:r>
            <a:r>
              <a:rPr lang="en-ID" sz="2300" dirty="0" smtClean="0"/>
              <a:t> </a:t>
            </a:r>
            <a:r>
              <a:rPr lang="en-ID" sz="2300" dirty="0" err="1" smtClean="0"/>
              <a:t>bahwa</a:t>
            </a:r>
            <a:r>
              <a:rPr lang="en-ID" sz="2300" dirty="0" smtClean="0"/>
              <a:t> </a:t>
            </a:r>
            <a:r>
              <a:rPr lang="en-ID" sz="2300" dirty="0" err="1" smtClean="0"/>
              <a:t>undang-undang</a:t>
            </a:r>
            <a:r>
              <a:rPr lang="en-ID" sz="2300" dirty="0" smtClean="0"/>
              <a:t> </a:t>
            </a:r>
            <a:r>
              <a:rPr lang="en-ID" sz="2300" dirty="0" err="1" smtClean="0"/>
              <a:t>harus</a:t>
            </a:r>
            <a:r>
              <a:rPr lang="en-ID" sz="2300" dirty="0" smtClean="0"/>
              <a:t> </a:t>
            </a:r>
            <a:r>
              <a:rPr lang="en-ID" sz="2300" dirty="0" err="1" smtClean="0"/>
              <a:t>pasti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jelas</a:t>
            </a:r>
            <a:r>
              <a:rPr lang="en-ID" sz="2300" dirty="0" smtClean="0"/>
              <a:t> (</a:t>
            </a:r>
            <a:r>
              <a:rPr lang="en-ID" sz="2300" i="1" dirty="0" err="1" smtClean="0"/>
              <a:t>bestimmtheitsgebot</a:t>
            </a:r>
            <a:r>
              <a:rPr lang="en-ID" sz="2300" dirty="0" smtClean="0"/>
              <a:t>), </a:t>
            </a:r>
            <a:r>
              <a:rPr lang="en-ID" sz="2300" dirty="0" err="1" smtClean="0"/>
              <a:t>namun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77 </a:t>
            </a:r>
            <a:r>
              <a:rPr lang="en-ID" sz="2300" dirty="0" err="1" smtClean="0"/>
              <a:t>dan</a:t>
            </a:r>
            <a:r>
              <a:rPr lang="en-ID" sz="2300" dirty="0" smtClean="0"/>
              <a:t> 78 </a:t>
            </a:r>
            <a:r>
              <a:rPr lang="en-ID" sz="2300" dirty="0" err="1" smtClean="0"/>
              <a:t>tersebut</a:t>
            </a:r>
            <a:r>
              <a:rPr lang="en-ID" sz="2300" dirty="0" smtClean="0"/>
              <a:t> </a:t>
            </a:r>
            <a:r>
              <a:rPr lang="en-ID" sz="2300" dirty="0" err="1" smtClean="0"/>
              <a:t>justru</a:t>
            </a:r>
            <a:r>
              <a:rPr lang="en-ID" sz="2300" dirty="0" smtClean="0"/>
              <a:t> </a:t>
            </a:r>
            <a:r>
              <a:rPr lang="en-ID" sz="2300" dirty="0" err="1" smtClean="0"/>
              <a:t>mengenyampingkan</a:t>
            </a:r>
            <a:r>
              <a:rPr lang="en-ID" sz="2300" dirty="0" smtClean="0"/>
              <a:t> </a:t>
            </a:r>
            <a:r>
              <a:rPr lang="en-ID" sz="2300" dirty="0" err="1" smtClean="0"/>
              <a:t>persyaratan</a:t>
            </a:r>
            <a:r>
              <a:rPr lang="en-ID" sz="2300" dirty="0" smtClean="0"/>
              <a:t> </a:t>
            </a:r>
            <a:r>
              <a:rPr lang="en-ID" sz="2300" dirty="0" err="1" smtClean="0"/>
              <a:t>bahwa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harus</a:t>
            </a:r>
            <a:r>
              <a:rPr lang="en-ID" sz="2300" dirty="0" smtClean="0"/>
              <a:t> </a:t>
            </a:r>
            <a:r>
              <a:rPr lang="en-ID" sz="2300" dirty="0" err="1" smtClean="0"/>
              <a:t>mengetahui</a:t>
            </a:r>
            <a:r>
              <a:rPr lang="en-ID" sz="2300" dirty="0" smtClean="0"/>
              <a:t> </a:t>
            </a:r>
            <a:r>
              <a:rPr lang="en-ID" sz="2300" dirty="0" err="1" smtClean="0"/>
              <a:t>asal-usul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kekayaanya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diduga</a:t>
            </a:r>
            <a:r>
              <a:rPr lang="en-ID" sz="2300" dirty="0" smtClean="0"/>
              <a:t> </a:t>
            </a:r>
            <a:r>
              <a:rPr lang="en-ID" sz="2300" dirty="0" err="1" smtClean="0"/>
              <a:t>berasal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(</a:t>
            </a:r>
            <a:r>
              <a:rPr lang="en-ID" sz="2300" i="1" dirty="0" err="1" smtClean="0"/>
              <a:t>foreseebility</a:t>
            </a:r>
            <a:r>
              <a:rPr lang="en-ID" sz="2300" dirty="0" smtClean="0"/>
              <a:t>).</a:t>
            </a:r>
          </a:p>
          <a:p>
            <a:pPr lvl="1" algn="just"/>
            <a:r>
              <a:rPr lang="en-ID" sz="2300" dirty="0" err="1" smtClean="0"/>
              <a:t>Bahwa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dirty="0" err="1" smtClean="0"/>
              <a:t>terbalik</a:t>
            </a:r>
            <a:r>
              <a:rPr lang="en-ID" sz="2300" dirty="0" smtClean="0"/>
              <a:t> </a:t>
            </a:r>
            <a:r>
              <a:rPr lang="en-ID" sz="2300" dirty="0" err="1" smtClean="0"/>
              <a:t>idealnya</a:t>
            </a:r>
            <a:r>
              <a:rPr lang="en-ID" sz="2300" dirty="0" smtClean="0"/>
              <a:t> </a:t>
            </a:r>
            <a:r>
              <a:rPr lang="en-ID" sz="2300" dirty="0" err="1" smtClean="0"/>
              <a:t>menerapkan</a:t>
            </a:r>
            <a:r>
              <a:rPr lang="en-ID" sz="2300" dirty="0" smtClean="0"/>
              <a:t> </a:t>
            </a:r>
            <a:r>
              <a:rPr lang="en-ID" sz="2300" dirty="0" err="1" smtClean="0"/>
              <a:t>prinsip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(</a:t>
            </a:r>
            <a:r>
              <a:rPr lang="en-ID" sz="2300" b="1" i="1" dirty="0" smtClean="0"/>
              <a:t>balanced </a:t>
            </a:r>
            <a:r>
              <a:rPr lang="en-ID" sz="2300" b="1" i="1" dirty="0" err="1" smtClean="0"/>
              <a:t>probabiliti</a:t>
            </a:r>
            <a:r>
              <a:rPr lang="en-ID" sz="2300" b="1" i="1" dirty="0" smtClean="0"/>
              <a:t> principle</a:t>
            </a:r>
            <a:r>
              <a:rPr lang="en-ID" sz="2300" dirty="0" smtClean="0"/>
              <a:t>) </a:t>
            </a:r>
            <a:r>
              <a:rPr lang="en-ID" sz="2300" dirty="0" err="1" smtClean="0"/>
              <a:t>yaitu</a:t>
            </a:r>
            <a:r>
              <a:rPr lang="en-ID" sz="2300" dirty="0" smtClean="0"/>
              <a:t> </a:t>
            </a:r>
            <a:r>
              <a:rPr lang="en-ID" sz="2300" dirty="0" err="1" smtClean="0"/>
              <a:t>prinsip</a:t>
            </a:r>
            <a:r>
              <a:rPr lang="en-ID" sz="2300" dirty="0" smtClean="0"/>
              <a:t> </a:t>
            </a:r>
            <a:r>
              <a:rPr lang="en-ID" sz="2300" dirty="0" err="1" smtClean="0"/>
              <a:t>keseimbangan</a:t>
            </a:r>
            <a:r>
              <a:rPr lang="en-ID" sz="2300" dirty="0" smtClean="0"/>
              <a:t> </a:t>
            </a:r>
            <a:r>
              <a:rPr lang="en-ID" sz="2300" dirty="0" err="1" smtClean="0"/>
              <a:t>antara</a:t>
            </a:r>
            <a:r>
              <a:rPr lang="en-ID" sz="2300" dirty="0" smtClean="0"/>
              <a:t> </a:t>
            </a:r>
            <a:r>
              <a:rPr lang="en-ID" sz="2300" dirty="0" err="1" smtClean="0"/>
              <a:t>hak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kewajiban</a:t>
            </a:r>
            <a:r>
              <a:rPr lang="en-ID" sz="2300" dirty="0" smtClean="0"/>
              <a:t> </a:t>
            </a:r>
            <a:r>
              <a:rPr lang="en-ID" sz="2300" dirty="0" err="1" smtClean="0"/>
              <a:t>negara</a:t>
            </a:r>
            <a:r>
              <a:rPr lang="en-ID" sz="2300" dirty="0" smtClean="0"/>
              <a:t> </a:t>
            </a:r>
            <a:r>
              <a:rPr lang="en-ID" sz="2300" dirty="0" err="1" smtClean="0"/>
              <a:t>untuk</a:t>
            </a:r>
            <a:r>
              <a:rPr lang="en-ID" sz="2300" dirty="0" smtClean="0"/>
              <a:t> </a:t>
            </a:r>
            <a:r>
              <a:rPr lang="en-ID" sz="2300" dirty="0" err="1" smtClean="0"/>
              <a:t>menuntut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untuk</a:t>
            </a:r>
            <a:r>
              <a:rPr lang="en-ID" sz="2300" dirty="0" smtClean="0"/>
              <a:t> </a:t>
            </a:r>
            <a:r>
              <a:rPr lang="en-ID" sz="2300" dirty="0" err="1" smtClean="0"/>
              <a:t>melakukan</a:t>
            </a:r>
            <a:r>
              <a:rPr lang="en-ID" sz="2300" dirty="0" smtClean="0"/>
              <a:t> </a:t>
            </a:r>
            <a:r>
              <a:rPr lang="en-ID" sz="2300" dirty="0" err="1" smtClean="0"/>
              <a:t>pembelaan</a:t>
            </a:r>
            <a:r>
              <a:rPr lang="en-ID" sz="2300" dirty="0" smtClean="0"/>
              <a:t>., </a:t>
            </a:r>
            <a:r>
              <a:rPr lang="en-ID" sz="2300" dirty="0" err="1" smtClean="0"/>
              <a:t>sebagaimana</a:t>
            </a:r>
            <a:r>
              <a:rPr lang="en-ID" sz="2300" dirty="0" smtClean="0"/>
              <a:t> </a:t>
            </a:r>
            <a:r>
              <a:rPr lang="en-ID" sz="2300" dirty="0" err="1" smtClean="0"/>
              <a:t>diterapkan</a:t>
            </a:r>
            <a:r>
              <a:rPr lang="en-ID" sz="2300" dirty="0" smtClean="0"/>
              <a:t> </a:t>
            </a:r>
            <a:r>
              <a:rPr lang="en-ID" sz="2300" dirty="0" err="1" smtClean="0"/>
              <a:t>dinegara</a:t>
            </a:r>
            <a:r>
              <a:rPr lang="en-ID" sz="2300" dirty="0" smtClean="0"/>
              <a:t> </a:t>
            </a:r>
            <a:r>
              <a:rPr lang="en-ID" sz="2300" dirty="0" err="1" smtClean="0"/>
              <a:t>Belanda</a:t>
            </a:r>
            <a:r>
              <a:rPr lang="en-ID" sz="2300" dirty="0" smtClean="0"/>
              <a:t>, </a:t>
            </a:r>
            <a:r>
              <a:rPr lang="en-ID" sz="2300" dirty="0" err="1" smtClean="0"/>
              <a:t>Belgia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Hong Kong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93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ID" sz="2800" b="1" dirty="0" err="1" smtClean="0"/>
              <a:t>Pembuktian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Tindak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Pidana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Asal</a:t>
            </a:r>
            <a:r>
              <a:rPr lang="en-ID" sz="2800" b="1" dirty="0" smtClean="0"/>
              <a:t> (Predicate Offence) </a:t>
            </a:r>
            <a:r>
              <a:rPr lang="en-ID" sz="2800" b="1" dirty="0" err="1" smtClean="0"/>
              <a:t>dan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Pembuktian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Terbalik</a:t>
            </a:r>
            <a:r>
              <a:rPr lang="en-ID" sz="2800" b="1" dirty="0" smtClean="0"/>
              <a:t> (Reversal Burden of Proof)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en-ID" sz="2300" dirty="0" err="1" smtClean="0"/>
              <a:t>Pasal</a:t>
            </a:r>
            <a:r>
              <a:rPr lang="en-ID" sz="2300" dirty="0" smtClean="0"/>
              <a:t> 69 UU 8/2010 “</a:t>
            </a:r>
            <a:r>
              <a:rPr lang="en-ID" sz="2300" dirty="0" err="1"/>
              <a:t>U</a:t>
            </a:r>
            <a:r>
              <a:rPr lang="en-ID" sz="2300" dirty="0" err="1" smtClean="0"/>
              <a:t>ntuk</a:t>
            </a:r>
            <a:r>
              <a:rPr lang="en-ID" sz="2300" dirty="0" smtClean="0"/>
              <a:t> </a:t>
            </a:r>
            <a:r>
              <a:rPr lang="en-ID" sz="2300" dirty="0" err="1" smtClean="0"/>
              <a:t>dapat</a:t>
            </a:r>
            <a:r>
              <a:rPr lang="en-ID" sz="2300" dirty="0" smtClean="0"/>
              <a:t> </a:t>
            </a:r>
            <a:r>
              <a:rPr lang="en-ID" sz="2300" dirty="0" err="1" smtClean="0"/>
              <a:t>dilakukan</a:t>
            </a:r>
            <a:r>
              <a:rPr lang="en-ID" sz="2300" dirty="0" smtClean="0"/>
              <a:t> </a:t>
            </a:r>
            <a:r>
              <a:rPr lang="en-ID" sz="2300" dirty="0" err="1" smtClean="0"/>
              <a:t>penyidikan</a:t>
            </a:r>
            <a:r>
              <a:rPr lang="en-ID" sz="2300" dirty="0" smtClean="0"/>
              <a:t>, </a:t>
            </a:r>
            <a:r>
              <a:rPr lang="en-ID" sz="2300" dirty="0" err="1" smtClean="0"/>
              <a:t>penuntutan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pemeriksaan</a:t>
            </a:r>
            <a:r>
              <a:rPr lang="en-ID" sz="2300" dirty="0" smtClean="0"/>
              <a:t> </a:t>
            </a:r>
            <a:r>
              <a:rPr lang="en-ID" sz="2300" dirty="0" err="1" smtClean="0"/>
              <a:t>disidang</a:t>
            </a:r>
            <a:r>
              <a:rPr lang="en-ID" sz="2300" dirty="0" smtClean="0"/>
              <a:t> </a:t>
            </a:r>
            <a:r>
              <a:rPr lang="en-ID" sz="2300" dirty="0" err="1" smtClean="0"/>
              <a:t>pengadilan</a:t>
            </a:r>
            <a:r>
              <a:rPr lang="en-ID" sz="2300" dirty="0" smtClean="0"/>
              <a:t> </a:t>
            </a:r>
            <a:r>
              <a:rPr lang="en-ID" sz="2300" dirty="0" err="1" smtClean="0"/>
              <a:t>terhadap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pencucian</a:t>
            </a:r>
            <a:r>
              <a:rPr lang="en-ID" sz="2300" dirty="0" smtClean="0"/>
              <a:t> </a:t>
            </a:r>
            <a:r>
              <a:rPr lang="en-ID" sz="2300" dirty="0" err="1" smtClean="0"/>
              <a:t>uang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wajib</a:t>
            </a:r>
            <a:r>
              <a:rPr lang="en-ID" sz="2300" dirty="0" smtClean="0"/>
              <a:t> </a:t>
            </a:r>
            <a:r>
              <a:rPr lang="en-ID" sz="2300" dirty="0" err="1" smtClean="0"/>
              <a:t>dibuktikan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terlebih</a:t>
            </a:r>
            <a:r>
              <a:rPr lang="en-ID" sz="2300" dirty="0" smtClean="0"/>
              <a:t> </a:t>
            </a:r>
            <a:r>
              <a:rPr lang="en-ID" sz="2300" dirty="0" err="1" smtClean="0"/>
              <a:t>dahulu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asalnya</a:t>
            </a:r>
            <a:r>
              <a:rPr lang="en-ID" sz="2300" dirty="0" smtClean="0"/>
              <a:t>”.</a:t>
            </a:r>
          </a:p>
          <a:p>
            <a:pPr marL="0" indent="0" algn="just">
              <a:buNone/>
            </a:pPr>
            <a:endParaRPr lang="en-ID" sz="2300" dirty="0" smtClean="0"/>
          </a:p>
          <a:p>
            <a:pPr algn="just"/>
            <a:r>
              <a:rPr lang="en-ID" sz="2300" dirty="0" err="1" smtClean="0"/>
              <a:t>Pasal</a:t>
            </a:r>
            <a:r>
              <a:rPr lang="en-ID" sz="2300" dirty="0" smtClean="0"/>
              <a:t> </a:t>
            </a:r>
            <a:r>
              <a:rPr lang="en-ID" sz="2300" dirty="0" err="1" smtClean="0"/>
              <a:t>ini</a:t>
            </a:r>
            <a:r>
              <a:rPr lang="en-ID" sz="2300" dirty="0" smtClean="0"/>
              <a:t> </a:t>
            </a:r>
            <a:r>
              <a:rPr lang="en-ID" sz="2300" dirty="0" err="1" smtClean="0"/>
              <a:t>membuktikan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bahwa</a:t>
            </a:r>
            <a:r>
              <a:rPr lang="en-ID" sz="2300" dirty="0" smtClean="0"/>
              <a:t> </a:t>
            </a:r>
            <a:r>
              <a:rPr lang="en-ID" sz="2300" dirty="0" err="1" smtClean="0"/>
              <a:t>sasaran</a:t>
            </a:r>
            <a:r>
              <a:rPr lang="en-ID" sz="2300" dirty="0" smtClean="0"/>
              <a:t> UU TPPU </a:t>
            </a:r>
            <a:r>
              <a:rPr lang="en-ID" sz="2300" dirty="0" err="1" smtClean="0"/>
              <a:t>adalah</a:t>
            </a:r>
            <a:r>
              <a:rPr lang="en-ID" sz="2300" dirty="0" smtClean="0"/>
              <a:t> </a:t>
            </a:r>
            <a:r>
              <a:rPr lang="en-ID" sz="2300" dirty="0" err="1" smtClean="0"/>
              <a:t>bukan</a:t>
            </a:r>
            <a:r>
              <a:rPr lang="en-ID" sz="2300" dirty="0" smtClean="0"/>
              <a:t> </a:t>
            </a:r>
            <a:r>
              <a:rPr lang="en-ID" sz="2300" dirty="0" err="1" smtClean="0"/>
              <a:t>pada</a:t>
            </a:r>
            <a:r>
              <a:rPr lang="en-ID" sz="2300" dirty="0" smtClean="0"/>
              <a:t> </a:t>
            </a:r>
            <a:r>
              <a:rPr lang="en-ID" sz="2300" dirty="0" err="1" smtClean="0"/>
              <a:t>perbuatan</a:t>
            </a:r>
            <a:r>
              <a:rPr lang="en-ID" sz="2300" dirty="0" smtClean="0"/>
              <a:t> (</a:t>
            </a:r>
            <a:r>
              <a:rPr lang="en-ID" sz="2300" dirty="0" err="1" smtClean="0"/>
              <a:t>kesalahan</a:t>
            </a:r>
            <a:r>
              <a:rPr lang="en-ID" sz="2300" dirty="0" smtClean="0"/>
              <a:t>)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, </a:t>
            </a:r>
            <a:r>
              <a:rPr lang="en-ID" sz="2300" dirty="0" err="1" smtClean="0"/>
              <a:t>melainkan</a:t>
            </a:r>
            <a:r>
              <a:rPr lang="en-ID" sz="2300" dirty="0" smtClean="0"/>
              <a:t> </a:t>
            </a:r>
            <a:r>
              <a:rPr lang="en-ID" sz="2300" dirty="0" err="1" smtClean="0"/>
              <a:t>pada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diduga</a:t>
            </a:r>
            <a:r>
              <a:rPr lang="en-ID" sz="2300" dirty="0" smtClean="0"/>
              <a:t> </a:t>
            </a:r>
            <a:r>
              <a:rPr lang="en-ID" sz="2300" dirty="0" err="1" smtClean="0"/>
              <a:t>berasal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asal</a:t>
            </a:r>
            <a:r>
              <a:rPr lang="en-ID" sz="2300" dirty="0" smtClean="0"/>
              <a:t> (predicate </a:t>
            </a:r>
            <a:r>
              <a:rPr lang="en-ID" sz="2300" dirty="0" err="1" smtClean="0"/>
              <a:t>offece</a:t>
            </a:r>
            <a:r>
              <a:rPr lang="en-ID" sz="2300" dirty="0" smtClean="0"/>
              <a:t>), </a:t>
            </a:r>
            <a:r>
              <a:rPr lang="en-ID" sz="2300" dirty="0" err="1" smtClean="0"/>
              <a:t>sehingga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diduga</a:t>
            </a:r>
            <a:r>
              <a:rPr lang="en-ID" sz="2300" dirty="0" smtClean="0"/>
              <a:t> </a:t>
            </a:r>
            <a:r>
              <a:rPr lang="en-ID" sz="2300" dirty="0" err="1" smtClean="0"/>
              <a:t>berasal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merupakan</a:t>
            </a:r>
            <a:r>
              <a:rPr lang="en-ID" sz="2300" dirty="0" smtClean="0"/>
              <a:t> </a:t>
            </a:r>
            <a:r>
              <a:rPr lang="en-ID" sz="2300" dirty="0" err="1" smtClean="0"/>
              <a:t>subjek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PU.</a:t>
            </a:r>
          </a:p>
          <a:p>
            <a:pPr marL="0" indent="0" algn="just">
              <a:buNone/>
            </a:pPr>
            <a:endParaRPr lang="en-ID" sz="2300" dirty="0" smtClean="0"/>
          </a:p>
          <a:p>
            <a:pPr algn="just"/>
            <a:r>
              <a:rPr lang="en-ID" sz="2300" dirty="0" err="1" smtClean="0"/>
              <a:t>Bahwa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sebagai</a:t>
            </a:r>
            <a:r>
              <a:rPr lang="en-ID" sz="2300" dirty="0" smtClean="0"/>
              <a:t> </a:t>
            </a:r>
            <a:r>
              <a:rPr lang="en-ID" sz="2300" dirty="0" err="1" smtClean="0"/>
              <a:t>subjek</a:t>
            </a:r>
            <a:r>
              <a:rPr lang="en-ID" sz="2300" dirty="0" smtClean="0"/>
              <a:t> TPPU </a:t>
            </a:r>
            <a:r>
              <a:rPr lang="en-ID" sz="2300" dirty="0" err="1" smtClean="0"/>
              <a:t>mengandung</a:t>
            </a:r>
            <a:r>
              <a:rPr lang="en-ID" sz="2300" dirty="0" smtClean="0"/>
              <a:t> </a:t>
            </a:r>
            <a:r>
              <a:rPr lang="en-ID" sz="2300" dirty="0" err="1" smtClean="0"/>
              <a:t>konsekuensi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/ </a:t>
            </a:r>
            <a:r>
              <a:rPr lang="en-ID" sz="2300" dirty="0" err="1" smtClean="0"/>
              <a:t>permasalahan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yaitu</a:t>
            </a:r>
            <a:r>
              <a:rPr lang="en-ID" sz="2300" dirty="0" smtClean="0"/>
              <a:t>: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240573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300" b="1" dirty="0" smtClean="0"/>
              <a:t>UU TPPU </a:t>
            </a:r>
            <a:r>
              <a:rPr lang="en-ID" sz="2300" b="1" dirty="0" err="1" smtClean="0"/>
              <a:t>memperlakukan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harta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kekayaan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sebagai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subjek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tindak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pidana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mengandung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beberapa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konsekuensi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hukum</a:t>
            </a:r>
            <a:r>
              <a:rPr lang="en-ID" sz="2300" dirty="0" smtClean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300" b="1" dirty="0" err="1" smtClean="0"/>
              <a:t>Pembuktian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terbalik</a:t>
            </a:r>
            <a:r>
              <a:rPr lang="en-ID" sz="2300" dirty="0" smtClean="0"/>
              <a:t> </a:t>
            </a:r>
            <a:r>
              <a:rPr lang="en-ID" sz="2300" dirty="0" err="1" smtClean="0"/>
              <a:t>atas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b="1" dirty="0" err="1" smtClean="0"/>
              <a:t>tidak</a:t>
            </a:r>
            <a:r>
              <a:rPr lang="en-ID" sz="2300" b="1" dirty="0" smtClean="0"/>
              <a:t> mutatis mutandis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b="1" dirty="0" err="1" smtClean="0"/>
              <a:t>kesalahan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terdakwa</a:t>
            </a:r>
            <a:r>
              <a:rPr lang="en-ID" sz="2300" b="1" dirty="0" smtClean="0"/>
              <a:t> </a:t>
            </a:r>
            <a:r>
              <a:rPr lang="en-ID" sz="2300" dirty="0" err="1" smtClean="0"/>
              <a:t>atas</a:t>
            </a:r>
            <a:r>
              <a:rPr lang="en-ID" sz="2300" dirty="0" smtClean="0"/>
              <a:t> </a:t>
            </a:r>
            <a:r>
              <a:rPr lang="en-ID" sz="2300" dirty="0" err="1" smtClean="0"/>
              <a:t>perbuatannya</a:t>
            </a:r>
            <a:r>
              <a:rPr lang="en-ID" sz="2300" dirty="0" smtClean="0"/>
              <a:t> (</a:t>
            </a:r>
            <a:r>
              <a:rPr lang="en-ID" sz="2300" i="1" dirty="0" smtClean="0"/>
              <a:t>predicate crime/predicate offence</a:t>
            </a:r>
            <a:r>
              <a:rPr lang="en-ID" sz="2300" dirty="0" smtClean="0"/>
              <a:t>), </a:t>
            </a:r>
            <a:r>
              <a:rPr lang="en-ID" sz="2300" dirty="0" err="1" smtClean="0"/>
              <a:t>karena</a:t>
            </a:r>
            <a:r>
              <a:rPr lang="en-ID" sz="2300" dirty="0" smtClean="0"/>
              <a:t> </a:t>
            </a:r>
            <a:r>
              <a:rPr lang="en-ID" sz="2300" dirty="0" err="1" smtClean="0"/>
              <a:t>tujuan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dirty="0" err="1" smtClean="0"/>
              <a:t>terbalik</a:t>
            </a:r>
            <a:r>
              <a:rPr lang="en-ID" sz="2300" dirty="0" smtClean="0"/>
              <a:t> </a:t>
            </a:r>
            <a:r>
              <a:rPr lang="en-ID" sz="2300" dirty="0" err="1" smtClean="0"/>
              <a:t>adalah</a:t>
            </a:r>
            <a:r>
              <a:rPr lang="en-ID" sz="2300" dirty="0" smtClean="0"/>
              <a:t> </a:t>
            </a:r>
            <a:r>
              <a:rPr lang="en-ID" sz="2300" dirty="0" err="1" smtClean="0"/>
              <a:t>perampasan</a:t>
            </a:r>
            <a:r>
              <a:rPr lang="en-ID" sz="2300" dirty="0" smtClean="0"/>
              <a:t> </a:t>
            </a:r>
            <a:r>
              <a:rPr lang="en-ID" sz="2300" dirty="0" err="1" smtClean="0"/>
              <a:t>aset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keperdataan</a:t>
            </a:r>
            <a:r>
              <a:rPr lang="en-ID" sz="2300" dirty="0" smtClean="0"/>
              <a:t> (</a:t>
            </a:r>
            <a:r>
              <a:rPr lang="en-ID" sz="2300" i="1" dirty="0" smtClean="0"/>
              <a:t>in rem forfeiture </a:t>
            </a:r>
            <a:r>
              <a:rPr lang="en-ID" sz="2300" i="1" dirty="0" err="1" smtClean="0"/>
              <a:t>atau</a:t>
            </a:r>
            <a:r>
              <a:rPr lang="en-ID" sz="2300" i="1" dirty="0" smtClean="0"/>
              <a:t> civil based forfeiture</a:t>
            </a:r>
            <a:r>
              <a:rPr lang="en-ID" sz="2300" dirty="0" smtClean="0"/>
              <a:t>),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berbeda</a:t>
            </a:r>
            <a:r>
              <a:rPr lang="en-ID" sz="2300" dirty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dirty="0" err="1" smtClean="0"/>
              <a:t>kesalahan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atas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asal</a:t>
            </a:r>
            <a:r>
              <a:rPr lang="en-ID" sz="2300" dirty="0" smtClean="0"/>
              <a:t> yang </a:t>
            </a:r>
            <a:r>
              <a:rPr lang="en-ID" sz="2300" dirty="0" err="1" smtClean="0"/>
              <a:t>tujuannya</a:t>
            </a:r>
            <a:r>
              <a:rPr lang="en-ID" sz="2300" dirty="0" smtClean="0"/>
              <a:t> </a:t>
            </a:r>
            <a:r>
              <a:rPr lang="en-ID" sz="2300" dirty="0" err="1" smtClean="0"/>
              <a:t>menemukan</a:t>
            </a:r>
            <a:r>
              <a:rPr lang="en-ID" sz="2300" dirty="0" smtClean="0"/>
              <a:t> </a:t>
            </a:r>
            <a:r>
              <a:rPr lang="en-ID" sz="2300" dirty="0" err="1" smtClean="0"/>
              <a:t>kesalahan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baru</a:t>
            </a:r>
            <a:r>
              <a:rPr lang="en-ID" sz="2300" dirty="0" smtClean="0"/>
              <a:t> </a:t>
            </a:r>
            <a:r>
              <a:rPr lang="en-ID" sz="2300" dirty="0" err="1" smtClean="0"/>
              <a:t>kemudian</a:t>
            </a:r>
            <a:r>
              <a:rPr lang="en-ID" sz="2300" dirty="0" smtClean="0"/>
              <a:t> </a:t>
            </a:r>
            <a:r>
              <a:rPr lang="en-ID" sz="2300" dirty="0" err="1" smtClean="0"/>
              <a:t>merampas</a:t>
            </a:r>
            <a:r>
              <a:rPr lang="en-ID" sz="2300" dirty="0" smtClean="0"/>
              <a:t> </a:t>
            </a:r>
            <a:r>
              <a:rPr lang="en-ID" sz="2300" dirty="0" err="1" smtClean="0"/>
              <a:t>asetnya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kepidanaan</a:t>
            </a:r>
            <a:r>
              <a:rPr lang="en-ID" sz="2300" dirty="0" smtClean="0"/>
              <a:t> (</a:t>
            </a:r>
            <a:r>
              <a:rPr lang="en-ID" sz="2300" i="1" dirty="0" smtClean="0"/>
              <a:t>in </a:t>
            </a:r>
            <a:r>
              <a:rPr lang="en-ID" sz="2300" i="1" dirty="0" err="1" smtClean="0"/>
              <a:t>personam</a:t>
            </a:r>
            <a:r>
              <a:rPr lang="en-ID" sz="2300" i="1" dirty="0" smtClean="0"/>
              <a:t> forfeiture </a:t>
            </a:r>
            <a:r>
              <a:rPr lang="en-ID" sz="2300" i="1" dirty="0" err="1" smtClean="0"/>
              <a:t>atau</a:t>
            </a:r>
            <a:r>
              <a:rPr lang="en-ID" sz="2300" i="1" dirty="0" smtClean="0"/>
              <a:t> criminal based forfeiture</a:t>
            </a:r>
            <a:r>
              <a:rPr lang="en-ID" sz="2300" dirty="0" smtClean="0"/>
              <a:t>)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5901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67604" y="260648"/>
            <a:ext cx="82296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2"/>
            </a:pPr>
            <a:r>
              <a:rPr lang="en-ID" sz="2300" dirty="0" err="1" smtClean="0"/>
              <a:t>Adanya</a:t>
            </a:r>
            <a:r>
              <a:rPr lang="en-ID" sz="2300" dirty="0" smtClean="0"/>
              <a:t> </a:t>
            </a:r>
            <a:r>
              <a:rPr lang="en-ID" sz="2300" dirty="0" err="1" smtClean="0"/>
              <a:t>kekaburan</a:t>
            </a:r>
            <a:r>
              <a:rPr lang="en-ID" sz="2300" dirty="0" smtClean="0"/>
              <a:t> (</a:t>
            </a:r>
            <a:r>
              <a:rPr lang="en-ID" sz="2300" i="1" dirty="0" smtClean="0"/>
              <a:t>Ambiguous</a:t>
            </a:r>
            <a:r>
              <a:rPr lang="en-ID" sz="2300" dirty="0" smtClean="0"/>
              <a:t>) </a:t>
            </a:r>
            <a:r>
              <a:rPr lang="en-ID" sz="2300" dirty="0" err="1" smtClean="0"/>
              <a:t>ketentuan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69 </a:t>
            </a:r>
            <a:r>
              <a:rPr lang="en-ID" sz="2300" dirty="0" err="1" smtClean="0"/>
              <a:t>apabila</a:t>
            </a:r>
            <a:r>
              <a:rPr lang="en-ID" sz="2300" dirty="0" smtClean="0"/>
              <a:t> </a:t>
            </a:r>
            <a:r>
              <a:rPr lang="en-ID" sz="2300" dirty="0" err="1" smtClean="0"/>
              <a:t>dikaitkan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ketentuan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77 </a:t>
            </a:r>
            <a:r>
              <a:rPr lang="en-ID" sz="2300" dirty="0" err="1" smtClean="0"/>
              <a:t>dan</a:t>
            </a:r>
            <a:r>
              <a:rPr lang="en-ID" sz="2300" dirty="0" smtClean="0"/>
              <a:t> 78 UU 8/2010.</a:t>
            </a:r>
          </a:p>
          <a:p>
            <a:pPr marL="400050" lvl="1" indent="0" algn="just">
              <a:buNone/>
            </a:pPr>
            <a:r>
              <a:rPr lang="en-ID" sz="2300" dirty="0" err="1" smtClean="0"/>
              <a:t>Pasal</a:t>
            </a:r>
            <a:r>
              <a:rPr lang="en-ID" sz="2300" dirty="0" smtClean="0"/>
              <a:t> 77 “</a:t>
            </a:r>
            <a:r>
              <a:rPr lang="en-ID" sz="2300" i="1" dirty="0" err="1" smtClean="0"/>
              <a:t>Untuk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kepentingan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pemeriksaan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disidang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pengadilan</a:t>
            </a:r>
            <a:r>
              <a:rPr lang="en-ID" sz="2300" i="1" dirty="0" smtClean="0"/>
              <a:t>, </a:t>
            </a:r>
            <a:r>
              <a:rPr lang="en-ID" sz="2300" i="1" dirty="0" err="1" smtClean="0"/>
              <a:t>terdakwa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wajib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membuktikan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bahwa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harta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kekayaanya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bukan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merupakan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hasil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tindak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pidana</a:t>
            </a:r>
            <a:r>
              <a:rPr lang="en-ID" sz="2300" i="1" dirty="0" smtClean="0"/>
              <a:t> </a:t>
            </a:r>
            <a:r>
              <a:rPr lang="en-ID" sz="2300" dirty="0" smtClean="0"/>
              <a:t>“.</a:t>
            </a:r>
          </a:p>
          <a:p>
            <a:pPr marL="400050" lvl="1" indent="0" algn="just">
              <a:buNone/>
            </a:pPr>
            <a:r>
              <a:rPr lang="en-ID" sz="2300" dirty="0" err="1" smtClean="0"/>
              <a:t>Pasal</a:t>
            </a:r>
            <a:r>
              <a:rPr lang="en-ID" sz="2300" dirty="0" smtClean="0"/>
              <a:t> 78 </a:t>
            </a:r>
            <a:r>
              <a:rPr lang="en-ID" sz="2300" dirty="0" err="1" smtClean="0"/>
              <a:t>ayat</a:t>
            </a:r>
            <a:r>
              <a:rPr lang="en-ID" sz="2300" dirty="0" smtClean="0"/>
              <a:t> (1) “</a:t>
            </a:r>
            <a:r>
              <a:rPr lang="en-ID" sz="2300" i="1" dirty="0" err="1" smtClean="0"/>
              <a:t>dalam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pemeriksaan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disidang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pengadilan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sebagaimana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dimaksud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dalam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pasal</a:t>
            </a:r>
            <a:r>
              <a:rPr lang="en-ID" sz="2300" i="1" dirty="0" smtClean="0"/>
              <a:t> 77, hakim </a:t>
            </a:r>
            <a:r>
              <a:rPr lang="en-ID" sz="2300" i="1" dirty="0" err="1" smtClean="0"/>
              <a:t>memerintahkan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terdakwa</a:t>
            </a:r>
            <a:r>
              <a:rPr lang="en-ID" sz="2300" i="1" dirty="0" smtClean="0"/>
              <a:t> agar </a:t>
            </a:r>
            <a:r>
              <a:rPr lang="en-ID" sz="2300" i="1" dirty="0" err="1" smtClean="0"/>
              <a:t>membuktikan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bahwa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harta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kekayaan</a:t>
            </a:r>
            <a:r>
              <a:rPr lang="en-ID" sz="2300" i="1" dirty="0" smtClean="0"/>
              <a:t> yang </a:t>
            </a:r>
            <a:r>
              <a:rPr lang="en-ID" sz="2300" i="1" dirty="0" err="1" smtClean="0"/>
              <a:t>terkait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dengan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perkara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bukan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berasal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atau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terkait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dengan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tindak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pidana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sebagaimana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dimaksud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dalam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pasal</a:t>
            </a:r>
            <a:r>
              <a:rPr lang="en-ID" sz="2300" i="1" dirty="0" smtClean="0"/>
              <a:t> 2 </a:t>
            </a:r>
            <a:r>
              <a:rPr lang="en-ID" sz="2300" i="1" dirty="0" err="1" smtClean="0"/>
              <a:t>ayat</a:t>
            </a:r>
            <a:r>
              <a:rPr lang="en-ID" sz="2300" i="1" dirty="0" smtClean="0"/>
              <a:t> (1</a:t>
            </a:r>
            <a:r>
              <a:rPr lang="en-ID" sz="2300" dirty="0" smtClean="0"/>
              <a:t>)”</a:t>
            </a:r>
          </a:p>
          <a:p>
            <a:pPr marL="400050" lvl="1" indent="0" algn="just">
              <a:buNone/>
            </a:pPr>
            <a:r>
              <a:rPr lang="en-ID" sz="2300" dirty="0" err="1" smtClean="0"/>
              <a:t>Pasal</a:t>
            </a:r>
            <a:r>
              <a:rPr lang="en-ID" sz="2300" dirty="0" smtClean="0"/>
              <a:t> 78 </a:t>
            </a:r>
            <a:r>
              <a:rPr lang="en-ID" sz="2300" dirty="0" err="1" smtClean="0"/>
              <a:t>ayat</a:t>
            </a:r>
            <a:r>
              <a:rPr lang="en-ID" sz="2300" dirty="0" smtClean="0"/>
              <a:t> (2) “</a:t>
            </a:r>
            <a:r>
              <a:rPr lang="en-ID" sz="2300" i="1" dirty="0" err="1" smtClean="0"/>
              <a:t>terdakwa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membuktikan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bahwa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harta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kekayaan</a:t>
            </a:r>
            <a:r>
              <a:rPr lang="en-ID" sz="2300" i="1" dirty="0" smtClean="0"/>
              <a:t> yang </a:t>
            </a:r>
            <a:r>
              <a:rPr lang="en-ID" sz="2300" i="1" dirty="0" err="1" smtClean="0"/>
              <a:t>terkait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dengan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perkara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bukan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berasal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atau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terkait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dengan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tindak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pidana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sebagaimana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dimaksud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pasal</a:t>
            </a:r>
            <a:r>
              <a:rPr lang="en-ID" sz="2300" i="1" dirty="0" smtClean="0"/>
              <a:t> 2 </a:t>
            </a:r>
            <a:r>
              <a:rPr lang="en-ID" sz="2300" i="1" dirty="0" err="1" smtClean="0"/>
              <a:t>ayat</a:t>
            </a:r>
            <a:r>
              <a:rPr lang="en-ID" sz="2300" i="1" dirty="0" smtClean="0"/>
              <a:t> (1) </a:t>
            </a:r>
            <a:r>
              <a:rPr lang="en-ID" sz="2300" i="1" dirty="0" err="1" smtClean="0"/>
              <a:t>dengan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cara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mengajukan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alat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bukti</a:t>
            </a:r>
            <a:r>
              <a:rPr lang="en-ID" sz="2300" i="1" dirty="0" smtClean="0"/>
              <a:t> yang </a:t>
            </a:r>
            <a:r>
              <a:rPr lang="en-ID" sz="2300" i="1" dirty="0" err="1" smtClean="0"/>
              <a:t>cukup</a:t>
            </a:r>
            <a:r>
              <a:rPr lang="en-ID" sz="2300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914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260648"/>
            <a:ext cx="8229600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just">
              <a:buNone/>
            </a:pPr>
            <a:r>
              <a:rPr lang="en-ID" sz="2300" dirty="0" err="1" smtClean="0"/>
              <a:t>Pasal</a:t>
            </a:r>
            <a:r>
              <a:rPr lang="en-ID" sz="2300" dirty="0" smtClean="0"/>
              <a:t> 2 </a:t>
            </a:r>
            <a:r>
              <a:rPr lang="en-ID" sz="2300" dirty="0" err="1" smtClean="0"/>
              <a:t>ayat</a:t>
            </a:r>
            <a:r>
              <a:rPr lang="en-ID" sz="2300" dirty="0" smtClean="0"/>
              <a:t> (1) “</a:t>
            </a:r>
            <a:r>
              <a:rPr lang="en-ID" sz="2300" dirty="0" err="1" smtClean="0"/>
              <a:t>hasil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adalah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diperoleh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(</a:t>
            </a:r>
            <a:r>
              <a:rPr lang="en-ID" sz="2300" dirty="0" err="1" smtClean="0"/>
              <a:t>korupsi</a:t>
            </a:r>
            <a:r>
              <a:rPr lang="en-ID" sz="2300" dirty="0" smtClean="0"/>
              <a:t>, </a:t>
            </a:r>
            <a:r>
              <a:rPr lang="en-ID" sz="2300" dirty="0" err="1" smtClean="0"/>
              <a:t>penyuapan</a:t>
            </a:r>
            <a:r>
              <a:rPr lang="en-ID" sz="2300" dirty="0" smtClean="0"/>
              <a:t>, </a:t>
            </a:r>
            <a:r>
              <a:rPr lang="en-ID" sz="2300" dirty="0" err="1" smtClean="0"/>
              <a:t>narkotika</a:t>
            </a:r>
            <a:r>
              <a:rPr lang="en-ID" sz="2300" dirty="0" smtClean="0"/>
              <a:t>, </a:t>
            </a:r>
            <a:r>
              <a:rPr lang="en-ID" sz="2300" dirty="0" err="1" smtClean="0"/>
              <a:t>psikotropika</a:t>
            </a:r>
            <a:r>
              <a:rPr lang="en-ID" sz="2300" dirty="0" smtClean="0"/>
              <a:t>, </a:t>
            </a:r>
            <a:r>
              <a:rPr lang="en-ID" sz="2300" dirty="0" err="1" smtClean="0"/>
              <a:t>penyelundupan</a:t>
            </a:r>
            <a:r>
              <a:rPr lang="en-ID" sz="2300" dirty="0" smtClean="0"/>
              <a:t> </a:t>
            </a:r>
            <a:r>
              <a:rPr lang="en-ID" sz="2300" dirty="0" err="1" smtClean="0"/>
              <a:t>tenaga</a:t>
            </a:r>
            <a:r>
              <a:rPr lang="en-ID" sz="2300" dirty="0" smtClean="0"/>
              <a:t> </a:t>
            </a:r>
            <a:r>
              <a:rPr lang="en-ID" sz="2300" dirty="0" err="1" smtClean="0"/>
              <a:t>kerja</a:t>
            </a:r>
            <a:r>
              <a:rPr lang="en-ID" sz="2300" dirty="0" smtClean="0"/>
              <a:t>, </a:t>
            </a:r>
            <a:r>
              <a:rPr lang="en-ID" sz="2300" dirty="0" err="1" smtClean="0"/>
              <a:t>penyelundupan</a:t>
            </a:r>
            <a:r>
              <a:rPr lang="en-ID" sz="2300" dirty="0" smtClean="0"/>
              <a:t> </a:t>
            </a:r>
            <a:r>
              <a:rPr lang="en-ID" sz="2300" dirty="0" err="1" smtClean="0"/>
              <a:t>migran</a:t>
            </a:r>
            <a:r>
              <a:rPr lang="en-ID" sz="2300" dirty="0" smtClean="0"/>
              <a:t>, </a:t>
            </a:r>
            <a:r>
              <a:rPr lang="en-ID" sz="2300" dirty="0" err="1" smtClean="0"/>
              <a:t>dibidang</a:t>
            </a:r>
            <a:r>
              <a:rPr lang="en-ID" sz="2300" dirty="0" smtClean="0"/>
              <a:t> </a:t>
            </a:r>
            <a:r>
              <a:rPr lang="en-ID" sz="2300" dirty="0" err="1" smtClean="0"/>
              <a:t>perbankan</a:t>
            </a:r>
            <a:r>
              <a:rPr lang="en-ID" sz="2300" dirty="0" smtClean="0"/>
              <a:t>, </a:t>
            </a:r>
            <a:r>
              <a:rPr lang="en-ID" sz="2300" dirty="0" err="1" smtClean="0"/>
              <a:t>dibidang</a:t>
            </a:r>
            <a:r>
              <a:rPr lang="en-ID" sz="2300" dirty="0" smtClean="0"/>
              <a:t> </a:t>
            </a:r>
            <a:r>
              <a:rPr lang="en-ID" sz="2300" dirty="0" err="1" smtClean="0"/>
              <a:t>pasar</a:t>
            </a:r>
            <a:r>
              <a:rPr lang="en-ID" sz="2300" dirty="0" smtClean="0"/>
              <a:t> modal, </a:t>
            </a:r>
            <a:r>
              <a:rPr lang="en-ID" sz="2300" dirty="0" err="1" smtClean="0"/>
              <a:t>dibidang</a:t>
            </a:r>
            <a:r>
              <a:rPr lang="en-ID" sz="2300" dirty="0" smtClean="0"/>
              <a:t> </a:t>
            </a:r>
            <a:r>
              <a:rPr lang="en-ID" sz="2300" dirty="0" err="1" smtClean="0"/>
              <a:t>perasuransian</a:t>
            </a:r>
            <a:r>
              <a:rPr lang="en-ID" sz="2300" dirty="0" smtClean="0"/>
              <a:t>, </a:t>
            </a:r>
            <a:r>
              <a:rPr lang="en-ID" sz="2300" dirty="0" err="1" smtClean="0"/>
              <a:t>kepabeanan</a:t>
            </a:r>
            <a:r>
              <a:rPr lang="en-ID" sz="2300" dirty="0" smtClean="0"/>
              <a:t>, </a:t>
            </a:r>
            <a:r>
              <a:rPr lang="en-ID" sz="2300" dirty="0" err="1" smtClean="0"/>
              <a:t>cukai</a:t>
            </a:r>
            <a:r>
              <a:rPr lang="en-ID" sz="2300" dirty="0" smtClean="0"/>
              <a:t>, </a:t>
            </a:r>
            <a:r>
              <a:rPr lang="en-ID" sz="2300" dirty="0" err="1" smtClean="0"/>
              <a:t>perdagangan</a:t>
            </a:r>
            <a:r>
              <a:rPr lang="en-ID" sz="2300" dirty="0" smtClean="0"/>
              <a:t> orang, </a:t>
            </a:r>
            <a:r>
              <a:rPr lang="en-ID" sz="2300" dirty="0" err="1" smtClean="0"/>
              <a:t>perdagangan</a:t>
            </a:r>
            <a:r>
              <a:rPr lang="en-ID" sz="2300" dirty="0" smtClean="0"/>
              <a:t> </a:t>
            </a:r>
            <a:r>
              <a:rPr lang="en-ID" sz="2300" dirty="0" err="1" smtClean="0"/>
              <a:t>senjata</a:t>
            </a:r>
            <a:r>
              <a:rPr lang="en-ID" sz="2300" dirty="0" smtClean="0"/>
              <a:t> </a:t>
            </a:r>
            <a:r>
              <a:rPr lang="en-ID" sz="2300" dirty="0" err="1" smtClean="0"/>
              <a:t>gelap</a:t>
            </a:r>
            <a:r>
              <a:rPr lang="en-ID" sz="2300" dirty="0" smtClean="0"/>
              <a:t>, </a:t>
            </a:r>
            <a:r>
              <a:rPr lang="en-ID" sz="2300" dirty="0" err="1" smtClean="0"/>
              <a:t>terorisme</a:t>
            </a:r>
            <a:r>
              <a:rPr lang="en-ID" sz="2300" dirty="0" smtClean="0"/>
              <a:t>, </a:t>
            </a:r>
            <a:r>
              <a:rPr lang="en-ID" sz="2300" dirty="0" err="1" smtClean="0"/>
              <a:t>penculikan</a:t>
            </a:r>
            <a:r>
              <a:rPr lang="en-ID" sz="2300" dirty="0" smtClean="0"/>
              <a:t>, </a:t>
            </a:r>
            <a:r>
              <a:rPr lang="en-ID" sz="2300" dirty="0" err="1" smtClean="0"/>
              <a:t>pencurian</a:t>
            </a:r>
            <a:r>
              <a:rPr lang="en-ID" sz="2300" dirty="0" smtClean="0"/>
              <a:t>, </a:t>
            </a:r>
            <a:r>
              <a:rPr lang="en-ID" sz="2300" dirty="0" err="1" smtClean="0"/>
              <a:t>penggelapan</a:t>
            </a:r>
            <a:r>
              <a:rPr lang="en-ID" sz="2300" dirty="0" smtClean="0"/>
              <a:t>, </a:t>
            </a:r>
            <a:r>
              <a:rPr lang="en-ID" sz="2300" dirty="0" err="1" smtClean="0"/>
              <a:t>penipuan</a:t>
            </a:r>
            <a:r>
              <a:rPr lang="en-ID" sz="2300" dirty="0" smtClean="0"/>
              <a:t>, </a:t>
            </a:r>
            <a:r>
              <a:rPr lang="en-ID" sz="2300" dirty="0" err="1" smtClean="0"/>
              <a:t>pemalsuan</a:t>
            </a:r>
            <a:r>
              <a:rPr lang="en-ID" sz="2300" dirty="0" smtClean="0"/>
              <a:t> </a:t>
            </a:r>
            <a:r>
              <a:rPr lang="en-ID" sz="2300" dirty="0" err="1" smtClean="0"/>
              <a:t>uang</a:t>
            </a:r>
            <a:r>
              <a:rPr lang="en-ID" sz="2300" dirty="0" smtClean="0"/>
              <a:t>, </a:t>
            </a:r>
            <a:r>
              <a:rPr lang="en-ID" sz="2300" dirty="0" err="1" smtClean="0"/>
              <a:t>perjudian</a:t>
            </a:r>
            <a:r>
              <a:rPr lang="en-ID" sz="2300" dirty="0" smtClean="0"/>
              <a:t>, </a:t>
            </a:r>
            <a:r>
              <a:rPr lang="en-ID" sz="2300" dirty="0" err="1" smtClean="0"/>
              <a:t>prostitusi</a:t>
            </a:r>
            <a:r>
              <a:rPr lang="en-ID" sz="2300" dirty="0" smtClean="0"/>
              <a:t>, </a:t>
            </a:r>
            <a:r>
              <a:rPr lang="en-ID" sz="2300" dirty="0" err="1" smtClean="0"/>
              <a:t>dibidang</a:t>
            </a:r>
            <a:r>
              <a:rPr lang="en-ID" sz="2300" dirty="0" smtClean="0"/>
              <a:t> </a:t>
            </a:r>
            <a:r>
              <a:rPr lang="en-ID" sz="2300" dirty="0" err="1" smtClean="0"/>
              <a:t>perpajakan</a:t>
            </a:r>
            <a:r>
              <a:rPr lang="en-ID" sz="2300" dirty="0" smtClean="0"/>
              <a:t>, </a:t>
            </a:r>
            <a:r>
              <a:rPr lang="en-ID" sz="2300" dirty="0" err="1" smtClean="0"/>
              <a:t>dibidang</a:t>
            </a:r>
            <a:r>
              <a:rPr lang="en-ID" sz="2300" dirty="0" smtClean="0"/>
              <a:t> </a:t>
            </a:r>
            <a:r>
              <a:rPr lang="en-ID" sz="2300" dirty="0" err="1" smtClean="0"/>
              <a:t>kehutanan</a:t>
            </a:r>
            <a:r>
              <a:rPr lang="en-ID" sz="2300" dirty="0" smtClean="0"/>
              <a:t>, </a:t>
            </a:r>
            <a:r>
              <a:rPr lang="en-ID" sz="2300" dirty="0" err="1" smtClean="0"/>
              <a:t>dibidang</a:t>
            </a:r>
            <a:r>
              <a:rPr lang="en-ID" sz="2300" dirty="0" smtClean="0"/>
              <a:t> </a:t>
            </a:r>
            <a:r>
              <a:rPr lang="en-ID" sz="2300" dirty="0" err="1" smtClean="0"/>
              <a:t>lingkungan</a:t>
            </a:r>
            <a:r>
              <a:rPr lang="en-ID" sz="2300" dirty="0" smtClean="0"/>
              <a:t> </a:t>
            </a:r>
            <a:r>
              <a:rPr lang="en-ID" sz="2300" dirty="0" err="1" smtClean="0"/>
              <a:t>hidup</a:t>
            </a:r>
            <a:r>
              <a:rPr lang="en-ID" sz="2300" dirty="0" smtClean="0"/>
              <a:t>, </a:t>
            </a:r>
            <a:r>
              <a:rPr lang="en-ID" sz="2300" dirty="0" err="1" smtClean="0"/>
              <a:t>dibidang</a:t>
            </a:r>
            <a:r>
              <a:rPr lang="en-ID" sz="2300" dirty="0" smtClean="0"/>
              <a:t> </a:t>
            </a:r>
            <a:r>
              <a:rPr lang="en-ID" sz="2300" dirty="0" err="1" smtClean="0"/>
              <a:t>kelautan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perikanan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lain yang </a:t>
            </a:r>
            <a:r>
              <a:rPr lang="en-ID" sz="2300" dirty="0" err="1" smtClean="0"/>
              <a:t>diancam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penjara</a:t>
            </a:r>
            <a:r>
              <a:rPr lang="en-ID" sz="2300" dirty="0" smtClean="0"/>
              <a:t> 4 </a:t>
            </a:r>
            <a:r>
              <a:rPr lang="en-ID" sz="2300" dirty="0" err="1" smtClean="0"/>
              <a:t>tahun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lebih</a:t>
            </a:r>
            <a:r>
              <a:rPr lang="en-ID" sz="2300" dirty="0" smtClean="0"/>
              <a:t>, yang </a:t>
            </a:r>
            <a:r>
              <a:rPr lang="en-ID" sz="2300" dirty="0" err="1" smtClean="0"/>
              <a:t>dilakukan</a:t>
            </a:r>
            <a:r>
              <a:rPr lang="en-ID" sz="2300" dirty="0" smtClean="0"/>
              <a:t> </a:t>
            </a:r>
            <a:r>
              <a:rPr lang="en-ID" sz="2300" dirty="0" err="1" smtClean="0"/>
              <a:t>diwilayah</a:t>
            </a:r>
            <a:r>
              <a:rPr lang="en-ID" sz="2300" dirty="0" smtClean="0"/>
              <a:t> NKRI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diluat</a:t>
            </a:r>
            <a:r>
              <a:rPr lang="en-ID" sz="2300" dirty="0" smtClean="0"/>
              <a:t> </a:t>
            </a:r>
            <a:r>
              <a:rPr lang="en-ID" sz="2300" dirty="0" err="1" smtClean="0"/>
              <a:t>wilayah</a:t>
            </a:r>
            <a:r>
              <a:rPr lang="en-ID" sz="2300" dirty="0" smtClean="0"/>
              <a:t> NKRI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tersebut</a:t>
            </a:r>
            <a:r>
              <a:rPr lang="en-ID" sz="2300" dirty="0" smtClean="0"/>
              <a:t> </a:t>
            </a:r>
            <a:r>
              <a:rPr lang="en-ID" sz="2300" dirty="0" err="1" smtClean="0"/>
              <a:t>juga</a:t>
            </a:r>
            <a:r>
              <a:rPr lang="en-ID" sz="2300" dirty="0" smtClean="0"/>
              <a:t> </a:t>
            </a:r>
            <a:r>
              <a:rPr lang="en-ID" sz="2300" dirty="0" err="1" smtClean="0"/>
              <a:t>merupakan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menurut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Indonesia.” </a:t>
            </a:r>
            <a:r>
              <a:rPr lang="en-ID" sz="2300" dirty="0" err="1" smtClean="0"/>
              <a:t>Kemudian</a:t>
            </a:r>
            <a:r>
              <a:rPr lang="en-ID" sz="2300" dirty="0" smtClean="0"/>
              <a:t> </a:t>
            </a:r>
            <a:r>
              <a:rPr lang="en-ID" sz="2300" dirty="0" err="1" smtClean="0"/>
              <a:t>ayat</a:t>
            </a:r>
            <a:r>
              <a:rPr lang="en-ID" sz="2300" dirty="0" smtClean="0"/>
              <a:t> (2) “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diketahui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patut</a:t>
            </a:r>
            <a:r>
              <a:rPr lang="en-ID" sz="2300" dirty="0" smtClean="0"/>
              <a:t> </a:t>
            </a:r>
            <a:r>
              <a:rPr lang="en-ID" sz="2300" dirty="0" err="1" smtClean="0"/>
              <a:t>diduga</a:t>
            </a:r>
            <a:r>
              <a:rPr lang="en-ID" sz="2300" dirty="0" smtClean="0"/>
              <a:t> </a:t>
            </a:r>
            <a:r>
              <a:rPr lang="en-ID" sz="2300" dirty="0" err="1" smtClean="0"/>
              <a:t>akan</a:t>
            </a:r>
            <a:r>
              <a:rPr lang="en-ID" sz="2300" dirty="0" smtClean="0"/>
              <a:t> </a:t>
            </a:r>
            <a:r>
              <a:rPr lang="en-ID" sz="2300" dirty="0" err="1" smtClean="0"/>
              <a:t>digunakan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/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digunakan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langsung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langsung</a:t>
            </a:r>
            <a:r>
              <a:rPr lang="en-ID" sz="2300" dirty="0" smtClean="0"/>
              <a:t> </a:t>
            </a:r>
            <a:r>
              <a:rPr lang="en-ID" sz="2300" dirty="0" err="1" smtClean="0"/>
              <a:t>untuk</a:t>
            </a:r>
            <a:r>
              <a:rPr lang="en-ID" sz="2300" dirty="0" smtClean="0"/>
              <a:t> </a:t>
            </a:r>
            <a:r>
              <a:rPr lang="en-ID" sz="2300" dirty="0" err="1" smtClean="0"/>
              <a:t>kegiatan</a:t>
            </a:r>
            <a:r>
              <a:rPr lang="en-ID" sz="2300" dirty="0" smtClean="0"/>
              <a:t> </a:t>
            </a:r>
            <a:r>
              <a:rPr lang="en-ID" sz="2300" dirty="0" err="1" smtClean="0"/>
              <a:t>terorisme</a:t>
            </a:r>
            <a:r>
              <a:rPr lang="en-ID" sz="2300" dirty="0" smtClean="0"/>
              <a:t>, </a:t>
            </a:r>
            <a:r>
              <a:rPr lang="en-ID" sz="2300" dirty="0" err="1" smtClean="0"/>
              <a:t>organisasi</a:t>
            </a:r>
            <a:r>
              <a:rPr lang="en-ID" sz="2300" dirty="0" smtClean="0"/>
              <a:t> </a:t>
            </a:r>
            <a:r>
              <a:rPr lang="en-ID" sz="2300" dirty="0" err="1" smtClean="0"/>
              <a:t>teroris</a:t>
            </a:r>
            <a:r>
              <a:rPr lang="en-ID" sz="2300" dirty="0" smtClean="0"/>
              <a:t> </a:t>
            </a:r>
            <a:r>
              <a:rPr lang="en-ID" sz="2300" dirty="0" err="1" smtClean="0"/>
              <a:t>disamakan</a:t>
            </a:r>
            <a:r>
              <a:rPr lang="en-ID" sz="2300" dirty="0" smtClean="0"/>
              <a:t> </a:t>
            </a:r>
            <a:r>
              <a:rPr lang="en-ID" sz="2300" dirty="0" err="1" smtClean="0"/>
              <a:t>sebagai</a:t>
            </a:r>
            <a:r>
              <a:rPr lang="en-ID" sz="2300" dirty="0" smtClean="0"/>
              <a:t> </a:t>
            </a:r>
            <a:r>
              <a:rPr lang="en-ID" sz="2300" dirty="0" err="1" smtClean="0"/>
              <a:t>hasil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sebagaimana</a:t>
            </a:r>
            <a:r>
              <a:rPr lang="en-ID" sz="2300" dirty="0" smtClean="0"/>
              <a:t> </a:t>
            </a:r>
            <a:r>
              <a:rPr lang="en-ID" sz="2300" dirty="0" err="1" smtClean="0"/>
              <a:t>pada</a:t>
            </a:r>
            <a:r>
              <a:rPr lang="en-ID" sz="2300" dirty="0" smtClean="0"/>
              <a:t> </a:t>
            </a:r>
            <a:r>
              <a:rPr lang="en-ID" sz="2300" dirty="0" err="1" smtClean="0"/>
              <a:t>ayat</a:t>
            </a:r>
            <a:r>
              <a:rPr lang="en-ID" sz="2300" dirty="0" smtClean="0"/>
              <a:t> (1) </a:t>
            </a:r>
            <a:r>
              <a:rPr lang="en-ID" sz="2300" dirty="0" err="1" smtClean="0"/>
              <a:t>huruf</a:t>
            </a:r>
            <a:r>
              <a:rPr lang="en-ID" sz="2300" dirty="0" smtClean="0"/>
              <a:t> n</a:t>
            </a:r>
          </a:p>
        </p:txBody>
      </p:sp>
    </p:spTree>
    <p:extLst>
      <p:ext uri="{BB962C8B-B14F-4D97-AF65-F5344CB8AC3E}">
        <p14:creationId xmlns:p14="http://schemas.microsoft.com/office/powerpoint/2010/main" val="39797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260648"/>
            <a:ext cx="8229600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just">
              <a:buNone/>
            </a:pPr>
            <a:r>
              <a:rPr lang="en-ID" sz="2300" b="1" dirty="0" err="1" smtClean="0"/>
              <a:t>Alasan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tentang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adanya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kekaburan</a:t>
            </a:r>
            <a:r>
              <a:rPr lang="en-ID" sz="2300" b="1" dirty="0" smtClean="0"/>
              <a:t> </a:t>
            </a:r>
            <a:r>
              <a:rPr lang="en-ID" sz="2300" dirty="0" err="1" smtClean="0"/>
              <a:t>tersebut</a:t>
            </a:r>
            <a:r>
              <a:rPr lang="en-ID" sz="2300" dirty="0" smtClean="0"/>
              <a:t> </a:t>
            </a:r>
            <a:r>
              <a:rPr lang="en-ID" sz="2300" dirty="0" err="1" smtClean="0"/>
              <a:t>karena</a:t>
            </a:r>
            <a:r>
              <a:rPr lang="en-ID" sz="2300" dirty="0" smtClean="0"/>
              <a:t> </a:t>
            </a:r>
            <a:r>
              <a:rPr lang="en-ID" sz="2300" dirty="0" err="1" smtClean="0"/>
              <a:t>disatu</a:t>
            </a:r>
            <a:r>
              <a:rPr lang="en-ID" sz="2300" dirty="0" smtClean="0"/>
              <a:t> </a:t>
            </a:r>
            <a:r>
              <a:rPr lang="en-ID" sz="2300" dirty="0" err="1" smtClean="0"/>
              <a:t>sisi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asal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wajib</a:t>
            </a:r>
            <a:r>
              <a:rPr lang="en-ID" sz="2300" dirty="0" smtClean="0"/>
              <a:t> </a:t>
            </a:r>
            <a:r>
              <a:rPr lang="en-ID" sz="2300" dirty="0" err="1" smtClean="0"/>
              <a:t>dibuktikan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oleh</a:t>
            </a:r>
            <a:r>
              <a:rPr lang="en-ID" sz="2300" dirty="0" smtClean="0"/>
              <a:t> </a:t>
            </a:r>
            <a:r>
              <a:rPr lang="en-ID" sz="2300" dirty="0" err="1" smtClean="0"/>
              <a:t>penuntut</a:t>
            </a:r>
            <a:r>
              <a:rPr lang="en-ID" sz="2300" dirty="0" smtClean="0"/>
              <a:t>, </a:t>
            </a:r>
            <a:r>
              <a:rPr lang="en-ID" sz="2300" dirty="0" err="1" smtClean="0"/>
              <a:t>namun</a:t>
            </a:r>
            <a:r>
              <a:rPr lang="en-ID" sz="2300" dirty="0" smtClean="0"/>
              <a:t> </a:t>
            </a:r>
            <a:r>
              <a:rPr lang="en-ID" sz="2300" dirty="0" err="1" smtClean="0"/>
              <a:t>disisi</a:t>
            </a:r>
            <a:r>
              <a:rPr lang="en-ID" sz="2300" dirty="0" smtClean="0"/>
              <a:t> lain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wajib</a:t>
            </a:r>
            <a:r>
              <a:rPr lang="en-ID" sz="2300" dirty="0" smtClean="0"/>
              <a:t> </a:t>
            </a:r>
            <a:r>
              <a:rPr lang="en-ID" sz="2300" dirty="0" err="1" smtClean="0"/>
              <a:t>membuktikan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dimilikinya</a:t>
            </a:r>
            <a:r>
              <a:rPr lang="en-ID" sz="2300" dirty="0" smtClean="0"/>
              <a:t> </a:t>
            </a:r>
            <a:r>
              <a:rPr lang="en-ID" sz="2300" dirty="0" err="1" smtClean="0"/>
              <a:t>bukan</a:t>
            </a:r>
            <a:r>
              <a:rPr lang="en-ID" sz="2300" dirty="0" smtClean="0"/>
              <a:t> </a:t>
            </a:r>
            <a:r>
              <a:rPr lang="en-ID" sz="2300" dirty="0" err="1" smtClean="0"/>
              <a:t>berasal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asal</a:t>
            </a:r>
            <a:r>
              <a:rPr lang="en-ID" sz="2300" dirty="0" smtClean="0"/>
              <a:t> yang </a:t>
            </a:r>
            <a:r>
              <a:rPr lang="en-ID" sz="2300" dirty="0" err="1" smtClean="0"/>
              <a:t>hanya</a:t>
            </a:r>
            <a:r>
              <a:rPr lang="en-ID" sz="2300" dirty="0" smtClean="0"/>
              <a:t> </a:t>
            </a:r>
            <a:r>
              <a:rPr lang="en-ID" sz="2300" dirty="0" err="1" smtClean="0"/>
              <a:t>dipersangkakan</a:t>
            </a:r>
            <a:r>
              <a:rPr lang="en-ID" sz="2300" dirty="0" smtClean="0"/>
              <a:t> (</a:t>
            </a:r>
            <a:r>
              <a:rPr lang="en-ID" sz="2300" i="1" dirty="0" smtClean="0"/>
              <a:t>probable cause principle</a:t>
            </a:r>
            <a:r>
              <a:rPr lang="en-ID" sz="2300" dirty="0" smtClean="0"/>
              <a:t>), </a:t>
            </a:r>
            <a:r>
              <a:rPr lang="en-ID" sz="2300" dirty="0" err="1" smtClean="0"/>
              <a:t>dimana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UU 8/2010 </a:t>
            </a:r>
            <a:r>
              <a:rPr lang="en-ID" sz="2300" dirty="0" err="1" smtClean="0"/>
              <a:t>ini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ada</a:t>
            </a:r>
            <a:r>
              <a:rPr lang="en-ID" sz="2300" dirty="0" smtClean="0"/>
              <a:t> </a:t>
            </a:r>
            <a:r>
              <a:rPr lang="en-ID" sz="2300" dirty="0" err="1" smtClean="0"/>
              <a:t>penjelasan</a:t>
            </a:r>
            <a:r>
              <a:rPr lang="en-ID" sz="2300" dirty="0" smtClean="0"/>
              <a:t> </a:t>
            </a:r>
            <a:r>
              <a:rPr lang="en-ID" sz="2300" dirty="0" err="1" smtClean="0"/>
              <a:t>memadai</a:t>
            </a:r>
            <a:r>
              <a:rPr lang="en-ID" sz="2300" dirty="0" smtClean="0"/>
              <a:t> </a:t>
            </a:r>
            <a:r>
              <a:rPr lang="en-ID" sz="2300" dirty="0" err="1" smtClean="0"/>
              <a:t>mengenai</a:t>
            </a:r>
            <a:r>
              <a:rPr lang="en-ID" sz="2300" dirty="0" smtClean="0"/>
              <a:t> </a:t>
            </a:r>
            <a:r>
              <a:rPr lang="en-ID" sz="2300" b="1" dirty="0" err="1" smtClean="0"/>
              <a:t>pertentangan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substansi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pasal-pasal</a:t>
            </a:r>
            <a:r>
              <a:rPr lang="en-ID" sz="2300" dirty="0" smtClean="0"/>
              <a:t> </a:t>
            </a:r>
            <a:r>
              <a:rPr lang="en-ID" sz="2300" dirty="0" err="1" smtClean="0"/>
              <a:t>tersebut</a:t>
            </a:r>
            <a:r>
              <a:rPr lang="en-ID" sz="2300" dirty="0" smtClean="0"/>
              <a:t>.</a:t>
            </a:r>
            <a:endParaRPr lang="en-ID" sz="23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b="1" dirty="0" err="1" smtClean="0"/>
              <a:t>praktek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pembuktian</a:t>
            </a:r>
            <a:r>
              <a:rPr lang="en-ID" sz="2300" b="1" dirty="0" smtClean="0"/>
              <a:t> </a:t>
            </a:r>
            <a:r>
              <a:rPr lang="en-ID" sz="2300" dirty="0" err="1" smtClean="0"/>
              <a:t>terbalik</a:t>
            </a:r>
            <a:r>
              <a:rPr lang="en-ID" sz="2300" dirty="0" smtClean="0"/>
              <a:t> </a:t>
            </a:r>
            <a:r>
              <a:rPr lang="en-ID" sz="2300" dirty="0" err="1" smtClean="0"/>
              <a:t>pada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b="1" dirty="0" err="1" smtClean="0"/>
              <a:t>korupsi</a:t>
            </a:r>
            <a:r>
              <a:rPr lang="en-ID" sz="2300" dirty="0" smtClean="0"/>
              <a:t> </a:t>
            </a:r>
            <a:r>
              <a:rPr lang="en-ID" sz="2300" dirty="0" err="1" smtClean="0"/>
              <a:t>sering</a:t>
            </a:r>
            <a:r>
              <a:rPr lang="en-ID" sz="2300" dirty="0" smtClean="0"/>
              <a:t> </a:t>
            </a:r>
            <a:r>
              <a:rPr lang="en-ID" sz="2300" dirty="0" err="1" smtClean="0"/>
              <a:t>dipahami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keliru</a:t>
            </a:r>
            <a:r>
              <a:rPr lang="en-ID" sz="2300" dirty="0" smtClean="0"/>
              <a:t> </a:t>
            </a:r>
            <a:r>
              <a:rPr lang="en-ID" sz="2300" dirty="0" err="1" smtClean="0"/>
              <a:t>olem</a:t>
            </a:r>
            <a:r>
              <a:rPr lang="en-ID" sz="2300" dirty="0" smtClean="0"/>
              <a:t> </a:t>
            </a:r>
            <a:r>
              <a:rPr lang="en-ID" sz="2300" dirty="0" err="1" smtClean="0"/>
              <a:t>majelis</a:t>
            </a:r>
            <a:r>
              <a:rPr lang="en-ID" sz="2300" dirty="0" smtClean="0"/>
              <a:t> </a:t>
            </a:r>
            <a:r>
              <a:rPr lang="en-ID" sz="2300" dirty="0" err="1" smtClean="0"/>
              <a:t>hakin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penuntut</a:t>
            </a:r>
            <a:r>
              <a:rPr lang="en-ID" sz="2300" dirty="0" smtClean="0"/>
              <a:t> </a:t>
            </a:r>
            <a:r>
              <a:rPr lang="en-ID" sz="2300" dirty="0" err="1" smtClean="0"/>
              <a:t>yaitu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mengadopsi</a:t>
            </a:r>
            <a:r>
              <a:rPr lang="en-ID" sz="2300" dirty="0" smtClean="0"/>
              <a:t> </a:t>
            </a:r>
            <a:r>
              <a:rPr lang="en-ID" sz="2300" dirty="0" err="1" smtClean="0"/>
              <a:t>konsep</a:t>
            </a:r>
            <a:r>
              <a:rPr lang="en-ID" sz="2300" dirty="0" smtClean="0"/>
              <a:t> “</a:t>
            </a:r>
            <a:r>
              <a:rPr lang="en-ID" sz="2300" i="1" dirty="0" smtClean="0"/>
              <a:t>illicit enrichment</a:t>
            </a:r>
            <a:r>
              <a:rPr lang="en-ID" sz="2300" dirty="0" smtClean="0"/>
              <a:t>”, </a:t>
            </a:r>
            <a:r>
              <a:rPr lang="en-ID" sz="2300" dirty="0" err="1" smtClean="0"/>
              <a:t>yaitu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seorang</a:t>
            </a:r>
            <a:r>
              <a:rPr lang="en-ID" sz="2300" dirty="0" smtClean="0"/>
              <a:t> </a:t>
            </a:r>
            <a:r>
              <a:rPr lang="en-ID" sz="2300" dirty="0" err="1" smtClean="0"/>
              <a:t>pejabat</a:t>
            </a:r>
            <a:r>
              <a:rPr lang="en-ID" sz="2300" dirty="0" smtClean="0"/>
              <a:t> </a:t>
            </a:r>
            <a:r>
              <a:rPr lang="en-ID" sz="2300" dirty="0" err="1" smtClean="0"/>
              <a:t>publik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penyelenggara</a:t>
            </a:r>
            <a:r>
              <a:rPr lang="en-ID" sz="2300" dirty="0" smtClean="0"/>
              <a:t> </a:t>
            </a:r>
            <a:r>
              <a:rPr lang="en-ID" sz="2300" dirty="0" err="1" smtClean="0"/>
              <a:t>negara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dihubungkan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penghasilannya</a:t>
            </a:r>
            <a:r>
              <a:rPr lang="en-ID" sz="2300" dirty="0" smtClean="0"/>
              <a:t> yang </a:t>
            </a:r>
            <a:r>
              <a:rPr lang="en-ID" sz="2300" dirty="0" err="1" smtClean="0"/>
              <a:t>sah</a:t>
            </a:r>
            <a:r>
              <a:rPr lang="en-ID" sz="2300" dirty="0" smtClean="0"/>
              <a:t>, </a:t>
            </a:r>
            <a:r>
              <a:rPr lang="en-ID" sz="2300" dirty="0" err="1" smtClean="0"/>
              <a:t>hal</a:t>
            </a:r>
            <a:r>
              <a:rPr lang="en-ID" sz="2300" dirty="0" smtClean="0"/>
              <a:t> </a:t>
            </a:r>
            <a:r>
              <a:rPr lang="en-ID" sz="2300" dirty="0" err="1" smtClean="0"/>
              <a:t>mana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ada</a:t>
            </a:r>
            <a:r>
              <a:rPr lang="en-ID" sz="2300" dirty="0" smtClean="0"/>
              <a:t> </a:t>
            </a:r>
            <a:r>
              <a:rPr lang="en-ID" sz="2300" dirty="0" err="1" smtClean="0"/>
              <a:t>kaitannya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didakwakan</a:t>
            </a:r>
            <a:r>
              <a:rPr lang="en-ID" sz="2300" dirty="0" smtClean="0"/>
              <a:t> </a:t>
            </a:r>
            <a:r>
              <a:rPr lang="en-ID" sz="2300" dirty="0" err="1" smtClean="0"/>
              <a:t>kepada</a:t>
            </a:r>
            <a:r>
              <a:rPr lang="en-ID" sz="2300" dirty="0" smtClean="0"/>
              <a:t> yang </a:t>
            </a:r>
            <a:r>
              <a:rPr lang="en-ID" sz="2300" dirty="0" err="1" smtClean="0"/>
              <a:t>bersangkuta</a:t>
            </a:r>
            <a:r>
              <a:rPr lang="en-ID" sz="2300" dirty="0" smtClean="0"/>
              <a:t>.</a:t>
            </a:r>
          </a:p>
          <a:p>
            <a:pPr marL="400050" lvl="1" indent="0" algn="just">
              <a:buNone/>
            </a:pPr>
            <a:r>
              <a:rPr lang="en-ID" sz="23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3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799288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ID" sz="2300" dirty="0" smtClean="0"/>
              <a:t>Hal </a:t>
            </a:r>
            <a:r>
              <a:rPr lang="en-ID" sz="2300" dirty="0" err="1" smtClean="0"/>
              <a:t>ini</a:t>
            </a:r>
            <a:r>
              <a:rPr lang="en-ID" sz="2300" dirty="0" smtClean="0"/>
              <a:t> </a:t>
            </a:r>
            <a:r>
              <a:rPr lang="en-ID" sz="2300" dirty="0" err="1" smtClean="0"/>
              <a:t>merujuk</a:t>
            </a:r>
            <a:r>
              <a:rPr lang="en-ID" sz="2300" dirty="0" smtClean="0"/>
              <a:t> </a:t>
            </a:r>
            <a:r>
              <a:rPr lang="en-ID" sz="2300" dirty="0" err="1" smtClean="0"/>
              <a:t>pada</a:t>
            </a:r>
            <a:r>
              <a:rPr lang="en-ID" sz="2300" dirty="0" smtClean="0"/>
              <a:t> </a:t>
            </a:r>
            <a:r>
              <a:rPr lang="en-ID" sz="2300" dirty="0" err="1" smtClean="0"/>
              <a:t>artikel</a:t>
            </a:r>
            <a:r>
              <a:rPr lang="en-ID" sz="2300" dirty="0" smtClean="0"/>
              <a:t> 20 </a:t>
            </a:r>
            <a:r>
              <a:rPr lang="en-ID" sz="2300" dirty="0" err="1" smtClean="0"/>
              <a:t>Konvensi</a:t>
            </a:r>
            <a:r>
              <a:rPr lang="en-ID" sz="2300" dirty="0" smtClean="0"/>
              <a:t> PBB Anti </a:t>
            </a:r>
            <a:r>
              <a:rPr lang="en-ID" sz="2300" dirty="0" err="1" smtClean="0"/>
              <a:t>Korupsi</a:t>
            </a:r>
            <a:r>
              <a:rPr lang="en-ID" sz="2300" dirty="0" smtClean="0"/>
              <a:t> 2003 “subject to its constitution and fundamental principles of its legal system, each state party shall consider adopting such legislation and </a:t>
            </a:r>
            <a:r>
              <a:rPr lang="en-ID" sz="2300" dirty="0" err="1" smtClean="0"/>
              <a:t>othe</a:t>
            </a:r>
            <a:r>
              <a:rPr lang="en-ID" sz="2300" dirty="0" smtClean="0"/>
              <a:t> measures as may be necessary to establish as a criminal offence, when </a:t>
            </a:r>
            <a:r>
              <a:rPr lang="en-ID" sz="2300" dirty="0" err="1" smtClean="0"/>
              <a:t>commintted</a:t>
            </a:r>
            <a:r>
              <a:rPr lang="en-ID" sz="2300" dirty="0" smtClean="0"/>
              <a:t> intentionally, illicit enrichment, that is, a significant increase in the assets of a </a:t>
            </a:r>
            <a:r>
              <a:rPr lang="en-ID" sz="2300" dirty="0" err="1" smtClean="0"/>
              <a:t>publict</a:t>
            </a:r>
            <a:r>
              <a:rPr lang="en-ID" sz="2300" dirty="0" smtClean="0"/>
              <a:t> official that he or she cannot reasonably explain in relation to his or her lawful income”.</a:t>
            </a:r>
          </a:p>
          <a:p>
            <a:pPr lvl="1" algn="just"/>
            <a:r>
              <a:rPr lang="en-ID" sz="2300" dirty="0" err="1" smtClean="0"/>
              <a:t>Definisi</a:t>
            </a:r>
            <a:r>
              <a:rPr lang="en-ID" sz="2300" dirty="0" smtClean="0"/>
              <a:t> illicit enrichment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konvensi</a:t>
            </a:r>
            <a:r>
              <a:rPr lang="en-ID" sz="2300" dirty="0" smtClean="0"/>
              <a:t> anti </a:t>
            </a:r>
            <a:r>
              <a:rPr lang="en-ID" sz="2300" dirty="0" err="1" smtClean="0"/>
              <a:t>Korupsi</a:t>
            </a:r>
            <a:r>
              <a:rPr lang="en-ID" sz="2300" dirty="0" smtClean="0"/>
              <a:t> 2003 </a:t>
            </a:r>
            <a:r>
              <a:rPr lang="en-ID" sz="2300" dirty="0" err="1" smtClean="0"/>
              <a:t>telah</a:t>
            </a:r>
            <a:r>
              <a:rPr lang="en-ID" sz="2300" dirty="0" smtClean="0"/>
              <a:t> </a:t>
            </a:r>
            <a:r>
              <a:rPr lang="en-ID" sz="2300" dirty="0" err="1" smtClean="0"/>
              <a:t>termasuk</a:t>
            </a:r>
            <a:r>
              <a:rPr lang="en-ID" sz="2300" dirty="0" smtClean="0"/>
              <a:t> </a:t>
            </a:r>
            <a:r>
              <a:rPr lang="en-ID" sz="2300" dirty="0" err="1" smtClean="0"/>
              <a:t>perbuatan</a:t>
            </a:r>
            <a:r>
              <a:rPr lang="en-ID" sz="2300" dirty="0" smtClean="0"/>
              <a:t>  yang </a:t>
            </a:r>
            <a:r>
              <a:rPr lang="en-ID" sz="2300" dirty="0" err="1" smtClean="0"/>
              <a:t>dikriminalisasi</a:t>
            </a:r>
            <a:r>
              <a:rPr lang="en-ID" sz="2300" dirty="0" smtClean="0"/>
              <a:t> </a:t>
            </a:r>
            <a:r>
              <a:rPr lang="en-ID" sz="2300" dirty="0" err="1" smtClean="0"/>
              <a:t>didalam</a:t>
            </a:r>
            <a:r>
              <a:rPr lang="en-ID" sz="2300" dirty="0" smtClean="0"/>
              <a:t> RUU </a:t>
            </a:r>
            <a:r>
              <a:rPr lang="en-ID" sz="2300" dirty="0" err="1" smtClean="0"/>
              <a:t>Pemberantasan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Korupsi</a:t>
            </a:r>
            <a:r>
              <a:rPr lang="en-ID" sz="2300" dirty="0" smtClean="0"/>
              <a:t> 2010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ketentuan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77 </a:t>
            </a:r>
            <a:r>
              <a:rPr lang="en-ID" sz="2300" dirty="0" err="1" smtClean="0"/>
              <a:t>dan</a:t>
            </a:r>
            <a:r>
              <a:rPr lang="en-ID" sz="2300" dirty="0" smtClean="0"/>
              <a:t> 78 UU TPPU 2010 </a:t>
            </a:r>
            <a:r>
              <a:rPr lang="en-ID" sz="2300" dirty="0" err="1" smtClean="0"/>
              <a:t>sesuai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asas</a:t>
            </a:r>
            <a:r>
              <a:rPr lang="en-ID" sz="2300" dirty="0" smtClean="0"/>
              <a:t> </a:t>
            </a:r>
            <a:r>
              <a:rPr lang="en-ID" sz="2300" i="1" dirty="0" err="1" smtClean="0"/>
              <a:t>lex</a:t>
            </a:r>
            <a:r>
              <a:rPr lang="en-ID" sz="2300" i="1" dirty="0" smtClean="0"/>
              <a:t> </a:t>
            </a:r>
            <a:r>
              <a:rPr lang="en-ID" sz="2300" i="1" dirty="0" err="1" smtClean="0"/>
              <a:t>certa</a:t>
            </a:r>
            <a:r>
              <a:rPr lang="en-ID" sz="2300" dirty="0" smtClean="0"/>
              <a:t> </a:t>
            </a:r>
            <a:r>
              <a:rPr lang="en-ID" sz="2300" dirty="0" err="1" smtClean="0"/>
              <a:t>menunjukan</a:t>
            </a:r>
            <a:r>
              <a:rPr lang="en-ID" sz="2300" dirty="0" smtClean="0"/>
              <a:t> </a:t>
            </a:r>
            <a:r>
              <a:rPr lang="en-ID" sz="2300" dirty="0" err="1" smtClean="0"/>
              <a:t>bahwa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wajib</a:t>
            </a:r>
            <a:r>
              <a:rPr lang="en-ID" sz="2300" dirty="0" smtClean="0"/>
              <a:t> </a:t>
            </a:r>
            <a:r>
              <a:rPr lang="en-ID" sz="2300" dirty="0" err="1" smtClean="0"/>
              <a:t>dibuktikan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adalah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hanya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dengan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b="1" dirty="0" err="1" smtClean="0"/>
              <a:t>secara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negatif</a:t>
            </a:r>
            <a:r>
              <a:rPr lang="en-ID" sz="2300" b="1" dirty="0" smtClean="0"/>
              <a:t> </a:t>
            </a:r>
            <a:r>
              <a:rPr lang="en-ID" sz="2300" dirty="0" err="1" smtClean="0"/>
              <a:t>dirumuskan</a:t>
            </a:r>
            <a:r>
              <a:rPr lang="en-ID" sz="2300" dirty="0" smtClean="0"/>
              <a:t> </a:t>
            </a:r>
            <a:r>
              <a:rPr lang="en-ID" sz="2300" dirty="0" err="1" smtClean="0"/>
              <a:t>sebagai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b="1" dirty="0" err="1" smtClean="0"/>
              <a:t>bukan</a:t>
            </a:r>
            <a:r>
              <a:rPr lang="en-ID" sz="2300" b="1" dirty="0" smtClean="0"/>
              <a:t> </a:t>
            </a:r>
            <a:r>
              <a:rPr lang="en-ID" sz="2300" b="1" dirty="0" err="1" smtClean="0"/>
              <a:t>berasal</a:t>
            </a:r>
            <a:r>
              <a:rPr lang="en-ID" sz="2300" b="1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848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799288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ID" sz="2300" dirty="0" err="1" smtClean="0"/>
              <a:t>Oleh</a:t>
            </a:r>
            <a:r>
              <a:rPr lang="en-ID" sz="2300" dirty="0" smtClean="0"/>
              <a:t> </a:t>
            </a:r>
            <a:r>
              <a:rPr lang="en-ID" sz="2300" dirty="0" err="1" smtClean="0"/>
              <a:t>karena</a:t>
            </a:r>
            <a:r>
              <a:rPr lang="en-ID" sz="2300" dirty="0" smtClean="0"/>
              <a:t> </a:t>
            </a:r>
            <a:r>
              <a:rPr lang="en-ID" sz="2300" dirty="0" err="1" smtClean="0"/>
              <a:t>itu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eksplisit</a:t>
            </a:r>
            <a:r>
              <a:rPr lang="en-ID" sz="2300" dirty="0" smtClean="0"/>
              <a:t> </a:t>
            </a:r>
            <a:r>
              <a:rPr lang="en-ID" sz="2300" dirty="0" err="1" smtClean="0"/>
              <a:t>mewajibkan</a:t>
            </a:r>
            <a:r>
              <a:rPr lang="en-ID" sz="2300" dirty="0" smtClean="0"/>
              <a:t> </a:t>
            </a:r>
            <a:r>
              <a:rPr lang="en-ID" sz="2300" dirty="0" err="1" smtClean="0"/>
              <a:t>penuntut</a:t>
            </a:r>
            <a:r>
              <a:rPr lang="en-ID" sz="2300" dirty="0" smtClean="0"/>
              <a:t> </a:t>
            </a:r>
            <a:r>
              <a:rPr lang="en-ID" sz="2300" dirty="0" err="1" smtClean="0"/>
              <a:t>untuk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selektif</a:t>
            </a:r>
            <a:r>
              <a:rPr lang="en-ID" sz="2300" dirty="0" smtClean="0"/>
              <a:t> </a:t>
            </a:r>
            <a:r>
              <a:rPr lang="en-ID" sz="2300" dirty="0" err="1" smtClean="0"/>
              <a:t>menentukan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yang </a:t>
            </a:r>
            <a:r>
              <a:rPr lang="en-ID" sz="2300" dirty="0" err="1" smtClean="0"/>
              <a:t>mana</a:t>
            </a:r>
            <a:r>
              <a:rPr lang="en-ID" sz="2300" dirty="0" smtClean="0"/>
              <a:t> yang </a:t>
            </a:r>
            <a:r>
              <a:rPr lang="en-ID" sz="2300" dirty="0" err="1" smtClean="0"/>
              <a:t>wajib</a:t>
            </a:r>
            <a:r>
              <a:rPr lang="en-ID" sz="2300" dirty="0" smtClean="0"/>
              <a:t> </a:t>
            </a:r>
            <a:r>
              <a:rPr lang="en-ID" sz="2300" dirty="0" err="1" smtClean="0"/>
              <a:t>dibuktikan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mana</a:t>
            </a:r>
            <a:r>
              <a:rPr lang="en-ID" sz="2300" dirty="0" smtClean="0"/>
              <a:t> yang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perlu</a:t>
            </a:r>
            <a:r>
              <a:rPr lang="en-ID" sz="2300" dirty="0" smtClean="0"/>
              <a:t> </a:t>
            </a:r>
            <a:r>
              <a:rPr lang="en-ID" sz="2300" dirty="0" err="1" smtClean="0"/>
              <a:t>dibuktikan</a:t>
            </a:r>
            <a:r>
              <a:rPr lang="en-ID" sz="2300" dirty="0" smtClean="0"/>
              <a:t>,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pengertian</a:t>
            </a:r>
            <a:r>
              <a:rPr lang="en-ID" sz="2300" dirty="0" smtClean="0"/>
              <a:t> </a:t>
            </a:r>
            <a:r>
              <a:rPr lang="en-ID" sz="2300" dirty="0" err="1" smtClean="0"/>
              <a:t>bahwa</a:t>
            </a:r>
            <a:r>
              <a:rPr lang="en-ID" sz="2300" dirty="0" smtClean="0"/>
              <a:t> </a:t>
            </a:r>
            <a:r>
              <a:rPr lang="en-ID" sz="2300" dirty="0" err="1" smtClean="0"/>
              <a:t>hanya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dicantumkan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surat</a:t>
            </a:r>
            <a:r>
              <a:rPr lang="en-ID" sz="2300" dirty="0" smtClean="0"/>
              <a:t> </a:t>
            </a:r>
            <a:r>
              <a:rPr lang="en-ID" sz="2300" dirty="0" err="1" smtClean="0"/>
              <a:t>dakwaan</a:t>
            </a:r>
            <a:r>
              <a:rPr lang="en-ID" sz="2300" dirty="0" smtClean="0"/>
              <a:t> </a:t>
            </a:r>
            <a:r>
              <a:rPr lang="en-ID" sz="2300" dirty="0" err="1" smtClean="0"/>
              <a:t>penuntut</a:t>
            </a:r>
            <a:r>
              <a:rPr lang="en-ID" sz="2300" dirty="0" smtClean="0"/>
              <a:t> </a:t>
            </a:r>
            <a:r>
              <a:rPr lang="en-ID" sz="2300" dirty="0" err="1" smtClean="0"/>
              <a:t>saja</a:t>
            </a:r>
            <a:r>
              <a:rPr lang="en-ID" sz="2300" dirty="0" smtClean="0"/>
              <a:t> (</a:t>
            </a:r>
            <a:r>
              <a:rPr lang="en-ID" sz="2300" dirty="0" err="1" smtClean="0"/>
              <a:t>aspek</a:t>
            </a:r>
            <a:r>
              <a:rPr lang="en-ID" sz="2300" dirty="0" smtClean="0"/>
              <a:t> materiel) yang </a:t>
            </a:r>
            <a:r>
              <a:rPr lang="en-ID" sz="2300" dirty="0" err="1" smtClean="0"/>
              <a:t>wajib</a:t>
            </a:r>
            <a:r>
              <a:rPr lang="en-ID" sz="2300" dirty="0" smtClean="0"/>
              <a:t> </a:t>
            </a:r>
            <a:r>
              <a:rPr lang="en-ID" sz="2300" dirty="0" err="1" smtClean="0"/>
              <a:t>dibuktikan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pada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dituntut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surat</a:t>
            </a:r>
            <a:r>
              <a:rPr lang="en-ID" sz="2300" dirty="0" smtClean="0"/>
              <a:t> </a:t>
            </a:r>
            <a:r>
              <a:rPr lang="en-ID" sz="2300" dirty="0" err="1" smtClean="0"/>
              <a:t>tuntutan</a:t>
            </a:r>
            <a:r>
              <a:rPr lang="en-ID" sz="2300" dirty="0" smtClean="0"/>
              <a:t> </a:t>
            </a:r>
            <a:r>
              <a:rPr lang="en-ID" sz="2300" dirty="0" err="1" smtClean="0"/>
              <a:t>penuntut</a:t>
            </a:r>
            <a:r>
              <a:rPr lang="en-ID" sz="2300" dirty="0" smtClean="0"/>
              <a:t>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perkara</a:t>
            </a:r>
            <a:r>
              <a:rPr lang="en-ID" sz="2300" dirty="0" smtClean="0"/>
              <a:t> TPPU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tekpus</a:t>
            </a:r>
            <a:r>
              <a:rPr lang="en-ID" sz="2300" dirty="0" smtClean="0"/>
              <a:t> </a:t>
            </a:r>
            <a:r>
              <a:rPr lang="en-ID" sz="2300" dirty="0" err="1" smtClean="0"/>
              <a:t>delicti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locus </a:t>
            </a:r>
            <a:r>
              <a:rPr lang="en-ID" sz="2300" dirty="0" err="1" smtClean="0"/>
              <a:t>delicti</a:t>
            </a:r>
            <a:r>
              <a:rPr lang="en-ID" sz="2300" dirty="0" smtClean="0"/>
              <a:t> </a:t>
            </a:r>
            <a:r>
              <a:rPr lang="en-ID" sz="2300" dirty="0" err="1" smtClean="0"/>
              <a:t>serta</a:t>
            </a:r>
            <a:r>
              <a:rPr lang="en-ID" sz="2300" dirty="0" smtClean="0"/>
              <a:t> </a:t>
            </a:r>
            <a:r>
              <a:rPr lang="en-ID" sz="2300" dirty="0" err="1" smtClean="0"/>
              <a:t>rincian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mengandung</a:t>
            </a:r>
            <a:r>
              <a:rPr lang="en-ID" sz="2300" dirty="0" smtClean="0"/>
              <a:t> </a:t>
            </a:r>
            <a:r>
              <a:rPr lang="en-ID" sz="2300" dirty="0" err="1" smtClean="0"/>
              <a:t>permasalahan</a:t>
            </a:r>
            <a:r>
              <a:rPr lang="en-ID" sz="2300" dirty="0" smtClean="0"/>
              <a:t> </a:t>
            </a:r>
            <a:r>
              <a:rPr lang="en-ID" sz="2300" dirty="0" err="1" smtClean="0"/>
              <a:t>hukum</a:t>
            </a:r>
            <a:r>
              <a:rPr lang="en-ID" sz="2300" dirty="0" smtClean="0"/>
              <a:t> </a:t>
            </a:r>
            <a:r>
              <a:rPr lang="en-ID" sz="2300" dirty="0" err="1" smtClean="0"/>
              <a:t>karena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UU TPPU 2010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mengatur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khusus</a:t>
            </a:r>
            <a:r>
              <a:rPr lang="en-ID" sz="2300" dirty="0" smtClean="0"/>
              <a:t> </a:t>
            </a:r>
            <a:r>
              <a:rPr lang="en-ID" sz="2300" dirty="0" err="1" smtClean="0"/>
              <a:t>mengenai</a:t>
            </a:r>
            <a:r>
              <a:rPr lang="en-ID" sz="2300" dirty="0" smtClean="0"/>
              <a:t> tempus </a:t>
            </a:r>
            <a:r>
              <a:rPr lang="en-ID" sz="2300" dirty="0" err="1" smtClean="0"/>
              <a:t>delicti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diduga</a:t>
            </a:r>
            <a:r>
              <a:rPr lang="en-ID" sz="2300" dirty="0" smtClean="0"/>
              <a:t> </a:t>
            </a:r>
            <a:r>
              <a:rPr lang="en-ID" sz="2300" dirty="0" err="1" smtClean="0"/>
              <a:t>berasal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mutatis mutandis.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616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458"/>
            <a:ext cx="7992888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ID" sz="2300" dirty="0" err="1" smtClean="0"/>
              <a:t>Penentuan</a:t>
            </a:r>
            <a:r>
              <a:rPr lang="en-ID" sz="2300" dirty="0" smtClean="0"/>
              <a:t> </a:t>
            </a:r>
            <a:r>
              <a:rPr lang="en-ID" sz="2300" dirty="0" err="1" smtClean="0"/>
              <a:t>perbuatan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didakwakan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tempus </a:t>
            </a:r>
            <a:r>
              <a:rPr lang="en-ID" sz="2300" dirty="0" err="1" smtClean="0"/>
              <a:t>delicti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TPPU </a:t>
            </a:r>
            <a:r>
              <a:rPr lang="en-ID" sz="2300" dirty="0" err="1" smtClean="0"/>
              <a:t>berdasarkan</a:t>
            </a:r>
            <a:r>
              <a:rPr lang="en-ID" sz="2300" dirty="0" smtClean="0"/>
              <a:t> </a:t>
            </a:r>
            <a:r>
              <a:rPr lang="en-ID" sz="2300" dirty="0" err="1" smtClean="0"/>
              <a:t>alasan-alasan</a:t>
            </a:r>
            <a:r>
              <a:rPr lang="en-ID" sz="2300" dirty="0" smtClean="0"/>
              <a:t> :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dimaksud</a:t>
            </a:r>
            <a:r>
              <a:rPr lang="en-ID" sz="2300" dirty="0" smtClean="0"/>
              <a:t> </a:t>
            </a:r>
            <a:r>
              <a:rPr lang="en-ID" sz="2300" dirty="0" err="1" smtClean="0"/>
              <a:t>khusus</a:t>
            </a:r>
            <a:r>
              <a:rPr lang="en-ID" sz="2300" dirty="0" smtClean="0"/>
              <a:t> </a:t>
            </a:r>
            <a:r>
              <a:rPr lang="en-ID" sz="2300" dirty="0" err="1" smtClean="0"/>
              <a:t>bagi</a:t>
            </a:r>
            <a:r>
              <a:rPr lang="en-ID" sz="2300" dirty="0" smtClean="0"/>
              <a:t> </a:t>
            </a:r>
            <a:r>
              <a:rPr lang="en-ID" sz="2300" dirty="0" err="1" smtClean="0"/>
              <a:t>seorang</a:t>
            </a:r>
            <a:r>
              <a:rPr lang="en-ID" sz="2300" dirty="0" smtClean="0"/>
              <a:t> </a:t>
            </a:r>
            <a:r>
              <a:rPr lang="en-ID" sz="2300" dirty="0" err="1" smtClean="0"/>
              <a:t>penyelenggara</a:t>
            </a:r>
            <a:r>
              <a:rPr lang="en-ID" sz="2300" dirty="0" smtClean="0"/>
              <a:t> </a:t>
            </a:r>
            <a:r>
              <a:rPr lang="en-ID" sz="2300" dirty="0" err="1" smtClean="0"/>
              <a:t>negara</a:t>
            </a:r>
            <a:r>
              <a:rPr lang="en-ID" sz="2300" dirty="0" smtClean="0"/>
              <a:t> </a:t>
            </a:r>
            <a:r>
              <a:rPr lang="en-ID" sz="2300" dirty="0" err="1" smtClean="0"/>
              <a:t>adalah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diperoleh</a:t>
            </a:r>
            <a:r>
              <a:rPr lang="en-ID" sz="2300" dirty="0" smtClean="0"/>
              <a:t> </a:t>
            </a:r>
            <a:r>
              <a:rPr lang="en-ID" sz="2300" dirty="0" err="1" smtClean="0"/>
              <a:t>sejak</a:t>
            </a:r>
            <a:r>
              <a:rPr lang="en-ID" sz="2300" dirty="0" smtClean="0"/>
              <a:t> yang </a:t>
            </a:r>
            <a:r>
              <a:rPr lang="en-ID" sz="2300" dirty="0" err="1" smtClean="0"/>
              <a:t>bersangkutan</a:t>
            </a:r>
            <a:r>
              <a:rPr lang="en-ID" sz="2300" dirty="0" smtClean="0"/>
              <a:t> </a:t>
            </a:r>
            <a:r>
              <a:rPr lang="en-ID" sz="2300" dirty="0" err="1" smtClean="0"/>
              <a:t>diangkat</a:t>
            </a:r>
            <a:r>
              <a:rPr lang="en-ID" sz="2300" dirty="0" smtClean="0"/>
              <a:t> </a:t>
            </a:r>
            <a:r>
              <a:rPr lang="en-ID" sz="2300" dirty="0" err="1" smtClean="0"/>
              <a:t>pada</a:t>
            </a:r>
            <a:r>
              <a:rPr lang="en-ID" sz="2300" dirty="0" smtClean="0"/>
              <a:t> </a:t>
            </a:r>
            <a:r>
              <a:rPr lang="en-ID" sz="2300" dirty="0" err="1" smtClean="0"/>
              <a:t>jabatannya</a:t>
            </a:r>
            <a:r>
              <a:rPr lang="en-ID" sz="2300" dirty="0" smtClean="0"/>
              <a:t>, </a:t>
            </a:r>
            <a:r>
              <a:rPr lang="en-ID" sz="2300" dirty="0" err="1" smtClean="0"/>
              <a:t>selama</a:t>
            </a:r>
            <a:r>
              <a:rPr lang="en-ID" sz="2300" dirty="0" smtClean="0"/>
              <a:t> </a:t>
            </a:r>
            <a:r>
              <a:rPr lang="en-ID" sz="2300" dirty="0" err="1" smtClean="0"/>
              <a:t>dan</a:t>
            </a:r>
            <a:r>
              <a:rPr lang="en-ID" sz="2300" dirty="0" smtClean="0"/>
              <a:t> </a:t>
            </a:r>
            <a:r>
              <a:rPr lang="en-ID" sz="2300" dirty="0" err="1" smtClean="0"/>
              <a:t>setelah</a:t>
            </a:r>
            <a:r>
              <a:rPr lang="en-ID" sz="2300" dirty="0" smtClean="0"/>
              <a:t> </a:t>
            </a:r>
            <a:r>
              <a:rPr lang="en-ID" sz="2300" dirty="0" err="1" smtClean="0"/>
              <a:t>berhenti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jabatannya</a:t>
            </a:r>
            <a:r>
              <a:rPr lang="en-ID" sz="2300" dirty="0" smtClean="0"/>
              <a:t>.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ID" sz="2300" dirty="0" err="1" smtClean="0"/>
              <a:t>Filosofi</a:t>
            </a:r>
            <a:r>
              <a:rPr lang="en-ID" sz="2300" dirty="0" smtClean="0"/>
              <a:t> </a:t>
            </a:r>
            <a:r>
              <a:rPr lang="en-ID" sz="2300" dirty="0" err="1" smtClean="0"/>
              <a:t>tujuan</a:t>
            </a:r>
            <a:r>
              <a:rPr lang="en-ID" sz="2300" dirty="0" smtClean="0"/>
              <a:t> </a:t>
            </a:r>
            <a:r>
              <a:rPr lang="en-ID" sz="2300" dirty="0" err="1" smtClean="0"/>
              <a:t>pembentukan</a:t>
            </a:r>
            <a:r>
              <a:rPr lang="en-ID" sz="2300" dirty="0" smtClean="0"/>
              <a:t> UU TPPU 2010 </a:t>
            </a:r>
            <a:r>
              <a:rPr lang="en-ID" sz="2300" dirty="0" err="1" smtClean="0"/>
              <a:t>adalah</a:t>
            </a:r>
            <a:r>
              <a:rPr lang="en-ID" sz="2300" dirty="0" smtClean="0"/>
              <a:t> </a:t>
            </a:r>
            <a:r>
              <a:rPr lang="en-ID" sz="2300" dirty="0" err="1" smtClean="0"/>
              <a:t>perampasan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yang </a:t>
            </a:r>
            <a:r>
              <a:rPr lang="en-ID" sz="2300" dirty="0" err="1" smtClean="0"/>
              <a:t>diduga</a:t>
            </a:r>
            <a:r>
              <a:rPr lang="en-ID" sz="2300" dirty="0" smtClean="0"/>
              <a:t> </a:t>
            </a:r>
            <a:r>
              <a:rPr lang="en-ID" sz="2300" dirty="0" err="1" smtClean="0"/>
              <a:t>dari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tindak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asal</a:t>
            </a:r>
            <a:r>
              <a:rPr lang="en-ID" sz="2300" dirty="0" smtClean="0"/>
              <a:t>, </a:t>
            </a:r>
            <a:r>
              <a:rPr lang="en-ID" sz="2300" dirty="0" err="1" smtClean="0"/>
              <a:t>bukan</a:t>
            </a:r>
            <a:r>
              <a:rPr lang="en-ID" sz="2300" dirty="0" smtClean="0"/>
              <a:t> </a:t>
            </a:r>
            <a:r>
              <a:rPr lang="en-ID" sz="2300" dirty="0" err="1" smtClean="0"/>
              <a:t>untuk</a:t>
            </a:r>
            <a:r>
              <a:rPr lang="en-ID" sz="2300" dirty="0" smtClean="0"/>
              <a:t> </a:t>
            </a:r>
            <a:r>
              <a:rPr lang="en-ID" sz="2300" dirty="0" err="1" smtClean="0"/>
              <a:t>tujuan</a:t>
            </a:r>
            <a:r>
              <a:rPr lang="en-ID" sz="2300" dirty="0" smtClean="0"/>
              <a:t> </a:t>
            </a:r>
            <a:r>
              <a:rPr lang="en-ID" sz="2300" dirty="0" err="1" smtClean="0"/>
              <a:t>untuk</a:t>
            </a:r>
            <a:r>
              <a:rPr lang="en-ID" sz="2300" dirty="0" smtClean="0"/>
              <a:t> </a:t>
            </a:r>
            <a:r>
              <a:rPr lang="en-ID" sz="2300" dirty="0" err="1" smtClean="0"/>
              <a:t>membuktikan</a:t>
            </a:r>
            <a:r>
              <a:rPr lang="en-ID" sz="2300" dirty="0" smtClean="0"/>
              <a:t> </a:t>
            </a:r>
            <a:r>
              <a:rPr lang="en-ID" sz="2300" dirty="0" err="1" smtClean="0"/>
              <a:t>kesalahan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.</a:t>
            </a:r>
          </a:p>
          <a:p>
            <a:pPr lvl="1" algn="just"/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pembuktian</a:t>
            </a:r>
            <a:r>
              <a:rPr lang="en-ID" sz="2300" dirty="0" smtClean="0"/>
              <a:t> </a:t>
            </a:r>
            <a:r>
              <a:rPr lang="en-ID" sz="2300" dirty="0" err="1" smtClean="0"/>
              <a:t>kesalahan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</a:t>
            </a:r>
            <a:r>
              <a:rPr lang="en-ID" sz="2300" dirty="0" err="1" smtClean="0"/>
              <a:t>tidak</a:t>
            </a:r>
            <a:r>
              <a:rPr lang="en-ID" sz="2300" dirty="0" smtClean="0"/>
              <a:t> mutatis mutandis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sahnya</a:t>
            </a:r>
            <a:r>
              <a:rPr lang="en-ID" sz="2300" dirty="0" smtClean="0"/>
              <a:t> </a:t>
            </a:r>
            <a:r>
              <a:rPr lang="en-ID" sz="2300" dirty="0" err="1" smtClean="0"/>
              <a:t>perolehan</a:t>
            </a:r>
            <a:r>
              <a:rPr lang="en-ID" sz="2300" dirty="0" smtClean="0"/>
              <a:t> </a:t>
            </a:r>
            <a:r>
              <a:rPr lang="en-ID" sz="2300" dirty="0" err="1" smtClean="0"/>
              <a:t>harta</a:t>
            </a:r>
            <a:r>
              <a:rPr lang="en-ID" sz="2300" dirty="0" smtClean="0"/>
              <a:t> </a:t>
            </a:r>
            <a:r>
              <a:rPr lang="en-ID" sz="2300" dirty="0" err="1" smtClean="0"/>
              <a:t>kekayaan</a:t>
            </a:r>
            <a:r>
              <a:rPr lang="en-ID" sz="2300" dirty="0" smtClean="0"/>
              <a:t> </a:t>
            </a:r>
            <a:r>
              <a:rPr lang="en-ID" sz="2300" dirty="0" err="1" smtClean="0"/>
              <a:t>terdakwa</a:t>
            </a:r>
            <a:r>
              <a:rPr lang="en-ID" sz="2300" dirty="0" smtClean="0"/>
              <a:t> yang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terkait</a:t>
            </a:r>
            <a:r>
              <a:rPr lang="en-ID" sz="2300" dirty="0" smtClean="0"/>
              <a:t> </a:t>
            </a:r>
            <a:r>
              <a:rPr lang="en-ID" sz="2300" dirty="0" err="1" smtClean="0"/>
              <a:t>tinda</a:t>
            </a:r>
            <a:r>
              <a:rPr lang="en-ID" sz="2300" dirty="0" smtClean="0"/>
              <a:t> </a:t>
            </a:r>
            <a:r>
              <a:rPr lang="en-ID" sz="2300" dirty="0" err="1" smtClean="0"/>
              <a:t>pidana</a:t>
            </a:r>
            <a:r>
              <a:rPr lang="en-ID" sz="2300" dirty="0" smtClean="0"/>
              <a:t> </a:t>
            </a:r>
            <a:r>
              <a:rPr lang="en-ID" sz="2300" dirty="0" err="1" smtClean="0"/>
              <a:t>asal</a:t>
            </a:r>
            <a:endParaRPr lang="en-ID" sz="2300" dirty="0" smtClean="0"/>
          </a:p>
          <a:p>
            <a:pPr marL="457200" indent="-457200" algn="just">
              <a:buFont typeface="+mj-lt"/>
              <a:buAutoNum type="arabicPeriod" startAt="6"/>
            </a:pPr>
            <a:r>
              <a:rPr lang="en-ID" sz="2300" dirty="0" err="1" smtClean="0"/>
              <a:t>Ketentuan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77 </a:t>
            </a:r>
            <a:r>
              <a:rPr lang="en-ID" sz="2300" dirty="0" err="1" smtClean="0"/>
              <a:t>dan</a:t>
            </a:r>
            <a:r>
              <a:rPr lang="en-ID" sz="2300" dirty="0" smtClean="0"/>
              <a:t> 78 </a:t>
            </a:r>
            <a:r>
              <a:rPr lang="en-ID" sz="2300" dirty="0" err="1" smtClean="0"/>
              <a:t>jo</a:t>
            </a:r>
            <a:r>
              <a:rPr lang="en-ID" sz="2300" dirty="0" smtClean="0"/>
              <a:t> </a:t>
            </a:r>
            <a:r>
              <a:rPr lang="en-ID" sz="2300" dirty="0" err="1" smtClean="0"/>
              <a:t>pasal</a:t>
            </a:r>
            <a:r>
              <a:rPr lang="en-ID" sz="2300" dirty="0" smtClean="0"/>
              <a:t> 79 UU TPPU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perspektif</a:t>
            </a:r>
            <a:r>
              <a:rPr lang="en-ID" sz="2300" dirty="0" smtClean="0"/>
              <a:t> </a:t>
            </a:r>
            <a:r>
              <a:rPr lang="en-ID" sz="2300" dirty="0" err="1" smtClean="0"/>
              <a:t>substansi</a:t>
            </a:r>
            <a:r>
              <a:rPr lang="en-ID" sz="2300" dirty="0" smtClean="0"/>
              <a:t> </a:t>
            </a:r>
            <a:r>
              <a:rPr lang="en-ID" sz="2300" dirty="0" err="1" smtClean="0"/>
              <a:t>historicalnya</a:t>
            </a:r>
            <a:r>
              <a:rPr lang="en-ID" sz="2300" dirty="0" smtClean="0"/>
              <a:t> </a:t>
            </a:r>
            <a:r>
              <a:rPr lang="en-ID" sz="2300" dirty="0" err="1" smtClean="0"/>
              <a:t>telah</a:t>
            </a:r>
            <a:r>
              <a:rPr lang="en-ID" sz="2300" dirty="0" smtClean="0"/>
              <a:t> </a:t>
            </a:r>
            <a:r>
              <a:rPr lang="en-ID" sz="2300" dirty="0" err="1" smtClean="0"/>
              <a:t>mengadopsi</a:t>
            </a:r>
            <a:r>
              <a:rPr lang="en-ID" sz="2300" dirty="0" smtClean="0"/>
              <a:t> </a:t>
            </a:r>
            <a:r>
              <a:rPr lang="en-ID" sz="2300" dirty="0" err="1" smtClean="0"/>
              <a:t>secara</a:t>
            </a:r>
            <a:r>
              <a:rPr lang="en-ID" sz="2300" dirty="0" smtClean="0"/>
              <a:t> </a:t>
            </a:r>
            <a:r>
              <a:rPr lang="en-ID" sz="2300" dirty="0" err="1" smtClean="0"/>
              <a:t>diam-diam</a:t>
            </a:r>
            <a:r>
              <a:rPr lang="en-ID" sz="2300" dirty="0" smtClean="0"/>
              <a:t> </a:t>
            </a:r>
            <a:r>
              <a:rPr lang="en-ID" sz="2300" dirty="0" err="1" smtClean="0"/>
              <a:t>atau</a:t>
            </a:r>
            <a:r>
              <a:rPr lang="en-ID" sz="2300" dirty="0" smtClean="0"/>
              <a:t> </a:t>
            </a:r>
            <a:r>
              <a:rPr lang="en-ID" sz="2300" dirty="0" err="1" smtClean="0"/>
              <a:t>terselubung</a:t>
            </a:r>
            <a:r>
              <a:rPr lang="en-ID" sz="2300" dirty="0" smtClean="0"/>
              <a:t>  </a:t>
            </a:r>
            <a:r>
              <a:rPr lang="en-ID" sz="2300" dirty="0" err="1" smtClean="0"/>
              <a:t>sistem</a:t>
            </a:r>
            <a:r>
              <a:rPr lang="en-ID" sz="2300" dirty="0" smtClean="0"/>
              <a:t> </a:t>
            </a:r>
            <a:r>
              <a:rPr lang="en-ID" sz="2300" dirty="0" err="1" smtClean="0"/>
              <a:t>perampasan</a:t>
            </a:r>
            <a:r>
              <a:rPr lang="en-ID" sz="2300" dirty="0" smtClean="0"/>
              <a:t> </a:t>
            </a:r>
            <a:r>
              <a:rPr lang="en-ID" sz="2300" dirty="0" err="1" smtClean="0"/>
              <a:t>aset</a:t>
            </a:r>
            <a:r>
              <a:rPr lang="en-ID" sz="2300" dirty="0" smtClean="0"/>
              <a:t> </a:t>
            </a:r>
            <a:r>
              <a:rPr lang="en-ID" sz="2300" dirty="0" err="1" smtClean="0"/>
              <a:t>keperdataan</a:t>
            </a:r>
            <a:r>
              <a:rPr lang="en-ID" sz="2300" dirty="0" smtClean="0"/>
              <a:t> (civil based forfeiture/ in rem forfeiture), </a:t>
            </a:r>
            <a:r>
              <a:rPr lang="en-ID" sz="2300" dirty="0" err="1" smtClean="0"/>
              <a:t>hal</a:t>
            </a:r>
            <a:r>
              <a:rPr lang="en-ID" sz="2300" dirty="0" smtClean="0"/>
              <a:t> </a:t>
            </a:r>
            <a:r>
              <a:rPr lang="en-ID" sz="2300" dirty="0" err="1" smtClean="0"/>
              <a:t>mana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UU TPPU no 8 </a:t>
            </a:r>
            <a:r>
              <a:rPr lang="en-ID" sz="2300" dirty="0" err="1" smtClean="0"/>
              <a:t>tahun</a:t>
            </a:r>
            <a:r>
              <a:rPr lang="en-ID" sz="2300" dirty="0" smtClean="0"/>
              <a:t> 2010 </a:t>
            </a:r>
            <a:r>
              <a:rPr lang="en-ID" sz="2300" dirty="0" err="1" smtClean="0"/>
              <a:t>tidak</a:t>
            </a:r>
            <a:r>
              <a:rPr lang="en-ID" sz="2300" dirty="0" smtClean="0"/>
              <a:t> </a:t>
            </a:r>
            <a:r>
              <a:rPr lang="en-ID" sz="2300" dirty="0" err="1" smtClean="0"/>
              <a:t>ada</a:t>
            </a:r>
            <a:r>
              <a:rPr lang="en-ID" sz="2300" dirty="0" smtClean="0"/>
              <a:t> </a:t>
            </a:r>
            <a:r>
              <a:rPr lang="en-ID" sz="2300" dirty="0" err="1" smtClean="0"/>
              <a:t>satupun</a:t>
            </a:r>
            <a:r>
              <a:rPr lang="en-ID" sz="2300" dirty="0" smtClean="0"/>
              <a:t> </a:t>
            </a:r>
            <a:r>
              <a:rPr lang="en-ID" sz="2300" dirty="0" err="1" smtClean="0"/>
              <a:t>ketentuan</a:t>
            </a:r>
            <a:r>
              <a:rPr lang="en-ID" sz="2300" dirty="0" smtClean="0"/>
              <a:t> yang </a:t>
            </a:r>
            <a:r>
              <a:rPr lang="en-ID" sz="2300" dirty="0" err="1" smtClean="0"/>
              <a:t>mengatur</a:t>
            </a:r>
            <a:r>
              <a:rPr lang="en-ID" sz="2300" dirty="0" smtClean="0"/>
              <a:t> </a:t>
            </a:r>
            <a:r>
              <a:rPr lang="en-ID" sz="2300" dirty="0" err="1" smtClean="0"/>
              <a:t>hal</a:t>
            </a:r>
            <a:r>
              <a:rPr lang="en-ID" sz="2300" dirty="0" smtClean="0"/>
              <a:t> </a:t>
            </a:r>
            <a:r>
              <a:rPr lang="en-ID" sz="2300" dirty="0" err="1" smtClean="0"/>
              <a:t>tersebut</a:t>
            </a:r>
            <a:r>
              <a:rPr lang="en-ID" sz="2300" dirty="0" smtClean="0"/>
              <a:t>, </a:t>
            </a:r>
            <a:r>
              <a:rPr lang="en-ID" sz="2300" dirty="0" err="1" smtClean="0"/>
              <a:t>bahkan</a:t>
            </a:r>
            <a:r>
              <a:rPr lang="en-ID" sz="2300" dirty="0" smtClean="0"/>
              <a:t> </a:t>
            </a:r>
            <a:r>
              <a:rPr lang="en-ID" sz="2300" dirty="0" err="1" smtClean="0"/>
              <a:t>dalam</a:t>
            </a:r>
            <a:r>
              <a:rPr lang="en-ID" sz="2300" dirty="0" smtClean="0"/>
              <a:t> </a:t>
            </a:r>
            <a:r>
              <a:rPr lang="en-ID" sz="2300" dirty="0" err="1" smtClean="0"/>
              <a:t>praktek</a:t>
            </a:r>
            <a:r>
              <a:rPr lang="en-ID" sz="2300" dirty="0" smtClean="0"/>
              <a:t>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98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1235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HUKUM PEMBUKTIAN TERBALIK DALAM TPPU DAN KORUPSI</vt:lpstr>
      <vt:lpstr>Pembuktian Tindak Pidana Asal (Predicate Offence) dan Pembuktian Terbalik (Reversal Burden of Proof)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cp:lastPrinted>2018-11-16T03:30:45Z</cp:lastPrinted>
  <dcterms:created xsi:type="dcterms:W3CDTF">2018-11-16T01:57:54Z</dcterms:created>
  <dcterms:modified xsi:type="dcterms:W3CDTF">2019-03-25T04:08:53Z</dcterms:modified>
</cp:coreProperties>
</file>