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0"/>
  </p:notesMasterIdLst>
  <p:handoutMasterIdLst>
    <p:handoutMasterId r:id="rId21"/>
  </p:handoutMasterIdLst>
  <p:sldIdLst>
    <p:sldId id="256" r:id="rId2"/>
    <p:sldId id="258" r:id="rId3"/>
    <p:sldId id="259" r:id="rId4"/>
    <p:sldId id="260" r:id="rId5"/>
    <p:sldId id="261" r:id="rId6"/>
    <p:sldId id="262" r:id="rId7"/>
    <p:sldId id="263" r:id="rId8"/>
    <p:sldId id="264" r:id="rId9"/>
    <p:sldId id="27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E2F8D2-F148-44B1-A50D-946B4EA213E0}" type="datetimeFigureOut">
              <a:rPr lang="en-US" smtClean="0"/>
              <a:t>3/25/2019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4380F7-414C-4853-9E40-8979194B6CBA}" type="slidenum">
              <a:rPr lang="en-US" smtClean="0"/>
              <a:t>‹#›</a:t>
            </a:fld>
            <a:endParaRPr lang="en-US"/>
          </a:p>
        </p:txBody>
      </p:sp>
    </p:spTree>
    <p:extLst>
      <p:ext uri="{BB962C8B-B14F-4D97-AF65-F5344CB8AC3E}">
        <p14:creationId xmlns:p14="http://schemas.microsoft.com/office/powerpoint/2010/main" val="1268581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5E508-4577-46D7-9B8E-A05D7C7954AF}" type="datetimeFigureOut">
              <a:rPr lang="id-ID" smtClean="0"/>
              <a:t>25/03/2019</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D6B3B-95B1-4612-BF39-544B4A4C9011}" type="slidenum">
              <a:rPr lang="id-ID" smtClean="0"/>
              <a:t>‹#›</a:t>
            </a:fld>
            <a:endParaRPr lang="id-ID"/>
          </a:p>
        </p:txBody>
      </p:sp>
    </p:spTree>
    <p:extLst>
      <p:ext uri="{BB962C8B-B14F-4D97-AF65-F5344CB8AC3E}">
        <p14:creationId xmlns:p14="http://schemas.microsoft.com/office/powerpoint/2010/main" val="2449357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CA4D6B3B-95B1-4612-BF39-544B4A4C9011}" type="slidenum">
              <a:rPr lang="id-ID" smtClean="0"/>
              <a:t>1</a:t>
            </a:fld>
            <a:endParaRPr lang="id-ID"/>
          </a:p>
        </p:txBody>
      </p:sp>
    </p:spTree>
    <p:extLst>
      <p:ext uri="{BB962C8B-B14F-4D97-AF65-F5344CB8AC3E}">
        <p14:creationId xmlns:p14="http://schemas.microsoft.com/office/powerpoint/2010/main" val="2887412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F1DC2898-B6B3-4CE5-A87C-ECF75718C2E9}" type="slidenum">
              <a:rPr lang="id-ID" smtClean="0"/>
              <a:t>2</a:t>
            </a:fld>
            <a:endParaRPr lang="id-ID"/>
          </a:p>
        </p:txBody>
      </p:sp>
    </p:spTree>
    <p:extLst>
      <p:ext uri="{BB962C8B-B14F-4D97-AF65-F5344CB8AC3E}">
        <p14:creationId xmlns:p14="http://schemas.microsoft.com/office/powerpoint/2010/main" val="342677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065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274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920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4668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04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051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8726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0643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t>3/25/2019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461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smtClean="0"/>
              <a:t>3/25/2019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801939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5339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3/25/2019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149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1746" y="1583140"/>
            <a:ext cx="10058400" cy="3765554"/>
          </a:xfrm>
        </p:spPr>
        <p:txBody>
          <a:bodyPr>
            <a:normAutofit fontScale="90000"/>
          </a:bodyPr>
          <a:lstStyle/>
          <a:p>
            <a:pPr algn="ctr"/>
            <a:r>
              <a:rPr lang="en-ID" b="1" dirty="0" smtClean="0"/>
              <a:t>LATAR BELAKANG LAHIRNYA UU MONEY LAUNDERING DI INDONESIA</a:t>
            </a:r>
            <a:endParaRPr lang="id-ID" b="1" dirty="0"/>
          </a:p>
        </p:txBody>
      </p:sp>
    </p:spTree>
    <p:extLst>
      <p:ext uri="{BB962C8B-B14F-4D97-AF65-F5344CB8AC3E}">
        <p14:creationId xmlns:p14="http://schemas.microsoft.com/office/powerpoint/2010/main" val="1566321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17435"/>
            <a:ext cx="10058400" cy="327017"/>
          </a:xfrm>
        </p:spPr>
        <p:txBody>
          <a:bodyPr>
            <a:noAutofit/>
          </a:bodyPr>
          <a:lstStyle/>
          <a:p>
            <a:pPr algn="ctr"/>
            <a:r>
              <a:rPr lang="id-ID" sz="2000" b="1" dirty="0" smtClean="0">
                <a:solidFill>
                  <a:schemeClr val="tx1"/>
                </a:solidFill>
              </a:rPr>
              <a:t>Latar Belakang dan Sejarah Undang-undang Anti Money Laundering Lahir dan Berlaku di Indonesia</a:t>
            </a:r>
            <a:endParaRPr lang="id-ID" sz="2400" b="1" dirty="0">
              <a:solidFill>
                <a:schemeClr val="tx1"/>
              </a:solidFill>
            </a:endParaRPr>
          </a:p>
        </p:txBody>
      </p:sp>
      <p:cxnSp>
        <p:nvCxnSpPr>
          <p:cNvPr id="4" name="Straight Connector 3"/>
          <p:cNvCxnSpPr/>
          <p:nvPr/>
        </p:nvCxnSpPr>
        <p:spPr>
          <a:xfrm>
            <a:off x="1540042" y="348916"/>
            <a:ext cx="92522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08285" y="998615"/>
            <a:ext cx="3284620" cy="2478511"/>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Jepang gugat Indonesia ke WTO karena melanggar pasal 1, 4, 10, 22 GATT terkait Mobil Nasional Timor (Teknologi Industri Mobil Rakyat) karena dianggap melakukan diskriminasi ke PT TPN adanya perlakuan khusus bebas bea masuk, pajak, bea pelabuhan dan bea tarif.</a:t>
            </a:r>
            <a:endParaRPr lang="id-ID" dirty="0">
              <a:solidFill>
                <a:schemeClr val="tx1"/>
              </a:solidFill>
            </a:endParaRPr>
          </a:p>
        </p:txBody>
      </p:sp>
      <p:sp>
        <p:nvSpPr>
          <p:cNvPr id="6" name="Rounded Rectangle 5"/>
          <p:cNvSpPr/>
          <p:nvPr/>
        </p:nvSpPr>
        <p:spPr>
          <a:xfrm>
            <a:off x="240637" y="661730"/>
            <a:ext cx="2983831" cy="32485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Tanggal 4 Oktober 1996</a:t>
            </a:r>
            <a:endParaRPr lang="id-ID" dirty="0">
              <a:solidFill>
                <a:schemeClr val="tx1"/>
              </a:solidFill>
            </a:endParaRPr>
          </a:p>
        </p:txBody>
      </p:sp>
      <p:sp>
        <p:nvSpPr>
          <p:cNvPr id="7" name="Rounded Rectangle 6"/>
          <p:cNvSpPr/>
          <p:nvPr/>
        </p:nvSpPr>
        <p:spPr>
          <a:xfrm>
            <a:off x="3525252" y="661729"/>
            <a:ext cx="2562727" cy="32485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Juni 1997</a:t>
            </a:r>
            <a:endParaRPr lang="id-ID" dirty="0">
              <a:solidFill>
                <a:schemeClr val="tx1"/>
              </a:solidFill>
            </a:endParaRPr>
          </a:p>
        </p:txBody>
      </p:sp>
      <p:sp>
        <p:nvSpPr>
          <p:cNvPr id="8" name="Rectangle 7"/>
          <p:cNvSpPr/>
          <p:nvPr/>
        </p:nvSpPr>
        <p:spPr>
          <a:xfrm>
            <a:off x="3537284" y="998615"/>
            <a:ext cx="2562727" cy="2153659"/>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WTO menjatuhkan putusan bahwa Indonesia terbukti melanggar prinsip-prinsip GATT dan menjatuhkan sanksi agar Indonesia mencabut kebijakan diskriminasi.</a:t>
            </a:r>
            <a:endParaRPr lang="id-ID" dirty="0">
              <a:solidFill>
                <a:schemeClr val="tx1"/>
              </a:solidFill>
            </a:endParaRPr>
          </a:p>
        </p:txBody>
      </p:sp>
      <p:sp>
        <p:nvSpPr>
          <p:cNvPr id="9" name="Rounded Rectangle 8"/>
          <p:cNvSpPr/>
          <p:nvPr/>
        </p:nvSpPr>
        <p:spPr>
          <a:xfrm>
            <a:off x="6304539" y="661728"/>
            <a:ext cx="2033344" cy="32485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Juli 1997</a:t>
            </a:r>
            <a:endParaRPr lang="id-ID" dirty="0">
              <a:solidFill>
                <a:schemeClr val="tx1"/>
              </a:solidFill>
            </a:endParaRPr>
          </a:p>
        </p:txBody>
      </p:sp>
      <p:sp>
        <p:nvSpPr>
          <p:cNvPr id="10" name="Rectangle 9"/>
          <p:cNvSpPr/>
          <p:nvPr/>
        </p:nvSpPr>
        <p:spPr>
          <a:xfrm>
            <a:off x="6304547" y="998615"/>
            <a:ext cx="2045368" cy="2153659"/>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Gejolak nilai tukar dan pemerintah melakukan pengetatan likuiditas sehingga terjadi krisis kepercayaan dan krisis Politik.</a:t>
            </a:r>
            <a:endParaRPr lang="id-ID" dirty="0">
              <a:solidFill>
                <a:schemeClr val="tx1"/>
              </a:solidFill>
            </a:endParaRPr>
          </a:p>
        </p:txBody>
      </p:sp>
      <p:sp>
        <p:nvSpPr>
          <p:cNvPr id="11" name="Rounded Rectangle 10"/>
          <p:cNvSpPr/>
          <p:nvPr/>
        </p:nvSpPr>
        <p:spPr>
          <a:xfrm>
            <a:off x="8915400" y="661728"/>
            <a:ext cx="2610853" cy="32485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31 Oktober 1997</a:t>
            </a:r>
            <a:endParaRPr lang="id-ID" dirty="0">
              <a:solidFill>
                <a:schemeClr val="tx1"/>
              </a:solidFill>
            </a:endParaRPr>
          </a:p>
        </p:txBody>
      </p:sp>
      <p:sp>
        <p:nvSpPr>
          <p:cNvPr id="12" name="Rectangle 11"/>
          <p:cNvSpPr/>
          <p:nvPr/>
        </p:nvSpPr>
        <p:spPr>
          <a:xfrm>
            <a:off x="8554443" y="998615"/>
            <a:ext cx="3392915" cy="2478511"/>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Masalah krisis nilai tukar dan krisis kepercayaan :</a:t>
            </a:r>
          </a:p>
          <a:p>
            <a:pPr marL="342900" indent="-342900" algn="just">
              <a:buFont typeface="+mj-lt"/>
              <a:buAutoNum type="alphaLcPeriod"/>
            </a:pPr>
            <a:r>
              <a:rPr lang="id-ID" dirty="0" smtClean="0">
                <a:solidFill>
                  <a:schemeClr val="tx1"/>
                </a:solidFill>
              </a:rPr>
              <a:t>Masalah BLBI</a:t>
            </a:r>
          </a:p>
          <a:p>
            <a:pPr marL="342900" indent="-342900" algn="just">
              <a:buFont typeface="+mj-lt"/>
              <a:buAutoNum type="alphaLcPeriod"/>
            </a:pPr>
            <a:r>
              <a:rPr lang="id-ID" dirty="0" smtClean="0">
                <a:solidFill>
                  <a:schemeClr val="tx1"/>
                </a:solidFill>
              </a:rPr>
              <a:t>Pemberian kredit yang melanggar batas maksimum pemberian kredit (BMPK) termasuk non- performance (NPL) yang jumlahnya sangat besar.</a:t>
            </a:r>
            <a:endParaRPr lang="id-ID" dirty="0">
              <a:solidFill>
                <a:schemeClr val="tx1"/>
              </a:solidFill>
            </a:endParaRPr>
          </a:p>
        </p:txBody>
      </p:sp>
      <p:sp>
        <p:nvSpPr>
          <p:cNvPr id="15" name="Rounded Rectangle 14"/>
          <p:cNvSpPr/>
          <p:nvPr/>
        </p:nvSpPr>
        <p:spPr>
          <a:xfrm>
            <a:off x="96257" y="3675737"/>
            <a:ext cx="1630257" cy="47524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1 November 1997</a:t>
            </a:r>
            <a:endParaRPr lang="id-ID" dirty="0">
              <a:solidFill>
                <a:schemeClr val="tx1"/>
              </a:solidFill>
            </a:endParaRPr>
          </a:p>
        </p:txBody>
      </p:sp>
      <p:sp>
        <p:nvSpPr>
          <p:cNvPr id="16" name="Rectangle 15"/>
          <p:cNvSpPr/>
          <p:nvPr/>
        </p:nvSpPr>
        <p:spPr>
          <a:xfrm>
            <a:off x="96251" y="4168181"/>
            <a:ext cx="1630263" cy="2490539"/>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pencabutan Izin 16 bank sehingga menimbulkan terjadinya depresiasi kepercayaan terhadap perbankan.</a:t>
            </a:r>
            <a:endParaRPr lang="id-ID" dirty="0">
              <a:solidFill>
                <a:schemeClr val="tx1"/>
              </a:solidFill>
            </a:endParaRPr>
          </a:p>
        </p:txBody>
      </p:sp>
      <p:sp>
        <p:nvSpPr>
          <p:cNvPr id="17" name="Rounded Rectangle 16"/>
          <p:cNvSpPr/>
          <p:nvPr/>
        </p:nvSpPr>
        <p:spPr>
          <a:xfrm>
            <a:off x="2231842" y="3753859"/>
            <a:ext cx="2322095" cy="32484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Awal November 1997</a:t>
            </a:r>
            <a:endParaRPr lang="id-ID" dirty="0">
              <a:solidFill>
                <a:schemeClr val="tx1"/>
              </a:solidFill>
            </a:endParaRPr>
          </a:p>
        </p:txBody>
      </p:sp>
      <p:sp>
        <p:nvSpPr>
          <p:cNvPr id="18" name="Rectangle 17"/>
          <p:cNvSpPr/>
          <p:nvPr/>
        </p:nvSpPr>
        <p:spPr>
          <a:xfrm>
            <a:off x="1840818" y="4090737"/>
            <a:ext cx="3176332" cy="269508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Terjadi kesepakatan IMF dan Pemerintah Republik Indonesia dalam memorandum of economic and financial policies tentang pelaksanaan reformasi ekonomi dan perbankan dengan mendapat dukungan dari bank dunia, bank pembangunan asia, dan negara-negara sahabat lainnnya.</a:t>
            </a:r>
            <a:endParaRPr lang="id-ID" dirty="0">
              <a:solidFill>
                <a:schemeClr val="tx1"/>
              </a:solidFill>
            </a:endParaRPr>
          </a:p>
        </p:txBody>
      </p:sp>
      <p:sp>
        <p:nvSpPr>
          <p:cNvPr id="19" name="Rounded Rectangle 18"/>
          <p:cNvSpPr/>
          <p:nvPr/>
        </p:nvSpPr>
        <p:spPr>
          <a:xfrm>
            <a:off x="5408183" y="3753858"/>
            <a:ext cx="2478505" cy="33688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12 Desember 1997</a:t>
            </a:r>
            <a:endParaRPr lang="id-ID" dirty="0">
              <a:solidFill>
                <a:schemeClr val="tx1"/>
              </a:solidFill>
            </a:endParaRPr>
          </a:p>
        </p:txBody>
      </p:sp>
      <p:sp>
        <p:nvSpPr>
          <p:cNvPr id="20" name="Rectangle 19"/>
          <p:cNvSpPr/>
          <p:nvPr/>
        </p:nvSpPr>
        <p:spPr>
          <a:xfrm>
            <a:off x="5137463" y="4096758"/>
            <a:ext cx="2959769" cy="268906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Mensesneg dan BI menempuh kebijakan mengganti saldo debet bank-bank yang mempunyai harapan sehat dengan surat berharga pasah uang khusus (SBPUK) dengan tujuan agar tidak ada lagi bank-bank yang tepaksa ditutup dan dinyatakan bankrup.</a:t>
            </a:r>
            <a:endParaRPr lang="id-ID" dirty="0">
              <a:solidFill>
                <a:schemeClr val="tx1"/>
              </a:solidFill>
            </a:endParaRPr>
          </a:p>
        </p:txBody>
      </p:sp>
      <p:sp>
        <p:nvSpPr>
          <p:cNvPr id="21" name="Rounded Rectangle 20"/>
          <p:cNvSpPr/>
          <p:nvPr/>
        </p:nvSpPr>
        <p:spPr>
          <a:xfrm>
            <a:off x="9089225" y="3737499"/>
            <a:ext cx="2334126" cy="366964"/>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15 Januari 1998</a:t>
            </a:r>
            <a:endParaRPr lang="id-ID" dirty="0">
              <a:solidFill>
                <a:schemeClr val="tx1"/>
              </a:solidFill>
            </a:endParaRPr>
          </a:p>
        </p:txBody>
      </p:sp>
      <p:sp>
        <p:nvSpPr>
          <p:cNvPr id="22" name="Rectangle 21"/>
          <p:cNvSpPr/>
          <p:nvPr/>
        </p:nvSpPr>
        <p:spPr>
          <a:xfrm>
            <a:off x="8217545" y="4090736"/>
            <a:ext cx="3974455" cy="26950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Pemerintah menempuh program stabilisasi dan reformasi menyeluruh yang mencakup restrukturisasi sektor KEU dan sektor Riil, yang yang di tandatangani pemerintah dan IMF dalam LOI dengan target penyelesaian :</a:t>
            </a:r>
          </a:p>
          <a:p>
            <a:pPr marL="285750" indent="-285750" algn="just">
              <a:buFontTx/>
              <a:buChar char="-"/>
            </a:pPr>
            <a:r>
              <a:rPr lang="id-ID" dirty="0" smtClean="0">
                <a:solidFill>
                  <a:schemeClr val="tx1"/>
                </a:solidFill>
              </a:rPr>
              <a:t>bayar BLBI bagi 2 bank penerima BLBI  2 oktober 1998</a:t>
            </a:r>
          </a:p>
          <a:p>
            <a:pPr marL="285750" indent="-285750" algn="just">
              <a:buFontTx/>
              <a:buChar char="-"/>
            </a:pPr>
            <a:r>
              <a:rPr lang="id-ID" dirty="0" smtClean="0">
                <a:solidFill>
                  <a:schemeClr val="tx1"/>
                </a:solidFill>
              </a:rPr>
              <a:t>bayar BLBI dan penyelesaian BMPK bagi bank lain 30 november 1998</a:t>
            </a:r>
            <a:endParaRPr lang="id-ID" dirty="0">
              <a:solidFill>
                <a:schemeClr val="tx1"/>
              </a:solidFill>
            </a:endParaRPr>
          </a:p>
        </p:txBody>
      </p:sp>
      <p:cxnSp>
        <p:nvCxnSpPr>
          <p:cNvPr id="24" name="Elbow Connector 23"/>
          <p:cNvCxnSpPr>
            <a:endCxn id="6" idx="0"/>
          </p:cNvCxnSpPr>
          <p:nvPr/>
        </p:nvCxnSpPr>
        <p:spPr>
          <a:xfrm rot="16200000" flipH="1">
            <a:off x="1479890" y="409067"/>
            <a:ext cx="312814" cy="192511"/>
          </a:xfrm>
          <a:prstGeom prst="bentConnector3">
            <a:avLst>
              <a:gd name="adj1" fmla="val -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endCxn id="7" idx="0"/>
          </p:cNvCxnSpPr>
          <p:nvPr/>
        </p:nvCxnSpPr>
        <p:spPr>
          <a:xfrm>
            <a:off x="1540042" y="348916"/>
            <a:ext cx="3266574" cy="31281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endCxn id="11" idx="0"/>
          </p:cNvCxnSpPr>
          <p:nvPr/>
        </p:nvCxnSpPr>
        <p:spPr>
          <a:xfrm rot="10800000" flipV="1">
            <a:off x="10220828" y="348914"/>
            <a:ext cx="571499" cy="31281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a:endCxn id="9" idx="0"/>
          </p:cNvCxnSpPr>
          <p:nvPr/>
        </p:nvCxnSpPr>
        <p:spPr>
          <a:xfrm rot="10800000" flipV="1">
            <a:off x="7321212" y="348914"/>
            <a:ext cx="3471115" cy="31281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10-Point Star 31"/>
          <p:cNvSpPr/>
          <p:nvPr/>
        </p:nvSpPr>
        <p:spPr>
          <a:xfrm>
            <a:off x="11526253" y="1"/>
            <a:ext cx="646100" cy="517358"/>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Arial Black" panose="020B0A04020102020204" pitchFamily="34" charset="0"/>
              </a:rPr>
              <a:t>8</a:t>
            </a:r>
          </a:p>
        </p:txBody>
      </p:sp>
      <p:cxnSp>
        <p:nvCxnSpPr>
          <p:cNvPr id="13" name="Straight Arrow Connector 12"/>
          <p:cNvCxnSpPr>
            <a:endCxn id="8" idx="1"/>
          </p:cNvCxnSpPr>
          <p:nvPr/>
        </p:nvCxnSpPr>
        <p:spPr>
          <a:xfrm>
            <a:off x="3392905" y="2073499"/>
            <a:ext cx="144379" cy="1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6" idx="3"/>
            <a:endCxn id="7" idx="1"/>
          </p:cNvCxnSpPr>
          <p:nvPr/>
        </p:nvCxnSpPr>
        <p:spPr>
          <a:xfrm>
            <a:off x="3224468" y="824156"/>
            <a:ext cx="30078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9" idx="1"/>
          </p:cNvCxnSpPr>
          <p:nvPr/>
        </p:nvCxnSpPr>
        <p:spPr>
          <a:xfrm flipV="1">
            <a:off x="6087979" y="824155"/>
            <a:ext cx="216560"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9" idx="3"/>
            <a:endCxn id="11" idx="1"/>
          </p:cNvCxnSpPr>
          <p:nvPr/>
        </p:nvCxnSpPr>
        <p:spPr>
          <a:xfrm>
            <a:off x="8337883" y="824155"/>
            <a:ext cx="57751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5" idx="3"/>
            <a:endCxn id="17" idx="1"/>
          </p:cNvCxnSpPr>
          <p:nvPr/>
        </p:nvCxnSpPr>
        <p:spPr>
          <a:xfrm>
            <a:off x="1726514" y="3913360"/>
            <a:ext cx="505328" cy="292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7" idx="3"/>
            <a:endCxn id="19" idx="1"/>
          </p:cNvCxnSpPr>
          <p:nvPr/>
        </p:nvCxnSpPr>
        <p:spPr>
          <a:xfrm>
            <a:off x="4553937" y="3916282"/>
            <a:ext cx="854246" cy="601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9" idx="3"/>
            <a:endCxn id="21" idx="1"/>
          </p:cNvCxnSpPr>
          <p:nvPr/>
        </p:nvCxnSpPr>
        <p:spPr>
          <a:xfrm flipV="1">
            <a:off x="7886688" y="3920981"/>
            <a:ext cx="1202537" cy="13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214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0787" y="710709"/>
            <a:ext cx="2562727" cy="34891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26 Januari 1998</a:t>
            </a:r>
            <a:endParaRPr lang="id-ID" dirty="0">
              <a:solidFill>
                <a:schemeClr val="tx1"/>
              </a:solidFill>
            </a:endParaRPr>
          </a:p>
        </p:txBody>
      </p:sp>
      <p:sp>
        <p:nvSpPr>
          <p:cNvPr id="4" name="Rectangle 3"/>
          <p:cNvSpPr/>
          <p:nvPr/>
        </p:nvSpPr>
        <p:spPr>
          <a:xfrm>
            <a:off x="144378" y="1088855"/>
            <a:ext cx="2875547" cy="516154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Keppres No.26 tahun 1998 tentang program penjaminan BPR, fasilitas dana talangan untuk pembayaran kewajiban luar negeri bank dalam rangka trade finance dan inter bank debt ARRlas serta jaminan pembiayaan perdagangan internasional, sebagai tindak lanjut dari fankfurt agreement yang ditandatangani pemerintah tanggal 4 juni 1998 penjaminan juga kepada nasabah kreditur 16 BDL, BBKU, BTO, bank yang masuk rekapitulasi, dan yang masuk pengawasan BPPN.</a:t>
            </a:r>
            <a:endParaRPr lang="id-ID" dirty="0">
              <a:solidFill>
                <a:schemeClr val="tx1"/>
              </a:solidFill>
            </a:endParaRPr>
          </a:p>
        </p:txBody>
      </p:sp>
      <p:sp>
        <p:nvSpPr>
          <p:cNvPr id="5" name="Rounded Rectangle 4"/>
          <p:cNvSpPr/>
          <p:nvPr/>
        </p:nvSpPr>
        <p:spPr>
          <a:xfrm>
            <a:off x="3588415" y="709862"/>
            <a:ext cx="3573378" cy="34891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Tujuan Keppres No.26 tahun 1998</a:t>
            </a:r>
            <a:endParaRPr lang="id-ID" dirty="0">
              <a:solidFill>
                <a:schemeClr val="tx1"/>
              </a:solidFill>
            </a:endParaRPr>
          </a:p>
        </p:txBody>
      </p:sp>
      <p:sp>
        <p:nvSpPr>
          <p:cNvPr id="6" name="Rectangle 5"/>
          <p:cNvSpPr/>
          <p:nvPr/>
        </p:nvSpPr>
        <p:spPr>
          <a:xfrm>
            <a:off x="3588416" y="1088855"/>
            <a:ext cx="3573379" cy="1143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id-ID" dirty="0" smtClean="0">
                <a:solidFill>
                  <a:schemeClr val="tx1"/>
                </a:solidFill>
              </a:rPr>
              <a:t>memulihkan kepercayaan terhadap perbankan dan diharapkan dapat mendukung stabilitas nilai tukar</a:t>
            </a:r>
            <a:endParaRPr lang="id-ID" dirty="0">
              <a:solidFill>
                <a:schemeClr val="tx1"/>
              </a:solidFill>
            </a:endParaRPr>
          </a:p>
        </p:txBody>
      </p:sp>
      <p:sp>
        <p:nvSpPr>
          <p:cNvPr id="7" name="Rounded Rectangle 6"/>
          <p:cNvSpPr/>
          <p:nvPr/>
        </p:nvSpPr>
        <p:spPr>
          <a:xfrm>
            <a:off x="8283732" y="699525"/>
            <a:ext cx="2827421" cy="36094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6 Februari 1999</a:t>
            </a:r>
            <a:endParaRPr lang="id-ID" dirty="0">
              <a:solidFill>
                <a:schemeClr val="tx1"/>
              </a:solidFill>
            </a:endParaRPr>
          </a:p>
        </p:txBody>
      </p:sp>
      <p:sp>
        <p:nvSpPr>
          <p:cNvPr id="8" name="Rectangle 7"/>
          <p:cNvSpPr/>
          <p:nvPr/>
        </p:nvSpPr>
        <p:spPr>
          <a:xfrm>
            <a:off x="7964896" y="1046745"/>
            <a:ext cx="3465095" cy="3007895"/>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terjadi kesepakatan Gubernur BI &amp; menkeu balur BLBI yang disepakati adalah Rp.144,5 Trilyun BLBI kepada bank Exim Rp.20 trilyun, atas nilai BLBI Rp.144,5 trilyun tersebut pemerintah menerbitkan surat utang No.SU-001/MK/1998 sebesar Rp.80 trilyun, dan SU-003/MK/1999 sebesar Rp.64,5 trilyun, dan SU-004/MK/1999 sebesar Rp.53,8 trilyun.</a:t>
            </a:r>
            <a:endParaRPr lang="id-ID" dirty="0">
              <a:solidFill>
                <a:schemeClr val="tx1"/>
              </a:solidFill>
            </a:endParaRPr>
          </a:p>
        </p:txBody>
      </p:sp>
      <p:sp>
        <p:nvSpPr>
          <p:cNvPr id="9" name="10-Point Star 8"/>
          <p:cNvSpPr/>
          <p:nvPr/>
        </p:nvSpPr>
        <p:spPr>
          <a:xfrm>
            <a:off x="11545900" y="6340642"/>
            <a:ext cx="646100" cy="517358"/>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Arial Black" panose="020B0A04020102020204" pitchFamily="34" charset="0"/>
              </a:rPr>
              <a:t>9</a:t>
            </a:r>
          </a:p>
        </p:txBody>
      </p:sp>
      <p:cxnSp>
        <p:nvCxnSpPr>
          <p:cNvPr id="10" name="Straight Arrow Connector 9"/>
          <p:cNvCxnSpPr>
            <a:stCxn id="3" idx="3"/>
            <a:endCxn id="5" idx="1"/>
          </p:cNvCxnSpPr>
          <p:nvPr/>
        </p:nvCxnSpPr>
        <p:spPr>
          <a:xfrm flipV="1">
            <a:off x="2863514" y="884320"/>
            <a:ext cx="724901" cy="8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a:endCxn id="7" idx="1"/>
          </p:cNvCxnSpPr>
          <p:nvPr/>
        </p:nvCxnSpPr>
        <p:spPr>
          <a:xfrm flipV="1">
            <a:off x="7161793" y="879998"/>
            <a:ext cx="1121939" cy="432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351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08715" y="154547"/>
            <a:ext cx="2382591" cy="3606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Awal 1996 </a:t>
            </a:r>
          </a:p>
        </p:txBody>
      </p:sp>
      <p:sp>
        <p:nvSpPr>
          <p:cNvPr id="4" name="Rectangle 3"/>
          <p:cNvSpPr/>
          <p:nvPr/>
        </p:nvSpPr>
        <p:spPr>
          <a:xfrm>
            <a:off x="231818" y="540913"/>
            <a:ext cx="2936383" cy="27045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Inppres No. 2 tahun 1996 tentang program mobil nasional dan memberi izin PT. TIMOR PUTRA NASIONAL (PT. TPN) bermitra dengan KIA MOTOR untuk memproduksi mobil nasional dengan merek TIMOR (Teknologi </a:t>
            </a:r>
            <a:r>
              <a:rPr lang="id-ID" dirty="0" smtClean="0">
                <a:solidFill>
                  <a:schemeClr val="tx1"/>
                </a:solidFill>
              </a:rPr>
              <a:t>Industri Mobil  </a:t>
            </a:r>
            <a:r>
              <a:rPr lang="id-ID" dirty="0">
                <a:solidFill>
                  <a:schemeClr val="tx1"/>
                </a:solidFill>
              </a:rPr>
              <a:t>Rakyat)</a:t>
            </a:r>
          </a:p>
        </p:txBody>
      </p:sp>
      <p:sp>
        <p:nvSpPr>
          <p:cNvPr id="5" name="Rounded Rectangle 4"/>
          <p:cNvSpPr/>
          <p:nvPr/>
        </p:nvSpPr>
        <p:spPr>
          <a:xfrm>
            <a:off x="3857219" y="109471"/>
            <a:ext cx="2981462" cy="4443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Pertengahan tahun 1996</a:t>
            </a:r>
          </a:p>
        </p:txBody>
      </p:sp>
      <p:sp>
        <p:nvSpPr>
          <p:cNvPr id="6" name="Rectangle 5"/>
          <p:cNvSpPr/>
          <p:nvPr/>
        </p:nvSpPr>
        <p:spPr>
          <a:xfrm>
            <a:off x="3258355" y="553792"/>
            <a:ext cx="4134118" cy="27110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Keppres No.42 tahun </a:t>
            </a:r>
            <a:r>
              <a:rPr lang="id-ID" dirty="0" smtClean="0">
                <a:solidFill>
                  <a:schemeClr val="tx1"/>
                </a:solidFill>
              </a:rPr>
              <a:t>1996, </a:t>
            </a:r>
            <a:r>
              <a:rPr lang="id-ID" dirty="0">
                <a:solidFill>
                  <a:schemeClr val="tx1"/>
                </a:solidFill>
              </a:rPr>
              <a:t>Penegasan pemerintah yang menguatka hak istimewa kepada PT. TIMOR PUTRA NASIONAL bekerjasama dengan KIA MOTOR dalam melaksanakan program mobil nasional merek TIMOR dengan catatan apabila dalam 3 tahun tidak mampu memenuhi komponen lokal 60% maka PT. TPN wajib membayar semua biaya-biaya yang diberikan hak istimewa</a:t>
            </a:r>
          </a:p>
        </p:txBody>
      </p:sp>
      <p:sp>
        <p:nvSpPr>
          <p:cNvPr id="7" name="Rounded Rectangle 6"/>
          <p:cNvSpPr/>
          <p:nvPr/>
        </p:nvSpPr>
        <p:spPr>
          <a:xfrm>
            <a:off x="8525815" y="154547"/>
            <a:ext cx="2215166" cy="3606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September 1996</a:t>
            </a:r>
          </a:p>
        </p:txBody>
      </p:sp>
      <p:sp>
        <p:nvSpPr>
          <p:cNvPr id="8" name="Rectangle 7"/>
          <p:cNvSpPr/>
          <p:nvPr/>
        </p:nvSpPr>
        <p:spPr>
          <a:xfrm>
            <a:off x="7508386" y="553792"/>
            <a:ext cx="4250025" cy="27110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Jepang, Amerika Serikat, dan Eropa protes kepada pemerintah Indonesia yang telah memberikan hak istimewa kepada PT TPN dan KIA MOTOR perusahaan Korea dengan alasan terjadi diskriminasi dan melangar hukum yang diatur dalam General agreement on tariff and trade (GATT) yaitu persetujuan umum mengenai tarif dan perdagangan dan peraturan yang diatur dalam World Trade Organization (WTO</a:t>
            </a:r>
          </a:p>
        </p:txBody>
      </p:sp>
      <p:sp>
        <p:nvSpPr>
          <p:cNvPr id="9" name="Rounded Rectangle 8"/>
          <p:cNvSpPr/>
          <p:nvPr/>
        </p:nvSpPr>
        <p:spPr>
          <a:xfrm>
            <a:off x="424999" y="3374265"/>
            <a:ext cx="2550019" cy="3090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3 September 1997</a:t>
            </a:r>
          </a:p>
        </p:txBody>
      </p:sp>
      <p:sp>
        <p:nvSpPr>
          <p:cNvPr id="10" name="Rectangle 9"/>
          <p:cNvSpPr/>
          <p:nvPr/>
        </p:nvSpPr>
        <p:spPr>
          <a:xfrm>
            <a:off x="231818" y="3696236"/>
            <a:ext cx="2936383" cy="2653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rPr>
              <a:t>Keputusan sidang kabinet terbatas tentang membantu bank-bank yang masih memiliki harapan hidup dan memerintahkan merger atau penjualan beberapa bank kepada bank yang lebih mampu dan mencabut izin bank-bank yang sudah tidak memiliki harapan hidup</a:t>
            </a:r>
          </a:p>
        </p:txBody>
      </p:sp>
      <p:sp>
        <p:nvSpPr>
          <p:cNvPr id="11" name="Rounded Rectangle 10"/>
          <p:cNvSpPr/>
          <p:nvPr/>
        </p:nvSpPr>
        <p:spPr>
          <a:xfrm>
            <a:off x="3683358" y="3374265"/>
            <a:ext cx="3155323" cy="3090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Pertengahan september 1997</a:t>
            </a:r>
          </a:p>
        </p:txBody>
      </p:sp>
      <p:sp>
        <p:nvSpPr>
          <p:cNvPr id="12" name="Rectangle 11"/>
          <p:cNvSpPr/>
          <p:nvPr/>
        </p:nvSpPr>
        <p:spPr>
          <a:xfrm>
            <a:off x="3258355" y="3696237"/>
            <a:ext cx="4134118" cy="24985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Pembentukan Unit investigasi perbankan di BI yang anggotanya terdiri dari kejaksaan agung, penyidik perbankan dari mabes Polri dan Bank Indonesia dengan payung hukum surat keputusan bersama penangana tindak pidana perbankan sebagai unsur investigator pada tingkat penyelidikan tindak pidana perbankan</a:t>
            </a:r>
          </a:p>
        </p:txBody>
      </p:sp>
      <p:sp>
        <p:nvSpPr>
          <p:cNvPr id="13" name="Rounded Rectangle 12"/>
          <p:cNvSpPr/>
          <p:nvPr/>
        </p:nvSpPr>
        <p:spPr>
          <a:xfrm>
            <a:off x="8474299" y="3374264"/>
            <a:ext cx="2318197" cy="3090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26 januari 1998</a:t>
            </a:r>
          </a:p>
        </p:txBody>
      </p:sp>
      <p:sp>
        <p:nvSpPr>
          <p:cNvPr id="14" name="Rectangle 13"/>
          <p:cNvSpPr/>
          <p:nvPr/>
        </p:nvSpPr>
        <p:spPr>
          <a:xfrm>
            <a:off x="7508386" y="3683358"/>
            <a:ext cx="4250026" cy="20219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Keppres 27 tahun 1998, tentang badan penyehatan perbankan </a:t>
            </a:r>
            <a:r>
              <a:rPr lang="id-ID" dirty="0" smtClean="0">
                <a:solidFill>
                  <a:schemeClr val="tx1"/>
                </a:solidFill>
              </a:rPr>
              <a:t>nasional, </a:t>
            </a:r>
            <a:r>
              <a:rPr lang="id-ID" dirty="0">
                <a:solidFill>
                  <a:schemeClr val="tx1"/>
                </a:solidFill>
              </a:rPr>
              <a:t>Pemerintah membentuk BPPN untuk melaksanakan program penjaminan pemerintah atas kewajiban bank-bank umum sekaligus melakukan upaya-upaya penyehatan perbankan</a:t>
            </a:r>
          </a:p>
        </p:txBody>
      </p:sp>
      <p:cxnSp>
        <p:nvCxnSpPr>
          <p:cNvPr id="15" name="Straight Arrow Connector 14"/>
          <p:cNvCxnSpPr>
            <a:stCxn id="3" idx="3"/>
            <a:endCxn id="5" idx="1"/>
          </p:cNvCxnSpPr>
          <p:nvPr/>
        </p:nvCxnSpPr>
        <p:spPr>
          <a:xfrm flipV="1">
            <a:off x="2891306" y="331632"/>
            <a:ext cx="965913" cy="32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3"/>
            <a:endCxn id="7" idx="1"/>
          </p:cNvCxnSpPr>
          <p:nvPr/>
        </p:nvCxnSpPr>
        <p:spPr>
          <a:xfrm>
            <a:off x="6838681" y="331632"/>
            <a:ext cx="1687134" cy="32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3"/>
            <a:endCxn id="11" idx="1"/>
          </p:cNvCxnSpPr>
          <p:nvPr/>
        </p:nvCxnSpPr>
        <p:spPr>
          <a:xfrm>
            <a:off x="2975018" y="3528812"/>
            <a:ext cx="70834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3"/>
            <a:endCxn id="13" idx="1"/>
          </p:cNvCxnSpPr>
          <p:nvPr/>
        </p:nvCxnSpPr>
        <p:spPr>
          <a:xfrm flipV="1">
            <a:off x="6838681" y="3528811"/>
            <a:ext cx="163561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28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355500" y="103028"/>
            <a:ext cx="2009104" cy="3090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Februari 1998</a:t>
            </a:r>
          </a:p>
        </p:txBody>
      </p:sp>
      <p:sp>
        <p:nvSpPr>
          <p:cNvPr id="4" name="Rectangle 3"/>
          <p:cNvSpPr/>
          <p:nvPr/>
        </p:nvSpPr>
        <p:spPr>
          <a:xfrm>
            <a:off x="167425" y="425000"/>
            <a:ext cx="4185633" cy="3013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Keppres No.34 tahun 1998 tentang tugas dan kewenangan BPPN sebagai landasan hukum </a:t>
            </a:r>
            <a:r>
              <a:rPr lang="id-ID" dirty="0" smtClean="0">
                <a:solidFill>
                  <a:schemeClr val="tx1"/>
                </a:solidFill>
              </a:rPr>
              <a:t>operasional, </a:t>
            </a:r>
            <a:r>
              <a:rPr lang="id-ID" dirty="0">
                <a:solidFill>
                  <a:schemeClr val="tx1"/>
                </a:solidFill>
              </a:rPr>
              <a:t>Berdasarkan kewenangan tersebut BPPN dibawah kepemimpinan Glenn Yusuf telah membentuk divisi aset manajemen kredit (AMC), yang menangani kreditur masalah dari bank-bank yang ditutup atau diambil pemerintah. Dan membentuk divisi manajemen Invesmen (AMI) yang menangani aset bank atau pemilik bank. </a:t>
            </a:r>
          </a:p>
        </p:txBody>
      </p:sp>
      <p:sp>
        <p:nvSpPr>
          <p:cNvPr id="5" name="Rounded Rectangle 4"/>
          <p:cNvSpPr/>
          <p:nvPr/>
        </p:nvSpPr>
        <p:spPr>
          <a:xfrm>
            <a:off x="4829577" y="103028"/>
            <a:ext cx="2305318" cy="3090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3 April 1998</a:t>
            </a:r>
          </a:p>
        </p:txBody>
      </p:sp>
      <p:sp>
        <p:nvSpPr>
          <p:cNvPr id="6" name="Rectangle 5"/>
          <p:cNvSpPr/>
          <p:nvPr/>
        </p:nvSpPr>
        <p:spPr>
          <a:xfrm>
            <a:off x="4539802" y="412121"/>
            <a:ext cx="2884868" cy="20219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Membekukan 7 bank yang tidak sehat dalam status bank dibekukan operasinya dan 7 bank lainnya diambil alih atau take over dalam status bank dalam take over (BTO</a:t>
            </a:r>
            <a:r>
              <a:rPr lang="id-ID" dirty="0" smtClean="0">
                <a:solidFill>
                  <a:schemeClr val="tx1"/>
                </a:solidFill>
              </a:rPr>
              <a:t>).</a:t>
            </a:r>
            <a:endParaRPr lang="id-ID" dirty="0">
              <a:solidFill>
                <a:schemeClr val="tx1"/>
              </a:solidFill>
            </a:endParaRPr>
          </a:p>
        </p:txBody>
      </p:sp>
      <p:sp>
        <p:nvSpPr>
          <p:cNvPr id="7" name="Rounded Rectangle 6"/>
          <p:cNvSpPr/>
          <p:nvPr/>
        </p:nvSpPr>
        <p:spPr>
          <a:xfrm>
            <a:off x="8686800" y="103027"/>
            <a:ext cx="2292439" cy="3090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21 agustus 1998</a:t>
            </a:r>
          </a:p>
        </p:txBody>
      </p:sp>
      <p:sp>
        <p:nvSpPr>
          <p:cNvPr id="8" name="Rectangle 7"/>
          <p:cNvSpPr/>
          <p:nvPr/>
        </p:nvSpPr>
        <p:spPr>
          <a:xfrm>
            <a:off x="7611415" y="425000"/>
            <a:ext cx="4443210" cy="3013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Pemerintah mengumumkan paket restrukturisasi perbankan yang menyeluruk kepada semua bank terdiri ata 2 bagian utama yang pertama kebijakan untuk menyiapkan pemulihan ekonomi dengan membangun kembali perbankan yang sehat melalui program rekapitalusasi dan penyempurnaan ketentuan perbankan , dan kedua kebijakan yang ditujukan untuk mengatasi permasalahan bank-bank melalui percepatan restrukturisasi perbankan.</a:t>
            </a:r>
          </a:p>
        </p:txBody>
      </p:sp>
      <p:sp>
        <p:nvSpPr>
          <p:cNvPr id="9" name="Rounded Rectangle 8"/>
          <p:cNvSpPr/>
          <p:nvPr/>
        </p:nvSpPr>
        <p:spPr>
          <a:xfrm>
            <a:off x="1081824" y="3606084"/>
            <a:ext cx="2356834" cy="5537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September 1998 s/d juni 1999</a:t>
            </a:r>
          </a:p>
        </p:txBody>
      </p:sp>
      <p:sp>
        <p:nvSpPr>
          <p:cNvPr id="10" name="Rectangle 9"/>
          <p:cNvSpPr/>
          <p:nvPr/>
        </p:nvSpPr>
        <p:spPr>
          <a:xfrm>
            <a:off x="167425" y="4159875"/>
            <a:ext cx="4185633" cy="22151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Kebijakan pemerintah menyelesaikan tagihan kepada pemilik bank pemenima fasilitas BLBI ditempuh diluar jalur hukum/ pengadilan (out of court) dengan ciri pemerintah mengabaikan sanksi perdata dan pidana meskipun diketahui ada pelanggaran dalam bentuk realise and discharge. </a:t>
            </a:r>
          </a:p>
        </p:txBody>
      </p:sp>
      <p:sp>
        <p:nvSpPr>
          <p:cNvPr id="11" name="Rounded Rectangle 10"/>
          <p:cNvSpPr/>
          <p:nvPr/>
        </p:nvSpPr>
        <p:spPr>
          <a:xfrm>
            <a:off x="6484514" y="3747751"/>
            <a:ext cx="2125014" cy="4121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6 Februari 1999</a:t>
            </a:r>
          </a:p>
        </p:txBody>
      </p:sp>
      <p:sp>
        <p:nvSpPr>
          <p:cNvPr id="12" name="Rectangle 11"/>
          <p:cNvSpPr/>
          <p:nvPr/>
        </p:nvSpPr>
        <p:spPr>
          <a:xfrm>
            <a:off x="4687911" y="4159875"/>
            <a:ext cx="5718220" cy="22151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Pemerintah melalui menteri keuangan membuat kesepakatan dengan bank indonesia tentang jumlah nilai BLBI yang harus ditanggung adalah Rp.144,5 </a:t>
            </a:r>
            <a:r>
              <a:rPr lang="id-ID" dirty="0" smtClean="0">
                <a:solidFill>
                  <a:schemeClr val="tx1"/>
                </a:solidFill>
              </a:rPr>
              <a:t>Triliu</a:t>
            </a:r>
            <a:r>
              <a:rPr lang="id-ID" dirty="0">
                <a:solidFill>
                  <a:schemeClr val="tx1"/>
                </a:solidFill>
              </a:rPr>
              <a:t>Eksim Rp.20 Triliun dimana atas nlai BLBI sejumlah 144,5 triliun tersebut pemerintah telah menerbitkan surat utang No.SU-001/MK/1998 sebesar 80 triliun, SU-003/MK/1999 sebesat 64,5 Triliun dan SU-004/MK/1999 sebesar 53,8 triliun untuk membayar BLBI, bank Eksim dan BLBI lainnya</a:t>
            </a:r>
            <a:r>
              <a:rPr lang="id-ID" dirty="0" smtClean="0">
                <a:solidFill>
                  <a:schemeClr val="tx1"/>
                </a:solidFill>
              </a:rPr>
              <a:t>.</a:t>
            </a:r>
            <a:endParaRPr lang="id-ID" dirty="0">
              <a:solidFill>
                <a:schemeClr val="tx1"/>
              </a:solidFill>
            </a:endParaRPr>
          </a:p>
        </p:txBody>
      </p:sp>
      <p:cxnSp>
        <p:nvCxnSpPr>
          <p:cNvPr id="13" name="Straight Arrow Connector 12"/>
          <p:cNvCxnSpPr>
            <a:stCxn id="3" idx="3"/>
            <a:endCxn id="5" idx="1"/>
          </p:cNvCxnSpPr>
          <p:nvPr/>
        </p:nvCxnSpPr>
        <p:spPr>
          <a:xfrm>
            <a:off x="3364604" y="257575"/>
            <a:ext cx="146497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a:endCxn id="7" idx="1"/>
          </p:cNvCxnSpPr>
          <p:nvPr/>
        </p:nvCxnSpPr>
        <p:spPr>
          <a:xfrm flipV="1">
            <a:off x="7134895" y="257574"/>
            <a:ext cx="1551905"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9" idx="3"/>
            <a:endCxn id="11" idx="1"/>
          </p:cNvCxnSpPr>
          <p:nvPr/>
        </p:nvCxnSpPr>
        <p:spPr>
          <a:xfrm>
            <a:off x="3438658" y="3882980"/>
            <a:ext cx="3045856" cy="70833"/>
          </a:xfrm>
          <a:prstGeom prst="bentConnector3">
            <a:avLst>
              <a:gd name="adj1" fmla="val 49577"/>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51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210611" y="180300"/>
            <a:ext cx="2228045" cy="3477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13 maret 1999</a:t>
            </a:r>
          </a:p>
        </p:txBody>
      </p:sp>
      <p:sp>
        <p:nvSpPr>
          <p:cNvPr id="4" name="Rectangle 3"/>
          <p:cNvSpPr/>
          <p:nvPr/>
        </p:nvSpPr>
        <p:spPr>
          <a:xfrm>
            <a:off x="180302" y="528032"/>
            <a:ext cx="4288665" cy="45591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Keputusan pemerintah membekukan 38 bank, menBTOkan 7 bank, dan menetapkan 9 bank swasta nasional, 12 BPD dan semua bank BUMN ikut program </a:t>
            </a:r>
            <a:r>
              <a:rPr lang="id-ID" dirty="0" smtClean="0">
                <a:solidFill>
                  <a:schemeClr val="tx1"/>
                </a:solidFill>
              </a:rPr>
              <a:t>rekapitalisasi, </a:t>
            </a:r>
            <a:r>
              <a:rPr lang="id-ID" dirty="0">
                <a:solidFill>
                  <a:schemeClr val="tx1"/>
                </a:solidFill>
              </a:rPr>
              <a:t>Keputusan pemerintah ini sebagai pelaksaan program rekapitalisasi dengan keputusan bersama antara depertemen keuangan RI, bank indonesia, BPPN dan mengikutsertakan peninjau independen dari IMF, bank duani dan ADB dengan keputusan yang diumumkan pemerintah perbupa 38 bank diputuskan untuk di BPKO, 7 di BTO, 9 swasta nasional dan 12 BPD dan semua bank BUMN ikut dalam rekapitalisasi yang berdampak meningkatnya BLBI untuk menutup kewajiban pemerintan kepada nasabah/ kreditur bank yang di </a:t>
            </a:r>
            <a:r>
              <a:rPr lang="id-ID" dirty="0" smtClean="0">
                <a:solidFill>
                  <a:schemeClr val="tx1"/>
                </a:solidFill>
              </a:rPr>
              <a:t>BPKO.</a:t>
            </a:r>
            <a:endParaRPr lang="id-ID" dirty="0">
              <a:solidFill>
                <a:schemeClr val="tx1"/>
              </a:solidFill>
            </a:endParaRPr>
          </a:p>
        </p:txBody>
      </p:sp>
      <p:sp>
        <p:nvSpPr>
          <p:cNvPr id="5" name="Rounded Rectangle 4"/>
          <p:cNvSpPr/>
          <p:nvPr/>
        </p:nvSpPr>
        <p:spPr>
          <a:xfrm>
            <a:off x="5312535" y="180300"/>
            <a:ext cx="2034862" cy="3477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Juni 2001</a:t>
            </a:r>
          </a:p>
        </p:txBody>
      </p:sp>
      <p:sp>
        <p:nvSpPr>
          <p:cNvPr id="6" name="Rectangle 5"/>
          <p:cNvSpPr/>
          <p:nvPr/>
        </p:nvSpPr>
        <p:spPr>
          <a:xfrm>
            <a:off x="4584879" y="528030"/>
            <a:ext cx="3490175" cy="35803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Indonesia dimasukan dalam daftar hitam oleh financial action task force (FATF) lembaga dibawah PBB yang dibentuk berdasarkan keputusan konfrensi tinggat tinggi G7 diPerancis yang merupakan komisi khusus dalam menjalankan tugas rezim anti pencucian uang sebagai negara yang dianggap tidak kooperatife memberantas money laundering  sebagai negara non cooperative countries or territories (NCCT).</a:t>
            </a:r>
          </a:p>
        </p:txBody>
      </p:sp>
      <p:sp>
        <p:nvSpPr>
          <p:cNvPr id="7" name="Rounded Rectangle 6"/>
          <p:cNvSpPr/>
          <p:nvPr/>
        </p:nvSpPr>
        <p:spPr>
          <a:xfrm>
            <a:off x="8725438" y="180300"/>
            <a:ext cx="2717443" cy="3477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18 juni 2001 </a:t>
            </a:r>
          </a:p>
        </p:txBody>
      </p:sp>
      <p:sp>
        <p:nvSpPr>
          <p:cNvPr id="8" name="Rectangle 7"/>
          <p:cNvSpPr/>
          <p:nvPr/>
        </p:nvSpPr>
        <p:spPr>
          <a:xfrm>
            <a:off x="8190964" y="528032"/>
            <a:ext cx="3786389" cy="41212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Pemerintah melalui bank indonesia dalam rangka merespon keputusan PBB melalui FATF yang telah memasukan indonesia sebagai salah satu negara yang dianggap tidak kooperatif dalam pemberantasan money laundering maka melalui bank indonesia telah diterbitkan regulasi yang dikenal dengan KYCP yang berfungsi untuk mengidentifikasi semua calon nasabah dan mengidentifikasi kegiatan transaksi nasabah termasuk memonitor karakteristik nasabah yang memenuhi standar transasksi mencurigakan.</a:t>
            </a:r>
          </a:p>
        </p:txBody>
      </p:sp>
      <p:cxnSp>
        <p:nvCxnSpPr>
          <p:cNvPr id="9" name="Straight Arrow Connector 8"/>
          <p:cNvCxnSpPr>
            <a:stCxn id="3" idx="3"/>
            <a:endCxn id="5" idx="1"/>
          </p:cNvCxnSpPr>
          <p:nvPr/>
        </p:nvCxnSpPr>
        <p:spPr>
          <a:xfrm>
            <a:off x="3438656" y="354165"/>
            <a:ext cx="187387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3"/>
          </p:cNvCxnSpPr>
          <p:nvPr/>
        </p:nvCxnSpPr>
        <p:spPr>
          <a:xfrm>
            <a:off x="7347397" y="354165"/>
            <a:ext cx="137804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682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95081" y="90153"/>
            <a:ext cx="2318197" cy="3348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a:solidFill>
                  <a:schemeClr val="tx1"/>
                </a:solidFill>
              </a:rPr>
              <a:t>13 Desember 2001</a:t>
            </a:r>
          </a:p>
        </p:txBody>
      </p:sp>
      <p:sp>
        <p:nvSpPr>
          <p:cNvPr id="4" name="Rectangle 3"/>
          <p:cNvSpPr/>
          <p:nvPr/>
        </p:nvSpPr>
        <p:spPr>
          <a:xfrm>
            <a:off x="218939" y="437882"/>
            <a:ext cx="3670479" cy="17000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Perubahan menyangkut ketentuan sanksi bagi penyedia jasa perbankan yang terlambat menyampaikan pedoman dalam pelaksanaan KYCP yaitu sanksi berupa sanksi administratif.</a:t>
            </a:r>
          </a:p>
        </p:txBody>
      </p:sp>
      <p:sp>
        <p:nvSpPr>
          <p:cNvPr id="5" name="Rounded Rectangle 4"/>
          <p:cNvSpPr/>
          <p:nvPr/>
        </p:nvSpPr>
        <p:spPr>
          <a:xfrm>
            <a:off x="4881093" y="90153"/>
            <a:ext cx="2459865" cy="3348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17 april 2002</a:t>
            </a:r>
          </a:p>
        </p:txBody>
      </p:sp>
      <p:sp>
        <p:nvSpPr>
          <p:cNvPr id="6" name="Rectangle 5"/>
          <p:cNvSpPr/>
          <p:nvPr/>
        </p:nvSpPr>
        <p:spPr>
          <a:xfrm>
            <a:off x="4179194" y="437882"/>
            <a:ext cx="3863662" cy="18159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DPR dan Pemerintah telah mengundangkan UU No.15 tahun 2002 tentang tindak pidana pencucian uang sebagai implementasi tuntutan PBB cq FATF terkait dengan 40 rekomendasi FATF untuk melepaskan status negara indonesia dari status NCCT</a:t>
            </a:r>
          </a:p>
        </p:txBody>
      </p:sp>
      <p:sp>
        <p:nvSpPr>
          <p:cNvPr id="7" name="Rounded Rectangle 6"/>
          <p:cNvSpPr/>
          <p:nvPr/>
        </p:nvSpPr>
        <p:spPr>
          <a:xfrm>
            <a:off x="2633728" y="2653053"/>
            <a:ext cx="2485622" cy="3348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17 april 2002</a:t>
            </a:r>
          </a:p>
        </p:txBody>
      </p:sp>
      <p:sp>
        <p:nvSpPr>
          <p:cNvPr id="8" name="Rectangle 7"/>
          <p:cNvSpPr/>
          <p:nvPr/>
        </p:nvSpPr>
        <p:spPr>
          <a:xfrm>
            <a:off x="218939" y="3000781"/>
            <a:ext cx="7315200" cy="35932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Pemerintaah indonesia untuk mengimplementasikan tuntutan PBB melalui rekomendasi FATF telah membentuk dan mendirikan badan yang menangani khsusu tentang pencucian uang yang dikenal dengan Pusat pelaporan dan analisis transasksi keuangan (PPATK) yang secara internasional dikenal dengan Financial intellgence unit (FIU) merupakan lembaga sentral (focal point) yang mengkoordinasikan pelaksanaan upaya pencegahan dan pemberantasan tindak pidana pencucian uang di indonesia yang memiliki tugas dan kewenangan untuk menerima laporan transasksi keuangan, melakukan analisis atas transaksi keuangan, dan meneruskan hasih analisis kepada lembaga penegak hukum yang kelahirannya berdasarkan UU No.15 tahun 2002 tanggal 12 april 2002 yang telah dirubah pada tanggal 13 oktober 2003 dengan undang-undang 25 tahun 2003 tentang perubahan atas UU No.15 tahun 2002 tentang tindak pidana pencucian uang</a:t>
            </a:r>
          </a:p>
        </p:txBody>
      </p:sp>
      <p:sp>
        <p:nvSpPr>
          <p:cNvPr id="9" name="Rounded Rectangle 8"/>
          <p:cNvSpPr/>
          <p:nvPr/>
        </p:nvSpPr>
        <p:spPr>
          <a:xfrm>
            <a:off x="8744754" y="2801156"/>
            <a:ext cx="2614411" cy="3992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15 januari 2003</a:t>
            </a:r>
          </a:p>
        </p:txBody>
      </p:sp>
      <p:sp>
        <p:nvSpPr>
          <p:cNvPr id="10" name="Rectangle 9"/>
          <p:cNvSpPr/>
          <p:nvPr/>
        </p:nvSpPr>
        <p:spPr>
          <a:xfrm>
            <a:off x="8029977" y="3200401"/>
            <a:ext cx="4043966" cy="25757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Keputusan ketua badan pengawas pasar modal depertemen keuangan RI no. Kep-02/PM/2003 tentang prinsip mengenal nasabah.</a:t>
            </a:r>
            <a:r>
              <a:rPr lang="id-ID" dirty="0" smtClean="0">
                <a:solidFill>
                  <a:schemeClr val="tx1"/>
                </a:solidFill>
              </a:rPr>
              <a:t>, Departemen </a:t>
            </a:r>
            <a:r>
              <a:rPr lang="id-ID" dirty="0">
                <a:solidFill>
                  <a:schemeClr val="tx1"/>
                </a:solidFill>
              </a:rPr>
              <a:t>keuangan yang menangani pasar modal telah menerapkan prinsisp mengenal nasabah kepada pelaku pasar modal atau pasar saham yang dikelola oleh busa efek indonesia.</a:t>
            </a:r>
          </a:p>
        </p:txBody>
      </p:sp>
      <p:cxnSp>
        <p:nvCxnSpPr>
          <p:cNvPr id="11" name="Straight Arrow Connector 10"/>
          <p:cNvCxnSpPr>
            <a:stCxn id="3" idx="3"/>
            <a:endCxn id="5" idx="1"/>
          </p:cNvCxnSpPr>
          <p:nvPr/>
        </p:nvCxnSpPr>
        <p:spPr>
          <a:xfrm>
            <a:off x="3213278" y="257579"/>
            <a:ext cx="166781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6" idx="2"/>
            <a:endCxn id="7" idx="0"/>
          </p:cNvCxnSpPr>
          <p:nvPr/>
        </p:nvCxnSpPr>
        <p:spPr>
          <a:xfrm rot="5400000">
            <a:off x="4794157" y="1336185"/>
            <a:ext cx="399250" cy="2234486"/>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0"/>
            <a:endCxn id="9" idx="0"/>
          </p:cNvCxnSpPr>
          <p:nvPr/>
        </p:nvCxnSpPr>
        <p:spPr>
          <a:xfrm rot="16200000" flipH="1">
            <a:off x="6890197" y="-360606"/>
            <a:ext cx="148103" cy="6175421"/>
          </a:xfrm>
          <a:prstGeom prst="bentConnector3">
            <a:avLst>
              <a:gd name="adj1" fmla="val -128265"/>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707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1746" y="141668"/>
            <a:ext cx="3026535" cy="3734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30 januari 2003</a:t>
            </a:r>
          </a:p>
        </p:txBody>
      </p:sp>
      <p:sp>
        <p:nvSpPr>
          <p:cNvPr id="4" name="Rectangle 3"/>
          <p:cNvSpPr/>
          <p:nvPr/>
        </p:nvSpPr>
        <p:spPr>
          <a:xfrm>
            <a:off x="206060" y="528034"/>
            <a:ext cx="3837905" cy="22280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Keputusan menteri keuangan No.45/KMK.06/2003 tentang penerapan prinsip mengenal nasabah bagi lembaga keuangan </a:t>
            </a:r>
            <a:r>
              <a:rPr lang="id-ID" dirty="0" smtClean="0">
                <a:solidFill>
                  <a:schemeClr val="tx1"/>
                </a:solidFill>
              </a:rPr>
              <a:t>non-bank, </a:t>
            </a:r>
            <a:r>
              <a:rPr lang="id-ID" dirty="0">
                <a:solidFill>
                  <a:schemeClr val="tx1"/>
                </a:solidFill>
              </a:rPr>
              <a:t>Pemerintah mengimplementasikan rekomendasi FATF yang mewajibkan membuat regulasi terkait dengan KYCP bagi lembaga keuangan bukan bank.</a:t>
            </a:r>
          </a:p>
        </p:txBody>
      </p:sp>
      <p:sp>
        <p:nvSpPr>
          <p:cNvPr id="5" name="Rounded Rectangle 4"/>
          <p:cNvSpPr/>
          <p:nvPr/>
        </p:nvSpPr>
        <p:spPr>
          <a:xfrm>
            <a:off x="4726547" y="141668"/>
            <a:ext cx="3090929" cy="3734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13 Oktober 2003</a:t>
            </a:r>
          </a:p>
        </p:txBody>
      </p:sp>
      <p:sp>
        <p:nvSpPr>
          <p:cNvPr id="6" name="Rectangle 5"/>
          <p:cNvSpPr/>
          <p:nvPr/>
        </p:nvSpPr>
        <p:spPr>
          <a:xfrm>
            <a:off x="4417455" y="528034"/>
            <a:ext cx="3709114" cy="2099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rPr>
              <a:t>Terjadinya perubahan UU No.15 tahun 2002 menjadi UU 25 tahun 2003 tengtang tindak pidana pencucian uang menyangkut pasal 10 a, pasal 13 ayat 1 a, pasal 17 a ayat 3, pasal 33 ayat 4 huruf a dan b, pasal 44, pasal 44 b, </a:t>
            </a:r>
            <a:r>
              <a:rPr lang="id-ID" dirty="0" smtClean="0">
                <a:solidFill>
                  <a:schemeClr val="tx1"/>
                </a:solidFill>
              </a:rPr>
              <a:t>pasal </a:t>
            </a:r>
            <a:r>
              <a:rPr lang="id-ID" dirty="0">
                <a:solidFill>
                  <a:schemeClr val="tx1"/>
                </a:solidFill>
              </a:rPr>
              <a:t>44 B.</a:t>
            </a:r>
          </a:p>
        </p:txBody>
      </p:sp>
      <p:sp>
        <p:nvSpPr>
          <p:cNvPr id="7" name="Rounded Rectangle 6"/>
          <p:cNvSpPr/>
          <p:nvPr/>
        </p:nvSpPr>
        <p:spPr>
          <a:xfrm>
            <a:off x="9006625" y="141668"/>
            <a:ext cx="2588654" cy="3863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17 oktober 2003</a:t>
            </a:r>
          </a:p>
        </p:txBody>
      </p:sp>
      <p:sp>
        <p:nvSpPr>
          <p:cNvPr id="8" name="Rectangle 7"/>
          <p:cNvSpPr/>
          <p:nvPr/>
        </p:nvSpPr>
        <p:spPr>
          <a:xfrm>
            <a:off x="8409904" y="528033"/>
            <a:ext cx="3782096" cy="35545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perubahan dalam kettetuan KYCP menyangkut transaksi keuangan mencurigakan, hasil tidak pidana, PPATK, kewajiban bank menolak pembukaan rekening oleh nasabah yang tidak memenuhi syarat dan bank dapat menolak untuk melaksanakan transaksi dan atau mengakhiri hubungan usaha melalui pihak-pihak atau nasabah (existing customers) bank wajib menyampaikan laporan transaksi keuangan kepada PPATK paling lambat 3 hari kerja.</a:t>
            </a:r>
          </a:p>
        </p:txBody>
      </p:sp>
      <p:sp>
        <p:nvSpPr>
          <p:cNvPr id="9" name="Rounded Rectangle 8"/>
          <p:cNvSpPr/>
          <p:nvPr/>
        </p:nvSpPr>
        <p:spPr>
          <a:xfrm>
            <a:off x="611746" y="3039414"/>
            <a:ext cx="2685246" cy="3734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6 januari 2004</a:t>
            </a:r>
          </a:p>
        </p:txBody>
      </p:sp>
      <p:sp>
        <p:nvSpPr>
          <p:cNvPr id="10" name="Rectangle 9"/>
          <p:cNvSpPr/>
          <p:nvPr/>
        </p:nvSpPr>
        <p:spPr>
          <a:xfrm>
            <a:off x="99810" y="3412901"/>
            <a:ext cx="3709117" cy="15583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Peraturan bank indonesai No.6/1/PBI/2004 tentang valuta asing</a:t>
            </a:r>
            <a:r>
              <a:rPr lang="id-ID" dirty="0" smtClean="0">
                <a:solidFill>
                  <a:schemeClr val="tx1"/>
                </a:solidFill>
              </a:rPr>
              <a:t>.</a:t>
            </a:r>
          </a:p>
          <a:p>
            <a:pPr algn="just"/>
            <a:r>
              <a:rPr lang="id-ID" dirty="0">
                <a:solidFill>
                  <a:schemeClr val="tx1"/>
                </a:solidFill>
              </a:rPr>
              <a:t>BI mewajibkan pedagang valuta asing untuk menerapkan prinsip-prinsip KYCP.</a:t>
            </a:r>
          </a:p>
        </p:txBody>
      </p:sp>
      <p:sp>
        <p:nvSpPr>
          <p:cNvPr id="11" name="Rounded Rectangle 10"/>
          <p:cNvSpPr/>
          <p:nvPr/>
        </p:nvSpPr>
        <p:spPr>
          <a:xfrm>
            <a:off x="4597758" y="3039414"/>
            <a:ext cx="2820473" cy="3734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22 oktober 2010</a:t>
            </a:r>
          </a:p>
        </p:txBody>
      </p:sp>
      <p:sp>
        <p:nvSpPr>
          <p:cNvPr id="12" name="Rectangle 11"/>
          <p:cNvSpPr/>
          <p:nvPr/>
        </p:nvSpPr>
        <p:spPr>
          <a:xfrm>
            <a:off x="3902299" y="3412901"/>
            <a:ext cx="4272567" cy="25886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Telah dirubah dan diganti UU No.25 tahun 2003 dengan UU No.8 tahun 2010 tentang pencegahan dan pemberantasan tindak pidana pencucian uang, perubahan mendasar atara lain menyangkut kewenangan sidang inabsensia, karakteristi pelapor selain bank dan non-bank juga pedagang kendaraan bermotor dan pedagang barang-barang antik dan lain-lain</a:t>
            </a:r>
            <a:r>
              <a:rPr lang="id-ID" dirty="0"/>
              <a:t>.</a:t>
            </a:r>
          </a:p>
        </p:txBody>
      </p:sp>
      <p:cxnSp>
        <p:nvCxnSpPr>
          <p:cNvPr id="13" name="Straight Arrow Connector 12"/>
          <p:cNvCxnSpPr>
            <a:stCxn id="3" idx="3"/>
            <a:endCxn id="5" idx="1"/>
          </p:cNvCxnSpPr>
          <p:nvPr/>
        </p:nvCxnSpPr>
        <p:spPr>
          <a:xfrm>
            <a:off x="3638281" y="328412"/>
            <a:ext cx="108826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a:endCxn id="7" idx="1"/>
          </p:cNvCxnSpPr>
          <p:nvPr/>
        </p:nvCxnSpPr>
        <p:spPr>
          <a:xfrm>
            <a:off x="7817476" y="328412"/>
            <a:ext cx="1189149" cy="643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11" idx="1"/>
          </p:cNvCxnSpPr>
          <p:nvPr/>
        </p:nvCxnSpPr>
        <p:spPr>
          <a:xfrm>
            <a:off x="3296992" y="3226158"/>
            <a:ext cx="130076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628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49" y="106130"/>
            <a:ext cx="10058400" cy="314976"/>
          </a:xfrm>
        </p:spPr>
        <p:txBody>
          <a:bodyPr>
            <a:noAutofit/>
          </a:bodyPr>
          <a:lstStyle/>
          <a:p>
            <a:pPr algn="ctr"/>
            <a:r>
              <a:rPr lang="id-ID" sz="2000" b="1" dirty="0" smtClean="0">
                <a:solidFill>
                  <a:schemeClr val="tx1"/>
                </a:solidFill>
              </a:rPr>
              <a:t>World Trade Organization (WTO) dan General Agreement on Traffics and Trade (GATT)</a:t>
            </a:r>
            <a:endParaRPr lang="id-ID" sz="2000" b="1" dirty="0">
              <a:solidFill>
                <a:schemeClr val="tx1"/>
              </a:solidFill>
            </a:endParaRPr>
          </a:p>
        </p:txBody>
      </p:sp>
      <p:cxnSp>
        <p:nvCxnSpPr>
          <p:cNvPr id="4" name="Straight Connector 3"/>
          <p:cNvCxnSpPr/>
          <p:nvPr/>
        </p:nvCxnSpPr>
        <p:spPr>
          <a:xfrm>
            <a:off x="1560496" y="421106"/>
            <a:ext cx="910790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56411" y="627800"/>
            <a:ext cx="3031958" cy="1467853"/>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General Agreement on Traffics and Trade (GATT) atau persetujuan umum mengenai tarif dan perdagangan, yang terwujud di tahun 1947.</a:t>
            </a:r>
            <a:endParaRPr lang="id-ID" dirty="0">
              <a:solidFill>
                <a:schemeClr val="tx1"/>
              </a:solidFill>
            </a:endParaRPr>
          </a:p>
        </p:txBody>
      </p:sp>
      <p:sp>
        <p:nvSpPr>
          <p:cNvPr id="7" name="Down Arrow 6"/>
          <p:cNvSpPr/>
          <p:nvPr/>
        </p:nvSpPr>
        <p:spPr>
          <a:xfrm>
            <a:off x="1500336" y="2109834"/>
            <a:ext cx="237022" cy="276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66772" y="2434689"/>
            <a:ext cx="3031958" cy="4315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GATT merupakan perjanjian perdagangan multilateral dengan tujuan menciptakan perdagangan bebas, adil dan membantu pertumbuhan ekonomi dan pembangunan guna mewujudkan kesejahteraan manusia.</a:t>
            </a:r>
          </a:p>
          <a:p>
            <a:pPr algn="just"/>
            <a:r>
              <a:rPr lang="id-ID" dirty="0" smtClean="0">
                <a:solidFill>
                  <a:schemeClr val="tx1"/>
                </a:solidFill>
              </a:rPr>
              <a:t>GATT merupakan salah satu perangkat internasional yang bersifat multilateral yang memuat prinsip-prinsip dan ketentuan-ketentuan perdagangan internasional yang telah disepakati secara internal.</a:t>
            </a:r>
            <a:endParaRPr lang="id-ID" dirty="0">
              <a:solidFill>
                <a:schemeClr val="tx1"/>
              </a:solidFill>
            </a:endParaRPr>
          </a:p>
        </p:txBody>
      </p:sp>
      <p:sp>
        <p:nvSpPr>
          <p:cNvPr id="9" name="Right Arrow 8"/>
          <p:cNvSpPr/>
          <p:nvPr/>
        </p:nvSpPr>
        <p:spPr>
          <a:xfrm>
            <a:off x="3188369" y="1191127"/>
            <a:ext cx="385011" cy="2006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p:cNvSpPr/>
          <p:nvPr/>
        </p:nvSpPr>
        <p:spPr>
          <a:xfrm>
            <a:off x="3573380" y="642209"/>
            <a:ext cx="2983831" cy="167023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sejak 24 Februari 1950 Indonesia aktif berkiprah di arena pasar global dan pada 15 April 1994 di Marakesh, Maroko terbentuk World Trade Organization (WTO).</a:t>
            </a:r>
            <a:endParaRPr lang="id-ID" dirty="0">
              <a:solidFill>
                <a:schemeClr val="tx1"/>
              </a:solidFill>
            </a:endParaRPr>
          </a:p>
        </p:txBody>
      </p:sp>
      <p:sp>
        <p:nvSpPr>
          <p:cNvPr id="11" name="Right Arrow 10"/>
          <p:cNvSpPr/>
          <p:nvPr/>
        </p:nvSpPr>
        <p:spPr>
          <a:xfrm>
            <a:off x="6569243" y="1193282"/>
            <a:ext cx="421106" cy="2006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6990349" y="639831"/>
            <a:ext cx="2719135" cy="187908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2 Desember 1994 Indonesia meratifikasi GATT dan WTO melalui UU No.7 tahun 1994 tentang pengesahan agreement Estabilishing the World Trade Organization.</a:t>
            </a:r>
            <a:endParaRPr lang="id-ID" dirty="0">
              <a:solidFill>
                <a:schemeClr val="tx1"/>
              </a:solidFill>
            </a:endParaRPr>
          </a:p>
        </p:txBody>
      </p:sp>
      <p:sp>
        <p:nvSpPr>
          <p:cNvPr id="13" name="Right Arrow 12"/>
          <p:cNvSpPr/>
          <p:nvPr/>
        </p:nvSpPr>
        <p:spPr>
          <a:xfrm>
            <a:off x="9709484" y="1189196"/>
            <a:ext cx="288758" cy="2006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10130590" y="814285"/>
            <a:ext cx="1804736" cy="90236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Pelaksanaan WTO dan UU No.7 tahun 1994</a:t>
            </a:r>
            <a:endParaRPr lang="id-ID" dirty="0">
              <a:solidFill>
                <a:schemeClr val="tx1"/>
              </a:solidFill>
            </a:endParaRPr>
          </a:p>
        </p:txBody>
      </p:sp>
      <p:sp>
        <p:nvSpPr>
          <p:cNvPr id="15" name="Rectangle 14"/>
          <p:cNvSpPr/>
          <p:nvPr/>
        </p:nvSpPr>
        <p:spPr>
          <a:xfrm>
            <a:off x="3224458" y="2859864"/>
            <a:ext cx="6906126" cy="398610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rabicPeriod"/>
            </a:pPr>
            <a:r>
              <a:rPr lang="id-ID" dirty="0" smtClean="0">
                <a:solidFill>
                  <a:schemeClr val="tx1"/>
                </a:solidFill>
              </a:rPr>
              <a:t>pelaksanaan yang sama untuk semua anggota atau azas non diskriminasi (most Favoured Nations Treatmen) yang memasyarakatkan segala komitmen yang telah dibuat dan ditandatangani dalam rangka GATT harus diperlakukan secara sama kepada semua negara anggota WTO.</a:t>
            </a:r>
          </a:p>
          <a:p>
            <a:pPr marL="342900" indent="-342900" algn="just">
              <a:buFont typeface="+mj-lt"/>
              <a:buAutoNum type="arabicPeriod"/>
            </a:pPr>
            <a:r>
              <a:rPr lang="id-ID" dirty="0" smtClean="0">
                <a:solidFill>
                  <a:schemeClr val="tx1"/>
                </a:solidFill>
              </a:rPr>
              <a:t>peringatan tarif (tarif binding) negara tidak diperkenankan untuk sewenang-wenang mengubah atau menaikan tarif.</a:t>
            </a:r>
          </a:p>
          <a:p>
            <a:pPr marL="342900" indent="-342900" algn="just">
              <a:buFont typeface="+mj-lt"/>
              <a:buAutoNum type="arabicPeriod"/>
            </a:pPr>
            <a:r>
              <a:rPr lang="id-ID" dirty="0" smtClean="0">
                <a:solidFill>
                  <a:schemeClr val="tx1"/>
                </a:solidFill>
              </a:rPr>
              <a:t>perlakuan nasional (national Treatment) negara tidak diperkenankan untuk memperlakukan secara diskrimanatif artinya produk impor dan produk dalam negeri (produk yang sama) dengan tujuan untuk melakukan proteksi.</a:t>
            </a:r>
          </a:p>
          <a:p>
            <a:pPr marL="342900" indent="-342900" algn="just">
              <a:buFont typeface="+mj-lt"/>
              <a:buAutoNum type="arabicPeriod"/>
            </a:pPr>
            <a:r>
              <a:rPr lang="id-ID" dirty="0" smtClean="0">
                <a:solidFill>
                  <a:schemeClr val="tx1"/>
                </a:solidFill>
              </a:rPr>
              <a:t>perlindungan hanya melalui tarif.</a:t>
            </a:r>
          </a:p>
          <a:p>
            <a:pPr marL="342900" indent="-342900" algn="just">
              <a:buFont typeface="+mj-lt"/>
              <a:buAutoNum type="arabicPeriod"/>
            </a:pPr>
            <a:r>
              <a:rPr lang="id-ID" dirty="0" smtClean="0">
                <a:solidFill>
                  <a:schemeClr val="tx1"/>
                </a:solidFill>
              </a:rPr>
              <a:t>perlakuan khusus dan berbeda dengan negara-negara berkembangan (special and differential treatment for developing countries).</a:t>
            </a:r>
            <a:endParaRPr lang="id-ID" dirty="0">
              <a:solidFill>
                <a:schemeClr val="tx1"/>
              </a:solidFill>
            </a:endParaRPr>
          </a:p>
        </p:txBody>
      </p:sp>
      <p:sp>
        <p:nvSpPr>
          <p:cNvPr id="16" name="Rectangle 15"/>
          <p:cNvSpPr/>
          <p:nvPr/>
        </p:nvSpPr>
        <p:spPr>
          <a:xfrm>
            <a:off x="5420229" y="2641139"/>
            <a:ext cx="2442411" cy="21272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Prinsip-prinsip WTO</a:t>
            </a:r>
            <a:endParaRPr lang="id-ID" dirty="0">
              <a:solidFill>
                <a:schemeClr val="tx1"/>
              </a:solidFill>
            </a:endParaRPr>
          </a:p>
        </p:txBody>
      </p:sp>
      <p:sp>
        <p:nvSpPr>
          <p:cNvPr id="17" name="Rectangle 16"/>
          <p:cNvSpPr/>
          <p:nvPr/>
        </p:nvSpPr>
        <p:spPr>
          <a:xfrm>
            <a:off x="10256313" y="2097800"/>
            <a:ext cx="1935688" cy="47481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Lahir UU No.1 tahun 1995 tentang perseroan terbatas </a:t>
            </a:r>
          </a:p>
          <a:p>
            <a:pPr marL="285750" indent="-285750" algn="just">
              <a:buFont typeface="Calibri" panose="020F0502020204030204" pitchFamily="34" charset="0"/>
              <a:buChar char="–"/>
            </a:pPr>
            <a:r>
              <a:rPr lang="id-ID" dirty="0" smtClean="0">
                <a:solidFill>
                  <a:schemeClr val="tx1"/>
                </a:solidFill>
              </a:rPr>
              <a:t>UU No. 19/ 1992 jo UU 14 /1999 tentang merk.</a:t>
            </a:r>
          </a:p>
          <a:p>
            <a:pPr marL="285750" indent="-285750" algn="just">
              <a:buFont typeface="Calibri" panose="020F0502020204030204" pitchFamily="34" charset="0"/>
              <a:buChar char="–"/>
            </a:pPr>
            <a:r>
              <a:rPr lang="id-ID" dirty="0" smtClean="0">
                <a:solidFill>
                  <a:schemeClr val="tx1"/>
                </a:solidFill>
              </a:rPr>
              <a:t>UU 6/1982 diubah UU 7/1987 diubah dengan UU 12/ 1999 tentang hak cipta.</a:t>
            </a:r>
          </a:p>
          <a:p>
            <a:pPr marL="285750" indent="-285750" algn="just">
              <a:buFont typeface="Calibri" panose="020F0502020204030204" pitchFamily="34" charset="0"/>
              <a:buChar char="–"/>
            </a:pPr>
            <a:r>
              <a:rPr lang="id-ID" dirty="0" smtClean="0">
                <a:solidFill>
                  <a:schemeClr val="tx1"/>
                </a:solidFill>
              </a:rPr>
              <a:t>UU 1989 jo UU 13/1999 tentang patent.</a:t>
            </a:r>
          </a:p>
        </p:txBody>
      </p:sp>
      <p:sp>
        <p:nvSpPr>
          <p:cNvPr id="18" name="Down Arrow 17"/>
          <p:cNvSpPr/>
          <p:nvPr/>
        </p:nvSpPr>
        <p:spPr>
          <a:xfrm>
            <a:off x="11083489" y="1716653"/>
            <a:ext cx="202130" cy="3691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1" name="Elbow Connector 20"/>
          <p:cNvCxnSpPr>
            <a:endCxn id="6" idx="0"/>
          </p:cNvCxnSpPr>
          <p:nvPr/>
        </p:nvCxnSpPr>
        <p:spPr>
          <a:xfrm rot="16200000" flipH="1">
            <a:off x="1513096" y="468506"/>
            <a:ext cx="206694" cy="111894"/>
          </a:xfrm>
          <a:prstGeom prst="bentConnector3">
            <a:avLst>
              <a:gd name="adj1" fmla="val -238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p:cNvCxnSpPr>
            <a:endCxn id="10" idx="0"/>
          </p:cNvCxnSpPr>
          <p:nvPr/>
        </p:nvCxnSpPr>
        <p:spPr>
          <a:xfrm>
            <a:off x="1560496" y="421106"/>
            <a:ext cx="3504800" cy="22110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endCxn id="14" idx="0"/>
          </p:cNvCxnSpPr>
          <p:nvPr/>
        </p:nvCxnSpPr>
        <p:spPr>
          <a:xfrm rot="16200000" flipH="1">
            <a:off x="10642058" y="423384"/>
            <a:ext cx="417243" cy="364557"/>
          </a:xfrm>
          <a:prstGeom prst="bentConnector3">
            <a:avLst>
              <a:gd name="adj1" fmla="val 5000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a:endCxn id="12" idx="0"/>
          </p:cNvCxnSpPr>
          <p:nvPr/>
        </p:nvCxnSpPr>
        <p:spPr>
          <a:xfrm rot="10800000" flipV="1">
            <a:off x="8349917" y="421105"/>
            <a:ext cx="2318484" cy="21872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1451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553452"/>
          </a:xfrm>
        </p:spPr>
        <p:txBody>
          <a:bodyPr>
            <a:noAutofit/>
          </a:bodyPr>
          <a:lstStyle/>
          <a:p>
            <a:pPr algn="ctr"/>
            <a:r>
              <a:rPr lang="id-ID" sz="2000" b="1" dirty="0" smtClean="0">
                <a:solidFill>
                  <a:schemeClr val="tx1"/>
                </a:solidFill>
              </a:rPr>
              <a:t>Malapetaka Kebijakan Mobil Nasional “TIMOR”</a:t>
            </a:r>
            <a:br>
              <a:rPr lang="id-ID" sz="2000" b="1" dirty="0" smtClean="0">
                <a:solidFill>
                  <a:schemeClr val="tx1"/>
                </a:solidFill>
              </a:rPr>
            </a:br>
            <a:r>
              <a:rPr lang="id-ID" sz="2000" b="1" dirty="0" smtClean="0">
                <a:solidFill>
                  <a:schemeClr val="tx1"/>
                </a:solidFill>
              </a:rPr>
              <a:t>(Teknologi Industri Mobil Rakyat)</a:t>
            </a:r>
            <a:endParaRPr lang="id-ID" sz="2000" b="1" dirty="0">
              <a:solidFill>
                <a:schemeClr val="tx1"/>
              </a:solidFill>
            </a:endParaRPr>
          </a:p>
        </p:txBody>
      </p:sp>
      <p:cxnSp>
        <p:nvCxnSpPr>
          <p:cNvPr id="4" name="Straight Connector 3"/>
          <p:cNvCxnSpPr/>
          <p:nvPr/>
        </p:nvCxnSpPr>
        <p:spPr>
          <a:xfrm flipV="1">
            <a:off x="1239253" y="613606"/>
            <a:ext cx="9781673" cy="1203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32347" y="733923"/>
            <a:ext cx="2863516" cy="25266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Awal 1996 pemerintah Indonesia menerapkan program mobil nasional dengan membuat untuk mendapatkan pembebasan bea masuk ... harus mencapai kandungan lokal 20% ditahun pertama, 40% tahun ke-2 60% tahun ke-3</a:t>
            </a:r>
            <a:endParaRPr lang="id-ID" dirty="0">
              <a:solidFill>
                <a:schemeClr val="tx1"/>
              </a:solidFill>
            </a:endParaRPr>
          </a:p>
        </p:txBody>
      </p:sp>
      <p:sp>
        <p:nvSpPr>
          <p:cNvPr id="6" name="Right Arrow 5"/>
          <p:cNvSpPr/>
          <p:nvPr/>
        </p:nvSpPr>
        <p:spPr>
          <a:xfrm>
            <a:off x="2995863" y="1967162"/>
            <a:ext cx="21656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236495" y="733922"/>
            <a:ext cx="2490537" cy="3224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Awal 1996 terbit intruksi presiden no.2 tahun 1996 tentang program mobil nasional, dan menunjuk PT Timor Putra Nasional (PT TPN) bermitra dengan KIA Motor untuk memproduksi mobil nasional yaitu “TIMOR” (Teknologi Industri Mobil Rakyat)</a:t>
            </a:r>
            <a:endParaRPr lang="id-ID" dirty="0">
              <a:solidFill>
                <a:schemeClr val="tx1"/>
              </a:solidFill>
            </a:endParaRPr>
          </a:p>
        </p:txBody>
      </p:sp>
      <p:sp>
        <p:nvSpPr>
          <p:cNvPr id="8" name="Right Arrow 7"/>
          <p:cNvSpPr/>
          <p:nvPr/>
        </p:nvSpPr>
        <p:spPr>
          <a:xfrm>
            <a:off x="5727032" y="1967162"/>
            <a:ext cx="240631"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p:cNvSpPr/>
          <p:nvPr/>
        </p:nvSpPr>
        <p:spPr>
          <a:xfrm>
            <a:off x="5967663" y="733922"/>
            <a:ext cx="3128220" cy="35011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Keppres No. 42 tahun 1996 tentang pembuatan mobil nasional yang memperbolehkan PT TPN untuk mengimpor mobil dari korea diberi merk “TIMOR” dalam bentuk jadi (Completely build Up &lt;CBU&gt;) dengan hak istimewa bebas pajak, bea masuk dan biaya-biaya pelabuhan dengan syarat gunakan komponen lokal hingga 60% dalam 3 tahun </a:t>
            </a:r>
            <a:endParaRPr lang="id-ID" dirty="0">
              <a:solidFill>
                <a:schemeClr val="tx1"/>
              </a:solidFill>
            </a:endParaRPr>
          </a:p>
        </p:txBody>
      </p:sp>
      <p:sp>
        <p:nvSpPr>
          <p:cNvPr id="10" name="Right Arrow 9"/>
          <p:cNvSpPr/>
          <p:nvPr/>
        </p:nvSpPr>
        <p:spPr>
          <a:xfrm>
            <a:off x="9107910" y="1967162"/>
            <a:ext cx="240631"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ectangle 10"/>
          <p:cNvSpPr/>
          <p:nvPr/>
        </p:nvSpPr>
        <p:spPr>
          <a:xfrm>
            <a:off x="9360568" y="721890"/>
            <a:ext cx="2743206" cy="252663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Jepang, USA, dan negara Eropa protes dengan alasan diskriminasi dan melanggar prinsip-prinsip perdagangan internasional (GATT) melalui wakil menteri perdagangan internasional dan industri namun (dead lock).</a:t>
            </a:r>
            <a:endParaRPr lang="id-ID" dirty="0">
              <a:solidFill>
                <a:schemeClr val="tx1"/>
              </a:solidFill>
            </a:endParaRPr>
          </a:p>
        </p:txBody>
      </p:sp>
      <p:sp>
        <p:nvSpPr>
          <p:cNvPr id="13" name="Rectangle 12"/>
          <p:cNvSpPr/>
          <p:nvPr/>
        </p:nvSpPr>
        <p:spPr>
          <a:xfrm>
            <a:off x="-5" y="4223087"/>
            <a:ext cx="4355432" cy="26349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Melanggar pasal 3 GATT</a:t>
            </a:r>
          </a:p>
          <a:p>
            <a:pPr marL="342900" indent="-342900" algn="just">
              <a:buFont typeface="+mj-lt"/>
              <a:buAutoNum type="arabicPeriod"/>
            </a:pPr>
            <a:r>
              <a:rPr lang="id-ID" dirty="0" smtClean="0">
                <a:solidFill>
                  <a:schemeClr val="tx1"/>
                </a:solidFill>
              </a:rPr>
              <a:t>perlakuan bebas pajak atas barang mewah diberikan pada produsen mobnas selama 2 tahun.</a:t>
            </a:r>
          </a:p>
          <a:p>
            <a:pPr algn="just"/>
            <a:endParaRPr lang="id-ID" dirty="0">
              <a:solidFill>
                <a:schemeClr val="tx1"/>
              </a:solidFill>
            </a:endParaRPr>
          </a:p>
          <a:p>
            <a:pPr marL="342900" indent="-342900" algn="just">
              <a:buFont typeface="+mj-lt"/>
              <a:buAutoNum type="arabicParenR"/>
            </a:pPr>
            <a:r>
              <a:rPr lang="id-ID" dirty="0" smtClean="0">
                <a:solidFill>
                  <a:schemeClr val="tx1"/>
                </a:solidFill>
              </a:rPr>
              <a:t>Indonesia melanggar prinsip-prinsip GATT </a:t>
            </a:r>
          </a:p>
          <a:p>
            <a:pPr marL="342900" indent="-342900" algn="just">
              <a:buFont typeface="+mj-lt"/>
              <a:buAutoNum type="arabicParenR"/>
            </a:pPr>
            <a:r>
              <a:rPr lang="id-ID" dirty="0" smtClean="0">
                <a:solidFill>
                  <a:schemeClr val="tx1"/>
                </a:solidFill>
              </a:rPr>
              <a:t>sanksi : Indonesia untuk menghilangkan subsidi serta segala kemudahan ke PT TPM.</a:t>
            </a:r>
          </a:p>
        </p:txBody>
      </p:sp>
      <p:sp>
        <p:nvSpPr>
          <p:cNvPr id="14" name="Rectangle 13"/>
          <p:cNvSpPr/>
          <p:nvPr/>
        </p:nvSpPr>
        <p:spPr>
          <a:xfrm>
            <a:off x="914399" y="5293900"/>
            <a:ext cx="2875548" cy="228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juni 1997 Putusan WTO</a:t>
            </a:r>
            <a:endParaRPr lang="id-ID" dirty="0">
              <a:solidFill>
                <a:schemeClr val="tx1"/>
              </a:solidFill>
            </a:endParaRPr>
          </a:p>
        </p:txBody>
      </p:sp>
      <p:sp>
        <p:nvSpPr>
          <p:cNvPr id="15" name="Rectangle 14"/>
          <p:cNvSpPr/>
          <p:nvPr/>
        </p:nvSpPr>
        <p:spPr>
          <a:xfrm>
            <a:off x="4523871" y="4529890"/>
            <a:ext cx="3729789" cy="212958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2. Melanggar pasal 1 GATT 1994</a:t>
            </a:r>
          </a:p>
          <a:p>
            <a:pPr marL="285750" indent="-285750" algn="just">
              <a:buFont typeface="Arial" panose="020B0604020202020204" pitchFamily="34" charset="0"/>
              <a:buChar char="•"/>
            </a:pPr>
            <a:r>
              <a:rPr lang="id-ID" dirty="0" smtClean="0">
                <a:solidFill>
                  <a:schemeClr val="tx1"/>
                </a:solidFill>
              </a:rPr>
              <a:t>Perlakuan yang sama untuk semua anggota (most Favoured Nation Treatmen) berdasarkan fakta perlakuan khusus impor dan perlakuan bebas tarif masuk (General Agreemen on Traffis and Trade (GATT) pasal 10.</a:t>
            </a:r>
            <a:endParaRPr lang="id-ID" dirty="0">
              <a:solidFill>
                <a:schemeClr val="tx1"/>
              </a:solidFill>
            </a:endParaRPr>
          </a:p>
        </p:txBody>
      </p:sp>
      <p:sp>
        <p:nvSpPr>
          <p:cNvPr id="16" name="Rectangle 15"/>
          <p:cNvSpPr/>
          <p:nvPr/>
        </p:nvSpPr>
        <p:spPr>
          <a:xfrm>
            <a:off x="9156029" y="3260554"/>
            <a:ext cx="3035971" cy="3597446"/>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4 Oktober 1996 Pemerintah Jepang resmi adukan Indonesia ke WTO melanggar pasal 22 ayat (1) GATT:</a:t>
            </a:r>
          </a:p>
          <a:p>
            <a:pPr algn="just"/>
            <a:r>
              <a:rPr lang="id-ID" sz="1600" dirty="0" smtClean="0">
                <a:solidFill>
                  <a:schemeClr val="tx1"/>
                </a:solidFill>
              </a:rPr>
              <a:t>ingin agar masalah sengketa daya gunanya dengan indonesia diselesaikan sesuai dengan kesepakatan multilateral bahwa bila dalam tempo 5 s/d 6 bulan setelah pengaduan ke WTO belum diselesaika maka akan dibawa ke sidang Dispte settelement body (DSB)  yaitu sidang bulanan pada penyelesaian sengketa.</a:t>
            </a:r>
            <a:endParaRPr lang="id-ID" sz="1600" dirty="0">
              <a:solidFill>
                <a:schemeClr val="tx1"/>
              </a:solidFill>
            </a:endParaRPr>
          </a:p>
        </p:txBody>
      </p:sp>
    </p:spTree>
    <p:extLst>
      <p:ext uri="{BB962C8B-B14F-4D97-AF65-F5344CB8AC3E}">
        <p14:creationId xmlns:p14="http://schemas.microsoft.com/office/powerpoint/2010/main" val="789415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44" y="1219664"/>
            <a:ext cx="12028867" cy="5570756"/>
          </a:xfrm>
          <a:prstGeom prst="rect">
            <a:avLst/>
          </a:prstGeom>
          <a:solidFill>
            <a:schemeClr val="bg1"/>
          </a:solidFill>
        </p:spPr>
        <p:txBody>
          <a:bodyPr wrap="square" rtlCol="0">
            <a:spAutoFit/>
          </a:bodyPr>
          <a:lstStyle/>
          <a:p>
            <a:pPr algn="just"/>
            <a:r>
              <a:rPr lang="id-ID" sz="2400" dirty="0" smtClean="0">
                <a:latin typeface="Arial Black" panose="020B0A04020102020204" pitchFamily="34" charset="0"/>
              </a:rPr>
              <a:t>TINDAK PIDANA PENCUCIAN UANG</a:t>
            </a:r>
          </a:p>
          <a:p>
            <a:pPr algn="just"/>
            <a:endParaRPr lang="id-ID" dirty="0">
              <a:latin typeface="Arial Black" panose="020B0A04020102020204" pitchFamily="34" charset="0"/>
            </a:endParaRPr>
          </a:p>
          <a:p>
            <a:pPr marL="342900" indent="-342900" algn="just">
              <a:buFont typeface="+mj-lt"/>
              <a:buAutoNum type="arabicPeriod"/>
            </a:pPr>
            <a:r>
              <a:rPr lang="id-ID" sz="2000" dirty="0" smtClean="0">
                <a:latin typeface="Arial Black" panose="020B0A04020102020204" pitchFamily="34" charset="0"/>
              </a:rPr>
              <a:t>Perkembangan Internasional Pencucian Uang</a:t>
            </a:r>
          </a:p>
          <a:p>
            <a:pPr marL="342900" indent="-342900" algn="just">
              <a:buFont typeface="+mj-lt"/>
              <a:buAutoNum type="arabicPeriod"/>
            </a:pPr>
            <a:endParaRPr lang="id-ID" dirty="0">
              <a:latin typeface="Arial Black" panose="020B0A04020102020204" pitchFamily="34" charset="0"/>
            </a:endParaRPr>
          </a:p>
          <a:p>
            <a:pPr algn="just"/>
            <a:r>
              <a:rPr lang="id-ID" sz="1600" dirty="0" smtClean="0">
                <a:latin typeface="Arial Black" panose="020B0A04020102020204" pitchFamily="34" charset="0"/>
              </a:rPr>
              <a:t>Asal usul istilah “pencucian uang” yang berasal dari istilah bahasa hukum Inggris, berasal dari istilah “</a:t>
            </a:r>
            <a:r>
              <a:rPr lang="id-ID" sz="1600" i="1" dirty="0" smtClean="0">
                <a:latin typeface="Arial Black" panose="020B0A04020102020204" pitchFamily="34" charset="0"/>
              </a:rPr>
              <a:t>money laundering</a:t>
            </a:r>
            <a:r>
              <a:rPr lang="id-ID" sz="1600" dirty="0" smtClean="0">
                <a:latin typeface="Arial Black" panose="020B0A04020102020204" pitchFamily="34" charset="0"/>
              </a:rPr>
              <a:t>” (ML) muncul sekitar 1920-an di Amerika Serikat ketika kelompok kriminal (</a:t>
            </a:r>
            <a:r>
              <a:rPr lang="id-ID" sz="1600" i="1" dirty="0" smtClean="0">
                <a:latin typeface="Arial Black" panose="020B0A04020102020204" pitchFamily="34" charset="0"/>
              </a:rPr>
              <a:t>criminal gangs) </a:t>
            </a:r>
            <a:r>
              <a:rPr lang="id-ID" sz="1600" dirty="0" smtClean="0">
                <a:latin typeface="Arial Black" panose="020B0A04020102020204" pitchFamily="34" charset="0"/>
              </a:rPr>
              <a:t>berkembang disana</a:t>
            </a:r>
            <a:r>
              <a:rPr lang="id-ID" sz="1600" i="1" dirty="0" smtClean="0">
                <a:latin typeface="Arial Black" panose="020B0A04020102020204" pitchFamily="34" charset="0"/>
              </a:rPr>
              <a:t>. </a:t>
            </a:r>
            <a:r>
              <a:rPr lang="id-ID" sz="1600" dirty="0" smtClean="0">
                <a:latin typeface="Arial Black" panose="020B0A04020102020204" pitchFamily="34" charset="0"/>
              </a:rPr>
              <a:t>kelompok kriminal ini melakukan diversifikasi usaha atas hasil kejahatannya dengan cara mengambil alih aktivitas bisnis legal tertentu dengan hasil keuntungan keuangan yang sangat tinggi. Masalah yang sangat meresahkan dari pencucian uang ialah keterlibatan organisasi kriminal seperti Mafia Italia dan generasi baru dari organisasi ini di Amerika Serikat, Yakuza di Jepang, Kartel Kolombia seperti, Medellin dan Cali, Mafia Rusia dan Eropa Timur, kelompok kriminal di Nigeria dan Afrika Barat, kelompok kriminal di Afrika Selatan dan the Juarez, Tijuana, dan Kartel Gulf di Mexico. </a:t>
            </a:r>
            <a:r>
              <a:rPr lang="id-ID" sz="1400" i="1" dirty="0" smtClean="0">
                <a:latin typeface="Arial Black" panose="020B0A04020102020204" pitchFamily="34" charset="0"/>
              </a:rPr>
              <a:t>(</a:t>
            </a:r>
            <a:r>
              <a:rPr lang="id-ID" sz="1200" i="1" dirty="0" smtClean="0">
                <a:latin typeface="Arial Black" panose="020B0A04020102020204" pitchFamily="34" charset="0"/>
              </a:rPr>
              <a:t>Peter Liley, Dirty Dealing: The Untold Truth about Global Money laundering, International Crime and Terrorism (kogan Page,2005)hlm.5-7)</a:t>
            </a:r>
          </a:p>
          <a:p>
            <a:pPr algn="just"/>
            <a:endParaRPr lang="id-ID" sz="1400" i="1" dirty="0" smtClean="0">
              <a:latin typeface="Arial Black" panose="020B0A04020102020204" pitchFamily="34" charset="0"/>
            </a:endParaRPr>
          </a:p>
          <a:p>
            <a:pPr algn="just"/>
            <a:endParaRPr lang="id-ID" sz="1400" i="1" dirty="0" smtClean="0">
              <a:latin typeface="Arial Black" panose="020B0A04020102020204" pitchFamily="34" charset="0"/>
            </a:endParaRPr>
          </a:p>
          <a:p>
            <a:pPr algn="just"/>
            <a:r>
              <a:rPr lang="id-ID" dirty="0" smtClean="0">
                <a:latin typeface="Arial Black" panose="020B0A04020102020204" pitchFamily="34" charset="0"/>
              </a:rPr>
              <a:t>Pencucian uang semula dimunculkan sebagai suatu tindak pidana (kejahatan) berasal dari tindak pidana narkotika dan psikotropika yang sangat pesat terjadi di negara maju termasuk negara di Amerika Selatan seperti Mexico, Kolombia, dan Afrika Selatan seperti Nigeria dan beberapa kepulauan di Pasific, seperti Kepulauan Caymand dan Karibia. Pencucian uang merupakan “derivatif” dari kejahatan narkotika dan psikotropika, kemudian diperluas meliputi seluruh aset atau harta kekayaan yang berasal dari semua tindak pidana.</a:t>
            </a:r>
          </a:p>
        </p:txBody>
      </p:sp>
      <p:sp>
        <p:nvSpPr>
          <p:cNvPr id="2" name="10-Point Star 1"/>
          <p:cNvSpPr/>
          <p:nvPr/>
        </p:nvSpPr>
        <p:spPr>
          <a:xfrm>
            <a:off x="11258550" y="6362163"/>
            <a:ext cx="933450" cy="495837"/>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Arial Black" panose="020B0A04020102020204" pitchFamily="34" charset="0"/>
              </a:rPr>
              <a:t>1</a:t>
            </a:r>
            <a:endParaRPr lang="id-ID" dirty="0">
              <a:solidFill>
                <a:schemeClr val="tx1"/>
              </a:solidFill>
              <a:latin typeface="Arial Black" panose="020B0A04020102020204" pitchFamily="34" charset="0"/>
            </a:endParaRPr>
          </a:p>
        </p:txBody>
      </p:sp>
      <p:sp>
        <p:nvSpPr>
          <p:cNvPr id="3" name="Rectangle 2"/>
          <p:cNvSpPr/>
          <p:nvPr/>
        </p:nvSpPr>
        <p:spPr>
          <a:xfrm>
            <a:off x="1978924" y="12879"/>
            <a:ext cx="8325135" cy="5876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3200" b="1" dirty="0" smtClean="0">
                <a:solidFill>
                  <a:schemeClr val="tx1"/>
                </a:solidFill>
              </a:rPr>
              <a:t>A. </a:t>
            </a:r>
            <a:r>
              <a:rPr lang="en-ID" sz="3200" b="1" dirty="0" err="1" smtClean="0">
                <a:solidFill>
                  <a:schemeClr val="tx1"/>
                </a:solidFill>
              </a:rPr>
              <a:t>Karena</a:t>
            </a:r>
            <a:r>
              <a:rPr lang="en-ID" sz="3200" b="1" dirty="0" smtClean="0">
                <a:solidFill>
                  <a:schemeClr val="tx1"/>
                </a:solidFill>
              </a:rPr>
              <a:t> </a:t>
            </a:r>
            <a:r>
              <a:rPr lang="en-ID" sz="3200" b="1" dirty="0" err="1" smtClean="0">
                <a:solidFill>
                  <a:schemeClr val="tx1"/>
                </a:solidFill>
              </a:rPr>
              <a:t>Pengaruh</a:t>
            </a:r>
            <a:r>
              <a:rPr lang="en-ID" sz="3200" b="1" dirty="0" smtClean="0">
                <a:solidFill>
                  <a:schemeClr val="tx1"/>
                </a:solidFill>
              </a:rPr>
              <a:t> </a:t>
            </a:r>
            <a:r>
              <a:rPr lang="en-ID" sz="3200" b="1" dirty="0" err="1" smtClean="0">
                <a:solidFill>
                  <a:schemeClr val="tx1"/>
                </a:solidFill>
              </a:rPr>
              <a:t>Internasional</a:t>
            </a:r>
            <a:endParaRPr lang="id-ID" sz="3200" b="1" dirty="0">
              <a:solidFill>
                <a:schemeClr val="tx1"/>
              </a:solidFill>
            </a:endParaRPr>
          </a:p>
        </p:txBody>
      </p:sp>
      <p:sp>
        <p:nvSpPr>
          <p:cNvPr id="5" name="Rectangle 4"/>
          <p:cNvSpPr/>
          <p:nvPr/>
        </p:nvSpPr>
        <p:spPr>
          <a:xfrm>
            <a:off x="4031087" y="846176"/>
            <a:ext cx="4507606" cy="3734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Pendahuluan</a:t>
            </a:r>
            <a:r>
              <a:rPr lang="id-ID" dirty="0" smtClean="0">
                <a:solidFill>
                  <a:schemeClr val="tx1"/>
                </a:solidFill>
              </a:rPr>
              <a:t> </a:t>
            </a:r>
            <a:endParaRPr lang="id-ID" dirty="0">
              <a:solidFill>
                <a:schemeClr val="tx1"/>
              </a:solidFill>
            </a:endParaRPr>
          </a:p>
        </p:txBody>
      </p:sp>
      <p:sp>
        <p:nvSpPr>
          <p:cNvPr id="6" name="Rectangle 5"/>
          <p:cNvSpPr/>
          <p:nvPr/>
        </p:nvSpPr>
        <p:spPr>
          <a:xfrm>
            <a:off x="40944" y="27310"/>
            <a:ext cx="2456597" cy="818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D" sz="3200" dirty="0" err="1" smtClean="0">
                <a:solidFill>
                  <a:schemeClr val="tx1"/>
                </a:solidFill>
              </a:rPr>
              <a:t>Bahasan</a:t>
            </a:r>
            <a:r>
              <a:rPr lang="en-ID" sz="3200" dirty="0" smtClean="0">
                <a:solidFill>
                  <a:schemeClr val="tx1"/>
                </a:solidFill>
              </a:rPr>
              <a:t> Ke-1</a:t>
            </a:r>
            <a:endParaRPr lang="en-US" sz="3200" dirty="0">
              <a:solidFill>
                <a:schemeClr val="tx1"/>
              </a:solidFill>
            </a:endParaRPr>
          </a:p>
        </p:txBody>
      </p:sp>
    </p:spTree>
    <p:extLst>
      <p:ext uri="{BB962C8B-B14F-4D97-AF65-F5344CB8AC3E}">
        <p14:creationId xmlns:p14="http://schemas.microsoft.com/office/powerpoint/2010/main" val="2009067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80108"/>
            <a:ext cx="11998035" cy="6001643"/>
          </a:xfrm>
          <a:prstGeom prst="rect">
            <a:avLst/>
          </a:prstGeom>
          <a:solidFill>
            <a:schemeClr val="bg1"/>
          </a:solidFill>
        </p:spPr>
        <p:txBody>
          <a:bodyPr wrap="square" rtlCol="0">
            <a:spAutoFit/>
          </a:bodyPr>
          <a:lstStyle/>
          <a:p>
            <a:pPr lvl="0" algn="just"/>
            <a:r>
              <a:rPr lang="id-ID" dirty="0">
                <a:solidFill>
                  <a:prstClr val="black"/>
                </a:solidFill>
                <a:latin typeface="Arial Black" panose="020B0A04020102020204" pitchFamily="34" charset="0"/>
              </a:rPr>
              <a:t>Pencucian uang selalu berhubungan dengan kejahatan yang dilakukan oleh suatu organisasi kejahatan (organized crime) sehingga dapat disebut sebagai, “jantungnya” organisasi kriminal ini yang memberikan darah segar ke dalam tubuh organisasi tersebut. Hasil temuan Senat di Konggres Amerika Serikat menggambarkan bahwa menunjukkan hal signifikan, antara lain </a:t>
            </a:r>
            <a:r>
              <a:rPr lang="id-ID" dirty="0" smtClean="0">
                <a:solidFill>
                  <a:prstClr val="black"/>
                </a:solidFill>
                <a:latin typeface="Arial Black" panose="020B0A04020102020204" pitchFamily="34" charset="0"/>
              </a:rPr>
              <a:t>:</a:t>
            </a:r>
          </a:p>
          <a:p>
            <a:pPr lvl="0" algn="just"/>
            <a:endParaRPr lang="id-ID" dirty="0">
              <a:solidFill>
                <a:prstClr val="black"/>
              </a:solidFill>
              <a:latin typeface="Arial Black" panose="020B0A04020102020204" pitchFamily="34" charset="0"/>
            </a:endParaRPr>
          </a:p>
          <a:p>
            <a:pPr marL="342900" lvl="0" indent="-342900" algn="just">
              <a:buFont typeface="+mj-lt"/>
              <a:buAutoNum type="arabicPeriod"/>
            </a:pPr>
            <a:r>
              <a:rPr lang="id-ID" dirty="0" smtClean="0">
                <a:solidFill>
                  <a:prstClr val="black"/>
                </a:solidFill>
                <a:latin typeface="Arial Black" panose="020B0A04020102020204" pitchFamily="34" charset="0"/>
              </a:rPr>
              <a:t>Money laundering by international criminal enterprise challenges the legi</a:t>
            </a:r>
            <a:r>
              <a:rPr lang="en-ID" dirty="0" err="1" smtClean="0">
                <a:solidFill>
                  <a:prstClr val="black"/>
                </a:solidFill>
                <a:latin typeface="Arial Black" panose="020B0A04020102020204" pitchFamily="34" charset="0"/>
              </a:rPr>
              <a:t>ti</a:t>
            </a:r>
            <a:r>
              <a:rPr lang="id-ID" dirty="0" smtClean="0">
                <a:solidFill>
                  <a:prstClr val="black"/>
                </a:solidFill>
                <a:latin typeface="Arial Black" panose="020B0A04020102020204" pitchFamily="34" charset="0"/>
              </a:rPr>
              <a:t>mate authority of national government, corrupt officials and professionals, endangers the financial and economic stability of nations, diminishes the efficiency of global interest rate markets, and routinely violates legal norms, property rights, and human rights,</a:t>
            </a:r>
          </a:p>
          <a:p>
            <a:pPr marL="342900" lvl="0" indent="-342900" algn="just">
              <a:buFont typeface="+mj-lt"/>
              <a:buAutoNum type="arabicPeriod"/>
            </a:pPr>
            <a:endParaRPr lang="id-ID" dirty="0" smtClean="0">
              <a:solidFill>
                <a:prstClr val="black"/>
              </a:solidFill>
              <a:latin typeface="Arial Black" panose="020B0A04020102020204" pitchFamily="34" charset="0"/>
            </a:endParaRPr>
          </a:p>
          <a:p>
            <a:pPr marL="342900" lvl="0" indent="-342900" algn="just">
              <a:buFont typeface="+mj-lt"/>
              <a:buAutoNum type="arabicPeriod"/>
            </a:pPr>
            <a:r>
              <a:rPr lang="id-ID" dirty="0" smtClean="0">
                <a:solidFill>
                  <a:prstClr val="black"/>
                </a:solidFill>
                <a:latin typeface="Arial Black" panose="020B0A04020102020204" pitchFamily="34" charset="0"/>
              </a:rPr>
              <a:t>In some countries, such as Colombia, Mexico, and Russia, the wealth and power of government of the country. </a:t>
            </a:r>
            <a:r>
              <a:rPr lang="id-ID" sz="1200" i="1" dirty="0" smtClean="0">
                <a:solidFill>
                  <a:prstClr val="black"/>
                </a:solidFill>
                <a:latin typeface="Arial Black" panose="020B0A04020102020204" pitchFamily="34" charset="0"/>
              </a:rPr>
              <a:t>(Op.cit, hlm.8)</a:t>
            </a:r>
          </a:p>
          <a:p>
            <a:pPr marL="342900" lvl="0" indent="-342900" algn="just">
              <a:buFont typeface="+mj-lt"/>
              <a:buAutoNum type="arabicPeriod"/>
            </a:pPr>
            <a:endParaRPr lang="id-ID" sz="1200" i="1" dirty="0">
              <a:solidFill>
                <a:prstClr val="black"/>
              </a:solidFill>
              <a:latin typeface="Arial Black" panose="020B0A04020102020204" pitchFamily="34" charset="0"/>
            </a:endParaRPr>
          </a:p>
          <a:p>
            <a:pPr marL="342900" lvl="0" indent="-342900" algn="just">
              <a:buFont typeface="+mj-lt"/>
              <a:buAutoNum type="arabicPeriod"/>
            </a:pPr>
            <a:endParaRPr lang="id-ID" sz="1200" i="1" dirty="0" smtClean="0">
              <a:solidFill>
                <a:prstClr val="black"/>
              </a:solidFill>
              <a:latin typeface="Arial Black" panose="020B0A04020102020204" pitchFamily="34" charset="0"/>
            </a:endParaRPr>
          </a:p>
          <a:p>
            <a:pPr lvl="0" algn="just"/>
            <a:r>
              <a:rPr lang="id-ID" dirty="0" smtClean="0">
                <a:solidFill>
                  <a:prstClr val="black"/>
                </a:solidFill>
                <a:latin typeface="Arial Black" panose="020B0A04020102020204" pitchFamily="34" charset="0"/>
              </a:rPr>
              <a:t>Mengamati temuan Senat Konggres Amerika Serikat tersebut, bukan mustahil dewasa ini aktivitas organisasi kejahatan internasional telah merambah ke Asia termasuk Indonesia. Hal ini, dibuktikan dengan semakin derasnya arus penyelundupan narkotika ke Indonesia  - terutama sejak tiga tahun terakhir (sejak 2007 – 2010), dan telah banyak penyelundup asing yang ditangkap dan telah dijatuhi hukuman. Perlu dikaji mengapa arus impor legal narkoba ke Indonesia lebih tinggi dibandingkan ke Singapura dan Malaysia, bukan sebaliknya. Sudah tentu dapat ditebak bahwa ancaman hukuman mati yang konsisiten dilaksanakan di kedua negara ini yang merupakan hambatan untuk memasuki kedua negara ini.</a:t>
            </a:r>
            <a:endParaRPr lang="id-ID" dirty="0">
              <a:solidFill>
                <a:prstClr val="black"/>
              </a:solidFill>
              <a:latin typeface="Arial Black" panose="020B0A04020102020204" pitchFamily="34" charset="0"/>
            </a:endParaRPr>
          </a:p>
        </p:txBody>
      </p:sp>
      <p:sp>
        <p:nvSpPr>
          <p:cNvPr id="4" name="10-Point Star 3"/>
          <p:cNvSpPr/>
          <p:nvPr/>
        </p:nvSpPr>
        <p:spPr>
          <a:xfrm>
            <a:off x="11095417" y="6134100"/>
            <a:ext cx="933450" cy="723900"/>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Arial Black" panose="020B0A04020102020204" pitchFamily="34" charset="0"/>
              </a:rPr>
              <a:t>2</a:t>
            </a:r>
          </a:p>
        </p:txBody>
      </p:sp>
    </p:spTree>
    <p:extLst>
      <p:ext uri="{BB962C8B-B14F-4D97-AF65-F5344CB8AC3E}">
        <p14:creationId xmlns:p14="http://schemas.microsoft.com/office/powerpoint/2010/main" val="908304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66255"/>
            <a:ext cx="11984182" cy="6432530"/>
          </a:xfrm>
          <a:prstGeom prst="rect">
            <a:avLst/>
          </a:prstGeom>
          <a:solidFill>
            <a:schemeClr val="bg1"/>
          </a:solidFill>
        </p:spPr>
        <p:txBody>
          <a:bodyPr wrap="square" rtlCol="0">
            <a:spAutoFit/>
          </a:bodyPr>
          <a:lstStyle/>
          <a:p>
            <a:pPr marL="342900" indent="-342900" algn="just">
              <a:buFont typeface="+mj-lt"/>
              <a:buAutoNum type="arabicPeriod" startAt="2"/>
            </a:pPr>
            <a:r>
              <a:rPr lang="id-ID" sz="2000" dirty="0" smtClean="0">
                <a:latin typeface="Arial Black" panose="020B0A04020102020204" pitchFamily="34" charset="0"/>
              </a:rPr>
              <a:t>Perkembangan Instrumen Internasional Pencucian Uang</a:t>
            </a:r>
            <a:endParaRPr lang="id-ID" dirty="0" smtClean="0">
              <a:latin typeface="Arial Black" panose="020B0A04020102020204" pitchFamily="34" charset="0"/>
            </a:endParaRPr>
          </a:p>
          <a:p>
            <a:pPr marL="342900" indent="-342900" algn="just">
              <a:buFont typeface="+mj-lt"/>
              <a:buAutoNum type="arabicPeriod" startAt="2"/>
            </a:pPr>
            <a:endParaRPr lang="id-ID" sz="2000" dirty="0">
              <a:latin typeface="Arial Black" panose="020B0A04020102020204" pitchFamily="34" charset="0"/>
            </a:endParaRPr>
          </a:p>
          <a:p>
            <a:pPr algn="just"/>
            <a:r>
              <a:rPr lang="id-ID" sz="1600" dirty="0" smtClean="0">
                <a:latin typeface="Arial Black" panose="020B0A04020102020204" pitchFamily="34" charset="0"/>
              </a:rPr>
              <a:t>Masyarakat internasional khususnya negara maju seperti Amerika Serikat, kemudian negara anggota Uni Eropa telah sejak lama menjadi “negara tujuan” (</a:t>
            </a:r>
            <a:r>
              <a:rPr lang="id-ID" sz="1600" i="1" dirty="0" smtClean="0">
                <a:latin typeface="Arial Black" panose="020B0A04020102020204" pitchFamily="34" charset="0"/>
              </a:rPr>
              <a:t>destination state</a:t>
            </a:r>
            <a:r>
              <a:rPr lang="id-ID" sz="1600" dirty="0" smtClean="0">
                <a:latin typeface="Arial Black" panose="020B0A04020102020204" pitchFamily="34" charset="0"/>
              </a:rPr>
              <a:t>) dalam praktik pencucian uang yang berasal dari kejahatan. Perkembangan awal instrumen untuk pencegahan pencucian uang secara regional, dimulai dengan sebuah rekomendasi, </a:t>
            </a:r>
            <a:r>
              <a:rPr lang="id-ID" sz="1600" i="1" dirty="0" smtClean="0">
                <a:latin typeface="Arial Black" panose="020B0A04020102020204" pitchFamily="34" charset="0"/>
              </a:rPr>
              <a:t>The Committee of Ministers of the Council of Europe, 27 juni 1980 (No.R(80) 10</a:t>
            </a:r>
            <a:r>
              <a:rPr lang="id-ID" sz="1600" dirty="0" smtClean="0">
                <a:latin typeface="Arial Black" panose="020B0A04020102020204" pitchFamily="34" charset="0"/>
              </a:rPr>
              <a:t>, “</a:t>
            </a:r>
            <a:r>
              <a:rPr lang="id-ID" sz="1600" i="1" dirty="0" smtClean="0">
                <a:latin typeface="Arial Black" panose="020B0A04020102020204" pitchFamily="34" charset="0"/>
              </a:rPr>
              <a:t>Measures against the transfer and safeguarding of the funds of criminal origin”</a:t>
            </a:r>
            <a:r>
              <a:rPr lang="id-ID" sz="1600" dirty="0" smtClean="0">
                <a:latin typeface="Arial Black" panose="020B0A04020102020204" pitchFamily="34" charset="0"/>
              </a:rPr>
              <a:t>.  Direktif dari Dewan Uni Eropa tersebut merupakan suatu perangkat peraturan yang disebut soft law</a:t>
            </a:r>
            <a:r>
              <a:rPr lang="id-ID" sz="900" dirty="0" smtClean="0">
                <a:latin typeface="Arial Black" panose="020B0A04020102020204" pitchFamily="34" charset="0"/>
              </a:rPr>
              <a:t>10</a:t>
            </a:r>
            <a:r>
              <a:rPr lang="id-ID" sz="1200" dirty="0" smtClean="0">
                <a:latin typeface="Arial Black" panose="020B0A04020102020204" pitchFamily="34" charset="0"/>
              </a:rPr>
              <a:t> </a:t>
            </a:r>
            <a:r>
              <a:rPr lang="id-ID" sz="1400" i="1" dirty="0" smtClean="0">
                <a:latin typeface="Arial Black" panose="020B0A04020102020204" pitchFamily="34" charset="0"/>
              </a:rPr>
              <a:t>( pengertian istilah “soft law” dalam hukum internasional sejatinya merupakan, “petunjuk perilaku” (guidelines of behavior) seperti suatu perjanjian internasional yang belum berlaku efektif, Resolusi PBB atau yang dihasilkan dari konferensi internasional, yang tidak bersifat mengikat (serta merta) melainkan hanya merupakan pernyataan aspiorasi politik (masuk kedalam suatu keadaan yang tidak pasti antara sisi hukum dan politik).”soft law “hard law” adalah kewajiban hukum yang diatur dalam perjanjian internasional atau kebiasaan hukum internasional yang </a:t>
            </a:r>
            <a:r>
              <a:rPr lang="id-ID" sz="1400" i="1" dirty="0">
                <a:latin typeface="Arial Black" panose="020B0A04020102020204" pitchFamily="34" charset="0"/>
              </a:rPr>
              <a:t>” berbeda dengan istilah bersifat </a:t>
            </a:r>
            <a:r>
              <a:rPr lang="id-ID" sz="1400" i="1" dirty="0" smtClean="0">
                <a:latin typeface="Arial Black" panose="020B0A04020102020204" pitchFamily="34" charset="0"/>
              </a:rPr>
              <a:t>mengikat dari dan oleh mereka (negara) sendiri.(dikutip dan diterjemahkan dari “Oxford Dictionary of Law”, Oxford University Press, fifth edition 2003, hlm.467. sof lawerujuk kepada kekurangan dasar pembenaran atas suatu instrumen hukum, dibandingkan dengan substansi dari instrumen hukum itu sendiri (refers to the lack of justiciability of the instruments in which the rules are endshrined (instrumentum), rather than to the content of the rules themselves (negotium) dikutip dari Guy Stevens, Money laundering : A new International Law Enforcement Model, (Cambrigde University Press,2000)hlm.15. merujuk pada kekurangan dasar pembenaran atas suatu instrumen hukum, dibandingkan dengan substansi dari instrumen hukum itu sendiri (refers to the lack of justiciability of the intruments in which thje rules are enshrined (intrumentum), rather than to the content  of the rules themselves(negotium), dikutip dari Guy Stevens, Money Laundering: A New International Law Enforcement Model, (Cambridge University Press, 2000)hlm.15) </a:t>
            </a:r>
            <a:r>
              <a:rPr lang="id-ID" sz="1600" dirty="0" smtClean="0">
                <a:latin typeface="Arial Black" panose="020B0A04020102020204" pitchFamily="34" charset="0"/>
              </a:rPr>
              <a:t>pertama yang diakui masyarakat internasional. Pemerintah Swiss juga telah menggunakan </a:t>
            </a:r>
            <a:r>
              <a:rPr lang="id-ID" sz="1600" i="1" dirty="0" smtClean="0">
                <a:latin typeface="Arial Black" panose="020B0A04020102020204" pitchFamily="34" charset="0"/>
              </a:rPr>
              <a:t>soft law </a:t>
            </a:r>
            <a:r>
              <a:rPr lang="id-ID" sz="1600" dirty="0" smtClean="0">
                <a:latin typeface="Arial Black" panose="020B0A04020102020204" pitchFamily="34" charset="0"/>
              </a:rPr>
              <a:t>untuk mencegah pencucian uang, yaitu dengan menggunakan </a:t>
            </a:r>
            <a:r>
              <a:rPr lang="id-ID" sz="1600" i="1" dirty="0" smtClean="0">
                <a:latin typeface="Arial Black" panose="020B0A04020102020204" pitchFamily="34" charset="0"/>
              </a:rPr>
              <a:t>code of conduct</a:t>
            </a:r>
            <a:r>
              <a:rPr lang="id-ID" sz="1600" dirty="0" smtClean="0">
                <a:latin typeface="Arial Black" panose="020B0A04020102020204" pitchFamily="34" charset="0"/>
              </a:rPr>
              <a:t> atau ketentuan mengenai perbankan. Dalam penerapan </a:t>
            </a:r>
            <a:r>
              <a:rPr lang="id-ID" sz="1600" i="1" dirty="0" smtClean="0">
                <a:latin typeface="Arial Black" panose="020B0A04020102020204" pitchFamily="34" charset="0"/>
              </a:rPr>
              <a:t>soft law </a:t>
            </a:r>
            <a:r>
              <a:rPr lang="id-ID" sz="1600" dirty="0" smtClean="0">
                <a:latin typeface="Arial Black" panose="020B0A04020102020204" pitchFamily="34" charset="0"/>
              </a:rPr>
              <a:t>jelas bahwa, hanya pemerintah yang dapat menetapkannya untuk tujuan yang bersifat pencegahan semata yang diakhiri dengan tindakan administratif buka hukuman (denda atau penjara).</a:t>
            </a:r>
            <a:endParaRPr lang="id-ID" sz="1600" i="1" dirty="0">
              <a:latin typeface="Arial Black" panose="020B0A04020102020204" pitchFamily="34" charset="0"/>
            </a:endParaRPr>
          </a:p>
        </p:txBody>
      </p:sp>
      <p:sp>
        <p:nvSpPr>
          <p:cNvPr id="4" name="10-Point Star 3"/>
          <p:cNvSpPr/>
          <p:nvPr/>
        </p:nvSpPr>
        <p:spPr>
          <a:xfrm>
            <a:off x="11258550" y="6220326"/>
            <a:ext cx="933450" cy="637674"/>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Arial Black" panose="020B0A04020102020204" pitchFamily="34" charset="0"/>
              </a:rPr>
              <a:t>3</a:t>
            </a:r>
          </a:p>
        </p:txBody>
      </p:sp>
    </p:spTree>
    <p:extLst>
      <p:ext uri="{BB962C8B-B14F-4D97-AF65-F5344CB8AC3E}">
        <p14:creationId xmlns:p14="http://schemas.microsoft.com/office/powerpoint/2010/main" val="3757618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7817"/>
            <a:ext cx="12039600" cy="5909310"/>
          </a:xfrm>
          <a:prstGeom prst="rect">
            <a:avLst/>
          </a:prstGeom>
          <a:noFill/>
        </p:spPr>
        <p:txBody>
          <a:bodyPr wrap="square" rtlCol="0">
            <a:spAutoFit/>
          </a:bodyPr>
          <a:lstStyle/>
          <a:p>
            <a:pPr algn="just"/>
            <a:r>
              <a:rPr lang="id-ID" dirty="0" smtClean="0">
                <a:latin typeface="Arial Black" panose="020B0A04020102020204" pitchFamily="34" charset="0"/>
              </a:rPr>
              <a:t>Instrumen pertama yang bersifat internasional untuk pencegahan pencucian uang yaitu : Pernyataan Prinsip Basel (</a:t>
            </a:r>
            <a:r>
              <a:rPr lang="id-ID" i="1" dirty="0" smtClean="0">
                <a:latin typeface="Arial Black" panose="020B0A04020102020204" pitchFamily="34" charset="0"/>
              </a:rPr>
              <a:t>Basle Statement of Principles</a:t>
            </a:r>
            <a:r>
              <a:rPr lang="id-ID" dirty="0" smtClean="0">
                <a:latin typeface="Arial Black" panose="020B0A04020102020204" pitchFamily="34" charset="0"/>
              </a:rPr>
              <a:t>) 12 Desember 1988 tentang Pencegahan Cara Kriminal Sistem Perbankan untuk Tujuan Pencucian Uang (</a:t>
            </a:r>
            <a:r>
              <a:rPr lang="id-ID" i="1" dirty="0" smtClean="0">
                <a:latin typeface="Arial Black" panose="020B0A04020102020204" pitchFamily="34" charset="0"/>
              </a:rPr>
              <a:t>Statement on the Prevention of Criminal Use of the Banking System for the Purposes of Money Laundering</a:t>
            </a:r>
            <a:r>
              <a:rPr lang="id-ID" dirty="0" smtClean="0">
                <a:latin typeface="Arial Black" panose="020B0A04020102020204" pitchFamily="34" charset="0"/>
              </a:rPr>
              <a:t>) atau disingkat Pernyataan Prinsip Basel yang dikeluarkan, the Basel Committee on Banking Regulations and Supervisory Practices</a:t>
            </a:r>
            <a:r>
              <a:rPr lang="id-ID" sz="900" dirty="0" smtClean="0">
                <a:latin typeface="Arial Black" panose="020B0A04020102020204" pitchFamily="34" charset="0"/>
              </a:rPr>
              <a:t>11</a:t>
            </a:r>
            <a:r>
              <a:rPr lang="id-ID" sz="900" i="1" dirty="0" smtClean="0">
                <a:latin typeface="Arial Black" panose="020B0A04020102020204" pitchFamily="34" charset="0"/>
              </a:rPr>
              <a:t>.(</a:t>
            </a:r>
            <a:r>
              <a:rPr lang="id-ID" sz="1200" i="1" dirty="0" smtClean="0">
                <a:latin typeface="Arial Black" panose="020B0A04020102020204" pitchFamily="34" charset="0"/>
              </a:rPr>
              <a:t>pernyataan Prinsip Basel ini dipelopori dan diadopsi oleh 12 Bank Central negara barat dengan tujuan menciptakan dan memelihara kepercayaan masyarakat terhadap perbankan dan stabilitas dunia perbankan internasional itu sendiri. Termasuk ke dalam Prinsip Basel tersebut adalah, prinsip “Mengenal Nasabah” (know your customer).</a:t>
            </a:r>
          </a:p>
          <a:p>
            <a:pPr algn="just"/>
            <a:endParaRPr lang="id-ID" sz="1200" i="1" dirty="0" smtClean="0">
              <a:latin typeface="Arial Black" panose="020B0A04020102020204" pitchFamily="34" charset="0"/>
            </a:endParaRPr>
          </a:p>
          <a:p>
            <a:pPr algn="just"/>
            <a:r>
              <a:rPr lang="id-ID" dirty="0" smtClean="0">
                <a:latin typeface="Arial Black" panose="020B0A04020102020204" pitchFamily="34" charset="0"/>
              </a:rPr>
              <a:t>Prinsip Basel ini kemudian diperkuat oleh “40 Rekomendasi” (Fourty Recomendation) yang dikeluarkan pada 1990. Satuan Tugas Pencucian Uang (Financial Task Force on Money Laundering (FATF)) merupakan “puncak” (crown jewel) dari soft law di bidang pencegahan dan pemberantasan pencucian uang yang telah diadopsi sistem perbankan </a:t>
            </a:r>
            <a:r>
              <a:rPr lang="id-ID" i="1" dirty="0" smtClean="0">
                <a:latin typeface="Arial Black" panose="020B0A04020102020204" pitchFamily="34" charset="0"/>
              </a:rPr>
              <a:t>internasional</a:t>
            </a:r>
            <a:r>
              <a:rPr lang="id-ID" sz="900" i="1" dirty="0" smtClean="0">
                <a:latin typeface="Arial Black" panose="020B0A04020102020204" pitchFamily="34" charset="0"/>
              </a:rPr>
              <a:t>12</a:t>
            </a:r>
            <a:r>
              <a:rPr lang="id-ID" sz="1200" i="1" dirty="0" smtClean="0">
                <a:latin typeface="Arial Black" panose="020B0A04020102020204" pitchFamily="34" charset="0"/>
              </a:rPr>
              <a:t>(Guy Stevens, Op.Cit,hlm.16-17)</a:t>
            </a:r>
          </a:p>
          <a:p>
            <a:pPr algn="just"/>
            <a:endParaRPr lang="id-ID" sz="1200" i="1" dirty="0" smtClean="0">
              <a:latin typeface="Arial Black" panose="020B0A04020102020204" pitchFamily="34" charset="0"/>
            </a:endParaRPr>
          </a:p>
          <a:p>
            <a:pPr algn="just"/>
            <a:endParaRPr lang="id-ID" sz="1200" i="1" dirty="0">
              <a:latin typeface="Arial Black" panose="020B0A04020102020204" pitchFamily="34" charset="0"/>
            </a:endParaRPr>
          </a:p>
          <a:p>
            <a:pPr algn="just"/>
            <a:r>
              <a:rPr lang="id-ID" dirty="0" smtClean="0">
                <a:latin typeface="Arial Black" panose="020B0A04020102020204" pitchFamily="34" charset="0"/>
              </a:rPr>
              <a:t>Langkah internasional untuk pencegahan dan pemberantasan pencucian uang sering dikemukakan melalui beberapa istilah seperti, rekomendasi, directif, atau rancangan konvensi internasional, bahkan beberapa penulis menggunakan istilah, rezim internasional pencucian uang (international regime). Beragam istilah ini mengarah kepada rezim penegakan hukum secara internasional (international law enforcement regime). Guy Stevens mengingatkan, bahwa terminologi, international law enforcement regime adalah: a global arrangement among governments to coorporate against particular transnational crime</a:t>
            </a:r>
            <a:r>
              <a:rPr lang="id-ID" sz="900" dirty="0" smtClean="0">
                <a:latin typeface="Arial Black" panose="020B0A04020102020204" pitchFamily="34" charset="0"/>
              </a:rPr>
              <a:t>13</a:t>
            </a:r>
            <a:r>
              <a:rPr lang="id-ID" sz="1200" dirty="0" smtClean="0">
                <a:latin typeface="Arial Black" panose="020B0A04020102020204" pitchFamily="34" charset="0"/>
              </a:rPr>
              <a:t>(Guy Stevens,Op.cit,hlm.19)</a:t>
            </a:r>
            <a:r>
              <a:rPr lang="id-ID" i="1" dirty="0" smtClean="0">
                <a:latin typeface="Arial Black" panose="020B0A04020102020204" pitchFamily="34" charset="0"/>
              </a:rPr>
              <a:t>  </a:t>
            </a:r>
            <a:endParaRPr lang="id-ID" i="1" dirty="0">
              <a:latin typeface="Arial Black" panose="020B0A04020102020204" pitchFamily="34" charset="0"/>
            </a:endParaRPr>
          </a:p>
        </p:txBody>
      </p:sp>
      <p:sp>
        <p:nvSpPr>
          <p:cNvPr id="4" name="10-Point Star 3"/>
          <p:cNvSpPr/>
          <p:nvPr/>
        </p:nvSpPr>
        <p:spPr>
          <a:xfrm>
            <a:off x="11095417" y="6134100"/>
            <a:ext cx="933450" cy="723900"/>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Arial Black" panose="020B0A04020102020204" pitchFamily="34" charset="0"/>
              </a:rPr>
              <a:t>4</a:t>
            </a:r>
          </a:p>
        </p:txBody>
      </p:sp>
    </p:spTree>
    <p:extLst>
      <p:ext uri="{BB962C8B-B14F-4D97-AF65-F5344CB8AC3E}">
        <p14:creationId xmlns:p14="http://schemas.microsoft.com/office/powerpoint/2010/main" val="2061135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0109"/>
            <a:ext cx="11845636" cy="6278642"/>
          </a:xfrm>
          <a:prstGeom prst="rect">
            <a:avLst/>
          </a:prstGeom>
          <a:noFill/>
        </p:spPr>
        <p:txBody>
          <a:bodyPr wrap="square" rtlCol="0">
            <a:spAutoFit/>
          </a:bodyPr>
          <a:lstStyle/>
          <a:p>
            <a:pPr algn="just"/>
            <a:r>
              <a:rPr lang="id-ID" dirty="0" smtClean="0">
                <a:latin typeface="Arial Black" panose="020B0A04020102020204" pitchFamily="34" charset="0"/>
              </a:rPr>
              <a:t>Pengertian istilah tersebut tidak boleh disamakan dengan terminologi, the enforcement of international law karena predikat international hanya merujuk kepada kerja sama internasional (international cooperation) dalam penegakan hukum nasional (domestik)</a:t>
            </a:r>
            <a:r>
              <a:rPr lang="id-ID" sz="900" dirty="0" smtClean="0">
                <a:latin typeface="Arial Black" panose="020B0A04020102020204" pitchFamily="34" charset="0"/>
              </a:rPr>
              <a:t>14</a:t>
            </a:r>
            <a:r>
              <a:rPr lang="id-ID" sz="1200" dirty="0" smtClean="0">
                <a:latin typeface="Arial Black" panose="020B0A04020102020204" pitchFamily="34" charset="0"/>
              </a:rPr>
              <a:t>(Guy Stevens,ibid) </a:t>
            </a:r>
            <a:r>
              <a:rPr lang="id-ID" dirty="0" smtClean="0">
                <a:latin typeface="Arial Black" panose="020B0A04020102020204" pitchFamily="34" charset="0"/>
              </a:rPr>
              <a:t>sehingga tidak tepat jika dikatakan “penegakan hukum internasional di bidang pencucian uang” (international law enforcement).</a:t>
            </a:r>
          </a:p>
          <a:p>
            <a:pPr algn="just"/>
            <a:endParaRPr lang="id-ID" dirty="0">
              <a:latin typeface="Arial Black" panose="020B0A04020102020204" pitchFamily="34" charset="0"/>
            </a:endParaRPr>
          </a:p>
          <a:p>
            <a:pPr algn="just"/>
            <a:r>
              <a:rPr lang="id-ID" dirty="0" smtClean="0">
                <a:latin typeface="Arial Black" panose="020B0A04020102020204" pitchFamily="34" charset="0"/>
              </a:rPr>
              <a:t>Merujuk kepada pendapat Guy Stevens tersebut di atas, semakin jelas bahwa pencucian uang dari sudut hukum pidana internasional, belum termasuk kategori. “tindak pidana internasional” (international crime) tetapi masih merupakan “tindak pidana transnasional” (transnasional crime)</a:t>
            </a:r>
            <a:r>
              <a:rPr lang="id-ID" sz="900" i="1" dirty="0" smtClean="0">
                <a:latin typeface="Arial Black" panose="020B0A04020102020204" pitchFamily="34" charset="0"/>
              </a:rPr>
              <a:t>15</a:t>
            </a:r>
            <a:r>
              <a:rPr lang="id-ID" sz="1200" i="1" dirty="0" smtClean="0">
                <a:latin typeface="Arial Black" panose="020B0A04020102020204" pitchFamily="34" charset="0"/>
              </a:rPr>
              <a:t>(penjelasan lebih jauh mengenai kedua istilah tersebut baca Prof. Dr. Romli Atmasasmita, “Hukum Pidana Internasional”. Dalam kerangka Perdamaian Keamanan Internasional , Fikahati ,2010 ,dan Pengantar Hukum pidana Intdernasional” Refika 2003.</a:t>
            </a:r>
          </a:p>
          <a:p>
            <a:pPr algn="just"/>
            <a:endParaRPr lang="id-ID" sz="1200" dirty="0">
              <a:latin typeface="Arial Black" panose="020B0A04020102020204" pitchFamily="34" charset="0"/>
            </a:endParaRPr>
          </a:p>
          <a:p>
            <a:pPr algn="just"/>
            <a:r>
              <a:rPr lang="id-ID" dirty="0" smtClean="0">
                <a:latin typeface="Arial Black" panose="020B0A04020102020204" pitchFamily="34" charset="0"/>
              </a:rPr>
              <a:t>pengertian istilah “tindak pidana transnasional” mengandung konsekuensi hukum,bahwa penegakan hukum terhadap pencucian uang sepenuhnya sangat digantungkan kepada hukum nasional (domestik) masing-masing negara yang lebih mengutamakan asas teritorialitas dan nasionalitas; bukan universal</a:t>
            </a:r>
            <a:r>
              <a:rPr lang="id-ID" sz="900" dirty="0" smtClean="0">
                <a:latin typeface="Arial Black" panose="020B0A04020102020204" pitchFamily="34" charset="0"/>
              </a:rPr>
              <a:t>16</a:t>
            </a:r>
            <a:r>
              <a:rPr lang="id-ID" sz="1200" i="1" dirty="0" smtClean="0">
                <a:latin typeface="Arial Black" panose="020B0A04020102020204" pitchFamily="34" charset="0"/>
              </a:rPr>
              <a:t>.(penjelasan kedua asas hukum tersebut baca Prof. Dr. Romli Atmasasmita, dalam kedua bukunya tersebut).</a:t>
            </a:r>
          </a:p>
          <a:p>
            <a:pPr algn="just"/>
            <a:endParaRPr lang="id-ID" sz="1200" dirty="0" smtClean="0">
              <a:latin typeface="Arial Black" panose="020B0A04020102020204" pitchFamily="34" charset="0"/>
            </a:endParaRPr>
          </a:p>
          <a:p>
            <a:pPr algn="just"/>
            <a:r>
              <a:rPr lang="id-ID" sz="1200" dirty="0" smtClean="0">
                <a:latin typeface="Arial Black" panose="020B0A04020102020204" pitchFamily="34" charset="0"/>
              </a:rPr>
              <a:t> </a:t>
            </a:r>
            <a:r>
              <a:rPr lang="id-ID" dirty="0" smtClean="0">
                <a:latin typeface="Arial Black" panose="020B0A04020102020204" pitchFamily="34" charset="0"/>
              </a:rPr>
              <a:t>Hal ini berarti bahwa, penegakan hukum terhadap pencucian uang tidak dapat memaksakan kewajiban kepada setiap negara untuk menuntut dan menghukum pelaku pencucian uang tanpa mempersoalkan </a:t>
            </a:r>
            <a:r>
              <a:rPr lang="id-ID" i="1" dirty="0" smtClean="0">
                <a:latin typeface="Arial Black" panose="020B0A04020102020204" pitchFamily="34" charset="0"/>
              </a:rPr>
              <a:t>locus delicti </a:t>
            </a:r>
            <a:r>
              <a:rPr lang="id-ID" dirty="0" smtClean="0">
                <a:latin typeface="Arial Black" panose="020B0A04020102020204" pitchFamily="34" charset="0"/>
              </a:rPr>
              <a:t>dan “asal usul kewarganegaraan pelakunya (asas nasionalitas), kecuali kewajiban untuk bekerja sama sesuai dengan hukum nasionalnya masing-masing”. </a:t>
            </a:r>
            <a:endParaRPr lang="id-ID" dirty="0">
              <a:latin typeface="Arial Black" panose="020B0A04020102020204" pitchFamily="34" charset="0"/>
            </a:endParaRPr>
          </a:p>
        </p:txBody>
      </p:sp>
      <p:sp>
        <p:nvSpPr>
          <p:cNvPr id="4" name="10-Point Star 3"/>
          <p:cNvSpPr/>
          <p:nvPr/>
        </p:nvSpPr>
        <p:spPr>
          <a:xfrm>
            <a:off x="11095417" y="6134100"/>
            <a:ext cx="933450" cy="723900"/>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Arial Black" panose="020B0A04020102020204" pitchFamily="34" charset="0"/>
              </a:rPr>
              <a:t>5</a:t>
            </a:r>
          </a:p>
        </p:txBody>
      </p:sp>
    </p:spTree>
    <p:extLst>
      <p:ext uri="{BB962C8B-B14F-4D97-AF65-F5344CB8AC3E}">
        <p14:creationId xmlns:p14="http://schemas.microsoft.com/office/powerpoint/2010/main" val="1983123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691" y="110836"/>
            <a:ext cx="11859491" cy="6463308"/>
          </a:xfrm>
          <a:prstGeom prst="rect">
            <a:avLst/>
          </a:prstGeom>
          <a:noFill/>
        </p:spPr>
        <p:txBody>
          <a:bodyPr wrap="square" rtlCol="0">
            <a:spAutoFit/>
          </a:bodyPr>
          <a:lstStyle/>
          <a:p>
            <a:pPr algn="just"/>
            <a:r>
              <a:rPr lang="id-ID" dirty="0" smtClean="0">
                <a:latin typeface="Arial Black" panose="020B0A04020102020204" pitchFamily="34" charset="0"/>
              </a:rPr>
              <a:t>Secara regional perkembangan langkah persatuan bank internasional dengan Prinsip Basel tersebut (1988) telah diikuti oleh negara anggota Organisasi Negara-Negara Amerika (the Organization of American States) dan negara persemakmuran (the Commonwealth) yaitu pada tahun 1992 telah mengeluarkan, </a:t>
            </a:r>
            <a:r>
              <a:rPr lang="id-ID" i="1" dirty="0" smtClean="0">
                <a:latin typeface="Arial Black" panose="020B0A04020102020204" pitchFamily="34" charset="0"/>
              </a:rPr>
              <a:t>Model Regulations Concerning Laundering Offences Connected to Illicit Drug Trafficking, Related and Other Serious Offences</a:t>
            </a:r>
            <a:r>
              <a:rPr lang="id-ID" dirty="0" smtClean="0">
                <a:latin typeface="Arial Black" panose="020B0A04020102020204" pitchFamily="34" charset="0"/>
              </a:rPr>
              <a:t> atau dikenal dengan sebutan “CICAD Model Regulations” yang telah diubah 1997.</a:t>
            </a:r>
            <a:r>
              <a:rPr lang="id-ID" sz="900" dirty="0" smtClean="0">
                <a:latin typeface="Arial Black" panose="020B0A04020102020204" pitchFamily="34" charset="0"/>
              </a:rPr>
              <a:t>17</a:t>
            </a:r>
            <a:r>
              <a:rPr lang="id-ID" sz="1200" dirty="0" smtClean="0">
                <a:latin typeface="Arial Black" panose="020B0A04020102020204" pitchFamily="34" charset="0"/>
              </a:rPr>
              <a:t>(</a:t>
            </a:r>
            <a:r>
              <a:rPr lang="id-ID" sz="1200" i="1" dirty="0" smtClean="0">
                <a:latin typeface="Arial Black" panose="020B0A04020102020204" pitchFamily="34" charset="0"/>
              </a:rPr>
              <a:t>Guy Stevens, Op.cit, hlm 21</a:t>
            </a:r>
            <a:r>
              <a:rPr lang="id-ID" sz="1200" dirty="0" smtClean="0">
                <a:latin typeface="Arial Black" panose="020B0A04020102020204" pitchFamily="34" charset="0"/>
              </a:rPr>
              <a:t>)</a:t>
            </a:r>
            <a:endParaRPr lang="id-ID" dirty="0">
              <a:latin typeface="Arial Black" panose="020B0A04020102020204" pitchFamily="34" charset="0"/>
            </a:endParaRPr>
          </a:p>
          <a:p>
            <a:pPr algn="just"/>
            <a:r>
              <a:rPr lang="id-ID" dirty="0" smtClean="0">
                <a:latin typeface="Arial Black" panose="020B0A04020102020204" pitchFamily="34" charset="0"/>
              </a:rPr>
              <a:t>Instrumen internasional berikutnya setelah perkembangan regional tersebut telah di tetapkan beberapa konvensi regional dan internasional yang mengatur pencegahan dan pemberantasan pencucuian uang. Konvensi tersebut ialah Konvensi PBB menentang Lalu Lintas Illegal Narkotika dan Psikotropika (</a:t>
            </a:r>
            <a:r>
              <a:rPr lang="id-ID" i="1" dirty="0" smtClean="0">
                <a:latin typeface="Arial Black" panose="020B0A04020102020204" pitchFamily="34" charset="0"/>
              </a:rPr>
              <a:t>UN Convention Against Illicit Trafic in Narcotic Drugs and Psychotropic Subtances,1988)</a:t>
            </a:r>
            <a:r>
              <a:rPr lang="id-ID" dirty="0" smtClean="0">
                <a:latin typeface="Arial Black" panose="020B0A04020102020204" pitchFamily="34" charset="0"/>
              </a:rPr>
              <a:t> ; Konvensi Uni Eropa tentang Pencucian Uang, Penyelidikan, Penggeledahan, dan Perampasan  Hasil Kejahatan (the 1990 Council of Europe Convention on Laundering, Search, Seizure and Confiscation of the Proceeds of Crime) ; Konvensi PBB Menentang Tindak Pidana Transnasional Terorganisasi (</a:t>
            </a:r>
            <a:r>
              <a:rPr lang="id-ID" i="1" dirty="0" smtClean="0">
                <a:latin typeface="Arial Black" panose="020B0A04020102020204" pitchFamily="34" charset="0"/>
              </a:rPr>
              <a:t>UN Convention Against Transnational Organized Crime, 2000</a:t>
            </a:r>
            <a:r>
              <a:rPr lang="id-ID" dirty="0" smtClean="0">
                <a:latin typeface="Arial Black" panose="020B0A04020102020204" pitchFamily="34" charset="0"/>
              </a:rPr>
              <a:t>) atau “ Palermo Convention”, dan Konvensi PBB Anti-Korupsi (</a:t>
            </a:r>
            <a:r>
              <a:rPr lang="id-ID" i="1" dirty="0" smtClean="0">
                <a:latin typeface="Arial Black" panose="020B0A04020102020204" pitchFamily="34" charset="0"/>
              </a:rPr>
              <a:t>UN Convention Against Corruption, 2003</a:t>
            </a:r>
            <a:r>
              <a:rPr lang="id-ID" dirty="0" smtClean="0">
                <a:latin typeface="Arial Black" panose="020B0A04020102020204" pitchFamily="34" charset="0"/>
              </a:rPr>
              <a:t>) atau “</a:t>
            </a:r>
            <a:r>
              <a:rPr lang="id-ID" i="1" dirty="0" smtClean="0">
                <a:latin typeface="Arial Black" panose="020B0A04020102020204" pitchFamily="34" charset="0"/>
              </a:rPr>
              <a:t>Merida Convention</a:t>
            </a:r>
            <a:r>
              <a:rPr lang="id-ID" dirty="0" smtClean="0">
                <a:latin typeface="Arial Black" panose="020B0A04020102020204" pitchFamily="34" charset="0"/>
              </a:rPr>
              <a:t>”.  </a:t>
            </a:r>
          </a:p>
          <a:p>
            <a:pPr algn="just"/>
            <a:endParaRPr lang="id-ID" dirty="0">
              <a:latin typeface="Arial Black" panose="020B0A04020102020204" pitchFamily="34" charset="0"/>
            </a:endParaRPr>
          </a:p>
          <a:p>
            <a:pPr algn="just"/>
            <a:r>
              <a:rPr lang="id-ID" dirty="0" smtClean="0">
                <a:latin typeface="Arial Black" panose="020B0A04020102020204" pitchFamily="34" charset="0"/>
              </a:rPr>
              <a:t>Pemberdayaan pemberantasan pencucian uang melalui pembentukan lembaga Financial Intelligence Unit seperti Pusat Pelaporan dan Analisis Transaksi Keuangan Indonesia (PPATK) menggunakan dua model, yaitu model administratif dan penegakan hukum (</a:t>
            </a:r>
            <a:r>
              <a:rPr lang="id-ID" i="1" dirty="0" smtClean="0">
                <a:latin typeface="Arial Black" panose="020B0A04020102020204" pitchFamily="34" charset="0"/>
              </a:rPr>
              <a:t>law enforcement).</a:t>
            </a:r>
            <a:r>
              <a:rPr lang="id-ID" dirty="0" smtClean="0">
                <a:latin typeface="Arial Black" panose="020B0A04020102020204" pitchFamily="34" charset="0"/>
              </a:rPr>
              <a:t> Perbedaaan kedua model tersebut yang utama terletak pada wewenang lembaga tersebut, yaitu model adminitratif hanya berwenang mencatat “transaksi keuangan yang mencurigakan” (</a:t>
            </a:r>
            <a:r>
              <a:rPr lang="id-ID" i="1" dirty="0" smtClean="0">
                <a:latin typeface="Arial Black" panose="020B0A04020102020204" pitchFamily="34" charset="0"/>
              </a:rPr>
              <a:t>suspicious transaction report</a:t>
            </a:r>
            <a:r>
              <a:rPr lang="id-ID" dirty="0" smtClean="0">
                <a:latin typeface="Arial Black" panose="020B0A04020102020204" pitchFamily="34" charset="0"/>
              </a:rPr>
              <a:t>),  </a:t>
            </a:r>
            <a:endParaRPr lang="id-ID" dirty="0">
              <a:latin typeface="Arial Black" panose="020B0A04020102020204" pitchFamily="34" charset="0"/>
            </a:endParaRPr>
          </a:p>
        </p:txBody>
      </p:sp>
      <p:sp>
        <p:nvSpPr>
          <p:cNvPr id="4" name="10-Point Star 3"/>
          <p:cNvSpPr/>
          <p:nvPr/>
        </p:nvSpPr>
        <p:spPr>
          <a:xfrm>
            <a:off x="11095417" y="6134100"/>
            <a:ext cx="933450" cy="723900"/>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Arial Black" panose="020B0A04020102020204" pitchFamily="34" charset="0"/>
              </a:rPr>
              <a:t>6</a:t>
            </a:r>
          </a:p>
        </p:txBody>
      </p:sp>
    </p:spTree>
    <p:extLst>
      <p:ext uri="{BB962C8B-B14F-4D97-AF65-F5344CB8AC3E}">
        <p14:creationId xmlns:p14="http://schemas.microsoft.com/office/powerpoint/2010/main" val="2627328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877" y="90151"/>
            <a:ext cx="11938715" cy="62204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startAt="10"/>
            </a:pPr>
            <a:r>
              <a:rPr lang="id-ID" i="1" dirty="0" smtClean="0">
                <a:solidFill>
                  <a:schemeClr val="tx1"/>
                </a:solidFill>
                <a:latin typeface="Arial Black" panose="020B0A04020102020204" pitchFamily="34" charset="0"/>
              </a:rPr>
              <a:t>Pencucian Uang adalah perbuatan menempatkan, mentransfer, membayarkan, membelanjakan, menghibahkan, menyumbangkan, menitipkan, membawa ke luar negeri, menukarkan, atau perbuatan lainnya atas Harta Kekayaan yang diketahuinya atau patut diduga merupakan Hasil Tindak Pidana dengan maksud untuk menyembunyikan, atau menyamarkan asal usul Harta Kekayaan sehingga seolah – olah menjadi Harta Kekayaan yang sah. </a:t>
            </a:r>
          </a:p>
          <a:p>
            <a:pPr algn="ctr"/>
            <a:endParaRPr lang="id-ID" i="1" dirty="0" smtClean="0">
              <a:solidFill>
                <a:schemeClr val="tx1"/>
              </a:solidFill>
              <a:latin typeface="Arial Black" panose="020B0A04020102020204" pitchFamily="34" charset="0"/>
            </a:endParaRPr>
          </a:p>
          <a:p>
            <a:pPr algn="ctr"/>
            <a:r>
              <a:rPr lang="id-ID" i="1" dirty="0" smtClean="0">
                <a:solidFill>
                  <a:schemeClr val="tx1"/>
                </a:solidFill>
                <a:latin typeface="Arial Black" panose="020B0A04020102020204" pitchFamily="34" charset="0"/>
              </a:rPr>
              <a:t>Transaksi Keuangan Mencurigakan adalah : </a:t>
            </a:r>
          </a:p>
          <a:p>
            <a:pPr algn="ctr"/>
            <a:endParaRPr lang="id-ID" i="1" dirty="0" smtClean="0">
              <a:solidFill>
                <a:schemeClr val="tx1"/>
              </a:solidFill>
              <a:latin typeface="Arial Black" panose="020B0A04020102020204" pitchFamily="34" charset="0"/>
            </a:endParaRPr>
          </a:p>
          <a:p>
            <a:pPr marL="342900" indent="-342900" algn="ctr">
              <a:buAutoNum type="alphaLcPeriod"/>
            </a:pPr>
            <a:r>
              <a:rPr lang="id-ID" i="1" dirty="0" smtClean="0">
                <a:solidFill>
                  <a:schemeClr val="tx1"/>
                </a:solidFill>
                <a:latin typeface="Arial Black" panose="020B0A04020102020204" pitchFamily="34" charset="0"/>
              </a:rPr>
              <a:t>Transaksi keuangan yang menyimpang dari profil, karakteristik, atau kebiasaan pola transaksi dari nasabah yang bersangkutan;</a:t>
            </a:r>
          </a:p>
          <a:p>
            <a:pPr marL="342900" indent="-342900" algn="ctr">
              <a:buAutoNum type="alphaLcPeriod"/>
            </a:pPr>
            <a:r>
              <a:rPr lang="id-ID" i="1" dirty="0" smtClean="0">
                <a:solidFill>
                  <a:schemeClr val="tx1"/>
                </a:solidFill>
                <a:latin typeface="Arial Black" panose="020B0A04020102020204" pitchFamily="34" charset="0"/>
              </a:rPr>
              <a:t>Transaksi keuangan oleh nasabah yang patut diduga dilakukan dengan tujuan untuk menghindari pelaporan transaksi yang bersangkutan yang wajib dilakukan oleh Penyedia Jasa Keuangan sesuai dengan ketentuan Undang – Undang ini; atau</a:t>
            </a:r>
          </a:p>
          <a:p>
            <a:pPr marL="342900" indent="-342900" algn="ctr">
              <a:buAutoNum type="alphaLcPeriod"/>
            </a:pPr>
            <a:r>
              <a:rPr lang="id-ID" i="1" dirty="0" smtClean="0">
                <a:solidFill>
                  <a:schemeClr val="tx1"/>
                </a:solidFill>
                <a:latin typeface="Arial Black" panose="020B0A04020102020204" pitchFamily="34" charset="0"/>
              </a:rPr>
              <a:t>Transaksi keuangan yang dilakukan atau batal dilakukan dengan menggunakan Harta Kekayaan yang diduga berasal dari Hasil Tindak Pidana. </a:t>
            </a:r>
          </a:p>
        </p:txBody>
      </p:sp>
      <p:sp>
        <p:nvSpPr>
          <p:cNvPr id="5" name="10-Point Star 4"/>
          <p:cNvSpPr/>
          <p:nvPr/>
        </p:nvSpPr>
        <p:spPr>
          <a:xfrm>
            <a:off x="11095417" y="6134100"/>
            <a:ext cx="933450" cy="723900"/>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Arial Black" panose="020B0A04020102020204" pitchFamily="34" charset="0"/>
              </a:rPr>
              <a:t>7</a:t>
            </a:r>
          </a:p>
        </p:txBody>
      </p:sp>
    </p:spTree>
    <p:extLst>
      <p:ext uri="{BB962C8B-B14F-4D97-AF65-F5344CB8AC3E}">
        <p14:creationId xmlns:p14="http://schemas.microsoft.com/office/powerpoint/2010/main" val="303420005"/>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84" y="95532"/>
            <a:ext cx="2456597" cy="818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D" sz="3200" dirty="0" err="1" smtClean="0">
                <a:solidFill>
                  <a:schemeClr val="tx1"/>
                </a:solidFill>
              </a:rPr>
              <a:t>Bahasan</a:t>
            </a:r>
            <a:r>
              <a:rPr lang="en-ID" sz="3200" dirty="0" smtClean="0">
                <a:solidFill>
                  <a:schemeClr val="tx1"/>
                </a:solidFill>
              </a:rPr>
              <a:t> Ke-2</a:t>
            </a:r>
            <a:endParaRPr lang="en-US" sz="3200" dirty="0">
              <a:solidFill>
                <a:schemeClr val="tx1"/>
              </a:solidFill>
            </a:endParaRPr>
          </a:p>
        </p:txBody>
      </p:sp>
      <p:sp>
        <p:nvSpPr>
          <p:cNvPr id="4" name="Rectangle 3"/>
          <p:cNvSpPr/>
          <p:nvPr/>
        </p:nvSpPr>
        <p:spPr>
          <a:xfrm>
            <a:off x="1310180" y="1612708"/>
            <a:ext cx="8925639" cy="18128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3600" b="1" dirty="0" smtClean="0">
                <a:solidFill>
                  <a:schemeClr val="tx1"/>
                </a:solidFill>
              </a:rPr>
              <a:t>B. </a:t>
            </a:r>
            <a:r>
              <a:rPr lang="en-ID" sz="3600" b="1" dirty="0" err="1" smtClean="0">
                <a:solidFill>
                  <a:schemeClr val="tx1"/>
                </a:solidFill>
              </a:rPr>
              <a:t>Karena</a:t>
            </a:r>
            <a:r>
              <a:rPr lang="en-ID" sz="3600" b="1" dirty="0" smtClean="0">
                <a:solidFill>
                  <a:schemeClr val="tx1"/>
                </a:solidFill>
              </a:rPr>
              <a:t> </a:t>
            </a:r>
            <a:r>
              <a:rPr lang="en-ID" sz="3600" b="1" dirty="0" err="1" smtClean="0">
                <a:solidFill>
                  <a:schemeClr val="tx1"/>
                </a:solidFill>
              </a:rPr>
              <a:t>Pengaruh</a:t>
            </a:r>
            <a:r>
              <a:rPr lang="en-ID" sz="3600" b="1" dirty="0" smtClean="0">
                <a:solidFill>
                  <a:schemeClr val="tx1"/>
                </a:solidFill>
              </a:rPr>
              <a:t> </a:t>
            </a:r>
            <a:r>
              <a:rPr lang="en-ID" sz="3600" b="1" dirty="0" err="1" smtClean="0">
                <a:solidFill>
                  <a:schemeClr val="tx1"/>
                </a:solidFill>
              </a:rPr>
              <a:t>Situasi</a:t>
            </a:r>
            <a:r>
              <a:rPr lang="en-ID" sz="3600" b="1" dirty="0" smtClean="0">
                <a:solidFill>
                  <a:schemeClr val="tx1"/>
                </a:solidFill>
              </a:rPr>
              <a:t> </a:t>
            </a:r>
            <a:r>
              <a:rPr lang="en-ID" sz="3600" b="1" dirty="0" err="1" smtClean="0">
                <a:solidFill>
                  <a:schemeClr val="tx1"/>
                </a:solidFill>
              </a:rPr>
              <a:t>Dalam</a:t>
            </a:r>
            <a:r>
              <a:rPr lang="en-ID" sz="3600" b="1" dirty="0" smtClean="0">
                <a:solidFill>
                  <a:schemeClr val="tx1"/>
                </a:solidFill>
              </a:rPr>
              <a:t> </a:t>
            </a:r>
            <a:r>
              <a:rPr lang="en-ID" sz="3600" b="1" dirty="0" err="1" smtClean="0">
                <a:solidFill>
                  <a:schemeClr val="tx1"/>
                </a:solidFill>
              </a:rPr>
              <a:t>Negeri</a:t>
            </a:r>
            <a:endParaRPr lang="en-ID" sz="3600" b="1" dirty="0" smtClean="0">
              <a:solidFill>
                <a:schemeClr val="tx1"/>
              </a:solidFill>
            </a:endParaRPr>
          </a:p>
        </p:txBody>
      </p:sp>
      <p:sp>
        <p:nvSpPr>
          <p:cNvPr id="6" name="Rectangle 5"/>
          <p:cNvSpPr/>
          <p:nvPr/>
        </p:nvSpPr>
        <p:spPr>
          <a:xfrm>
            <a:off x="81884" y="4751692"/>
            <a:ext cx="7533567" cy="15262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D" sz="2400" dirty="0" err="1" smtClean="0">
                <a:solidFill>
                  <a:schemeClr val="tx1"/>
                </a:solidFill>
              </a:rPr>
              <a:t>Keterangan</a:t>
            </a:r>
            <a:r>
              <a:rPr lang="en-ID" sz="2400" dirty="0" smtClean="0">
                <a:solidFill>
                  <a:schemeClr val="tx1"/>
                </a:solidFill>
              </a:rPr>
              <a:t>:</a:t>
            </a:r>
          </a:p>
          <a:p>
            <a:r>
              <a:rPr lang="en-ID" sz="2400" dirty="0" smtClean="0">
                <a:solidFill>
                  <a:schemeClr val="tx1"/>
                </a:solidFill>
              </a:rPr>
              <a:t>GATT 		: General Agreement on Tariff and Trade</a:t>
            </a:r>
          </a:p>
          <a:p>
            <a:r>
              <a:rPr lang="en-ID" sz="2400" dirty="0" smtClean="0">
                <a:solidFill>
                  <a:schemeClr val="tx1"/>
                </a:solidFill>
              </a:rPr>
              <a:t>PT TPN 	: PT. Timor Putra </a:t>
            </a:r>
            <a:r>
              <a:rPr lang="en-ID" sz="2400" dirty="0" err="1" smtClean="0">
                <a:solidFill>
                  <a:schemeClr val="tx1"/>
                </a:solidFill>
              </a:rPr>
              <a:t>Nasional</a:t>
            </a:r>
            <a:endParaRPr lang="en-US" sz="2400" dirty="0">
              <a:solidFill>
                <a:schemeClr val="tx1"/>
              </a:solidFill>
            </a:endParaRPr>
          </a:p>
        </p:txBody>
      </p:sp>
    </p:spTree>
    <p:extLst>
      <p:ext uri="{BB962C8B-B14F-4D97-AF65-F5344CB8AC3E}">
        <p14:creationId xmlns:p14="http://schemas.microsoft.com/office/powerpoint/2010/main" val="22100986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3276</TotalTime>
  <Words>4076</Words>
  <Application>Microsoft Office PowerPoint</Application>
  <PresentationFormat>Custom</PresentationFormat>
  <Paragraphs>169</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Retrospect</vt:lpstr>
      <vt:lpstr>LATAR BELAKANG LAHIRNYA UU MONEY LAUNDERING DI INDONESIA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Latar Belakang dan Sejarah Undang-undang Anti Money Laundering Lahir dan Berlaku di Indonesia</vt:lpstr>
      <vt:lpstr>PowerPoint Presentation</vt:lpstr>
      <vt:lpstr>PowerPoint Presentation</vt:lpstr>
      <vt:lpstr>PowerPoint Presentation</vt:lpstr>
      <vt:lpstr>PowerPoint Presentation</vt:lpstr>
      <vt:lpstr>PowerPoint Presentation</vt:lpstr>
      <vt:lpstr>PowerPoint Presentation</vt:lpstr>
      <vt:lpstr>World Trade Organization (WTO) dan General Agreement on Traffics and Trade (GATT)</vt:lpstr>
      <vt:lpstr>Malapetaka Kebijakan Mobil Nasional “TIMOR” (Teknologi Industri Mobil Rakyat)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baren bastian</dc:creator>
  <cp:lastModifiedBy>Windows User</cp:lastModifiedBy>
  <cp:revision>52</cp:revision>
  <cp:lastPrinted>2018-09-13T13:06:29Z</cp:lastPrinted>
  <dcterms:created xsi:type="dcterms:W3CDTF">2017-08-16T04:48:55Z</dcterms:created>
  <dcterms:modified xsi:type="dcterms:W3CDTF">2019-03-25T01:02:13Z</dcterms:modified>
</cp:coreProperties>
</file>