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2D3791-A2E7-491C-8E8D-64DB666C445A}" type="datetimeFigureOut">
              <a:rPr lang="en-US" smtClean="0"/>
              <a:t>3/25/2019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7BB0B1-E2CC-471C-8595-0A527376ED89}" type="slidenum">
              <a:rPr lang="en-US" smtClean="0"/>
              <a:t>‹#›</a:t>
            </a:fld>
            <a:endParaRPr lang="en-US"/>
          </a:p>
        </p:txBody>
      </p:sp>
    </p:spTree>
    <p:extLst>
      <p:ext uri="{BB962C8B-B14F-4D97-AF65-F5344CB8AC3E}">
        <p14:creationId xmlns:p14="http://schemas.microsoft.com/office/powerpoint/2010/main" val="2722409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96ADFF-9C38-486A-A733-88185568D46F}"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619D1-760B-40B7-A360-91088F5AAB8F}" type="slidenum">
              <a:rPr lang="en-US" smtClean="0"/>
              <a:t>‹#›</a:t>
            </a:fld>
            <a:endParaRPr lang="en-US"/>
          </a:p>
        </p:txBody>
      </p:sp>
    </p:spTree>
    <p:extLst>
      <p:ext uri="{BB962C8B-B14F-4D97-AF65-F5344CB8AC3E}">
        <p14:creationId xmlns:p14="http://schemas.microsoft.com/office/powerpoint/2010/main" val="2000329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57D55C-7583-4A80-8DF7-4AE88FE78F37}"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619D1-760B-40B7-A360-91088F5AAB8F}" type="slidenum">
              <a:rPr lang="en-US" smtClean="0"/>
              <a:t>‹#›</a:t>
            </a:fld>
            <a:endParaRPr lang="en-US"/>
          </a:p>
        </p:txBody>
      </p:sp>
    </p:spTree>
    <p:extLst>
      <p:ext uri="{BB962C8B-B14F-4D97-AF65-F5344CB8AC3E}">
        <p14:creationId xmlns:p14="http://schemas.microsoft.com/office/powerpoint/2010/main" val="276595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04EFE0-E36A-437C-84A8-259AD3BA13A0}"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619D1-760B-40B7-A360-91088F5AAB8F}" type="slidenum">
              <a:rPr lang="en-US" smtClean="0"/>
              <a:t>‹#›</a:t>
            </a:fld>
            <a:endParaRPr lang="en-US"/>
          </a:p>
        </p:txBody>
      </p:sp>
    </p:spTree>
    <p:extLst>
      <p:ext uri="{BB962C8B-B14F-4D97-AF65-F5344CB8AC3E}">
        <p14:creationId xmlns:p14="http://schemas.microsoft.com/office/powerpoint/2010/main" val="2339630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6A2A68-F675-416D-BEB3-A5349F76CD14}"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619D1-760B-40B7-A360-91088F5AAB8F}" type="slidenum">
              <a:rPr lang="en-US" smtClean="0"/>
              <a:t>‹#›</a:t>
            </a:fld>
            <a:endParaRPr lang="en-US"/>
          </a:p>
        </p:txBody>
      </p:sp>
    </p:spTree>
    <p:extLst>
      <p:ext uri="{BB962C8B-B14F-4D97-AF65-F5344CB8AC3E}">
        <p14:creationId xmlns:p14="http://schemas.microsoft.com/office/powerpoint/2010/main" val="2177549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91F276-5F1E-445E-A434-39C3B8B6EBE0}"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619D1-760B-40B7-A360-91088F5AAB8F}" type="slidenum">
              <a:rPr lang="en-US" smtClean="0"/>
              <a:t>‹#›</a:t>
            </a:fld>
            <a:endParaRPr lang="en-US"/>
          </a:p>
        </p:txBody>
      </p:sp>
    </p:spTree>
    <p:extLst>
      <p:ext uri="{BB962C8B-B14F-4D97-AF65-F5344CB8AC3E}">
        <p14:creationId xmlns:p14="http://schemas.microsoft.com/office/powerpoint/2010/main" val="853370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D0843B-F081-45D8-9706-142ABC4B3C96}" type="datetime1">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4619D1-760B-40B7-A360-91088F5AAB8F}" type="slidenum">
              <a:rPr lang="en-US" smtClean="0"/>
              <a:t>‹#›</a:t>
            </a:fld>
            <a:endParaRPr lang="en-US"/>
          </a:p>
        </p:txBody>
      </p:sp>
    </p:spTree>
    <p:extLst>
      <p:ext uri="{BB962C8B-B14F-4D97-AF65-F5344CB8AC3E}">
        <p14:creationId xmlns:p14="http://schemas.microsoft.com/office/powerpoint/2010/main" val="2125354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513CBD-E3A4-490A-BDB0-5D9A9D243912}" type="datetime1">
              <a:rPr lang="en-US" smtClean="0"/>
              <a:t>3/25/2019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4619D1-760B-40B7-A360-91088F5AAB8F}" type="slidenum">
              <a:rPr lang="en-US" smtClean="0"/>
              <a:t>‹#›</a:t>
            </a:fld>
            <a:endParaRPr lang="en-US"/>
          </a:p>
        </p:txBody>
      </p:sp>
    </p:spTree>
    <p:extLst>
      <p:ext uri="{BB962C8B-B14F-4D97-AF65-F5344CB8AC3E}">
        <p14:creationId xmlns:p14="http://schemas.microsoft.com/office/powerpoint/2010/main" val="435679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426B29-C13A-4A92-ADB0-4F40E7B8BE06}" type="datetime1">
              <a:rPr lang="en-US" smtClean="0"/>
              <a:t>3/25/2019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4619D1-760B-40B7-A360-91088F5AAB8F}" type="slidenum">
              <a:rPr lang="en-US" smtClean="0"/>
              <a:t>‹#›</a:t>
            </a:fld>
            <a:endParaRPr lang="en-US"/>
          </a:p>
        </p:txBody>
      </p:sp>
    </p:spTree>
    <p:extLst>
      <p:ext uri="{BB962C8B-B14F-4D97-AF65-F5344CB8AC3E}">
        <p14:creationId xmlns:p14="http://schemas.microsoft.com/office/powerpoint/2010/main" val="3705193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E0FF3C-ABDE-4E00-A8F7-BCDF9485A8F3}" type="datetime1">
              <a:rPr lang="en-US" smtClean="0"/>
              <a:t>3/25/2019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4619D1-760B-40B7-A360-91088F5AAB8F}" type="slidenum">
              <a:rPr lang="en-US" smtClean="0"/>
              <a:t>‹#›</a:t>
            </a:fld>
            <a:endParaRPr lang="en-US"/>
          </a:p>
        </p:txBody>
      </p:sp>
    </p:spTree>
    <p:extLst>
      <p:ext uri="{BB962C8B-B14F-4D97-AF65-F5344CB8AC3E}">
        <p14:creationId xmlns:p14="http://schemas.microsoft.com/office/powerpoint/2010/main" val="2328250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A7D94B-EF7F-4741-9E43-2B2799F5BAF6}" type="datetime1">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4619D1-760B-40B7-A360-91088F5AAB8F}" type="slidenum">
              <a:rPr lang="en-US" smtClean="0"/>
              <a:t>‹#›</a:t>
            </a:fld>
            <a:endParaRPr lang="en-US"/>
          </a:p>
        </p:txBody>
      </p:sp>
    </p:spTree>
    <p:extLst>
      <p:ext uri="{BB962C8B-B14F-4D97-AF65-F5344CB8AC3E}">
        <p14:creationId xmlns:p14="http://schemas.microsoft.com/office/powerpoint/2010/main" val="697822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41E308-EFD0-44F8-AA28-9B6CB46F5A46}" type="datetime1">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4619D1-760B-40B7-A360-91088F5AAB8F}" type="slidenum">
              <a:rPr lang="en-US" smtClean="0"/>
              <a:t>‹#›</a:t>
            </a:fld>
            <a:endParaRPr lang="en-US"/>
          </a:p>
        </p:txBody>
      </p:sp>
    </p:spTree>
    <p:extLst>
      <p:ext uri="{BB962C8B-B14F-4D97-AF65-F5344CB8AC3E}">
        <p14:creationId xmlns:p14="http://schemas.microsoft.com/office/powerpoint/2010/main" val="2802742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DC2C7C-A4B2-411B-AED2-B9FE92674D31}" type="datetime1">
              <a:rPr lang="en-US" smtClean="0"/>
              <a:t>3/25/2019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4619D1-760B-40B7-A360-91088F5AAB8F}" type="slidenum">
              <a:rPr lang="en-US" smtClean="0"/>
              <a:t>‹#›</a:t>
            </a:fld>
            <a:endParaRPr lang="en-US"/>
          </a:p>
        </p:txBody>
      </p:sp>
    </p:spTree>
    <p:extLst>
      <p:ext uri="{BB962C8B-B14F-4D97-AF65-F5344CB8AC3E}">
        <p14:creationId xmlns:p14="http://schemas.microsoft.com/office/powerpoint/2010/main" val="390855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24744"/>
            <a:ext cx="7772400" cy="1470025"/>
          </a:xfrm>
        </p:spPr>
        <p:txBody>
          <a:bodyPr/>
          <a:lstStyle/>
          <a:p>
            <a:r>
              <a:rPr lang="en-ID" dirty="0" err="1" smtClean="0"/>
              <a:t>Bahasan</a:t>
            </a:r>
            <a:r>
              <a:rPr lang="en-ID" dirty="0" smtClean="0"/>
              <a:t> ke-3</a:t>
            </a:r>
            <a:endParaRPr lang="en-US" dirty="0"/>
          </a:p>
        </p:txBody>
      </p:sp>
      <p:sp>
        <p:nvSpPr>
          <p:cNvPr id="3" name="Subtitle 2"/>
          <p:cNvSpPr>
            <a:spLocks noGrp="1"/>
          </p:cNvSpPr>
          <p:nvPr>
            <p:ph type="subTitle" idx="1"/>
          </p:nvPr>
        </p:nvSpPr>
        <p:spPr>
          <a:xfrm>
            <a:off x="1331640" y="2492896"/>
            <a:ext cx="6400800" cy="1752600"/>
          </a:xfrm>
        </p:spPr>
        <p:txBody>
          <a:bodyPr/>
          <a:lstStyle/>
          <a:p>
            <a:r>
              <a:rPr lang="en-ID" dirty="0" err="1" smtClean="0">
                <a:solidFill>
                  <a:schemeClr val="tx1"/>
                </a:solidFill>
              </a:rPr>
              <a:t>Pengetian</a:t>
            </a:r>
            <a:r>
              <a:rPr lang="en-ID" dirty="0" smtClean="0">
                <a:solidFill>
                  <a:schemeClr val="tx1"/>
                </a:solidFill>
              </a:rPr>
              <a:t>- </a:t>
            </a:r>
            <a:r>
              <a:rPr lang="en-ID" dirty="0" err="1" smtClean="0">
                <a:solidFill>
                  <a:schemeClr val="tx1"/>
                </a:solidFill>
              </a:rPr>
              <a:t>pengertian</a:t>
            </a:r>
            <a:r>
              <a:rPr lang="en-ID" dirty="0" smtClean="0">
                <a:solidFill>
                  <a:schemeClr val="tx1"/>
                </a:solidFill>
              </a:rPr>
              <a:t> Money Laundering</a:t>
            </a:r>
            <a:endParaRPr lang="en-US" dirty="0">
              <a:solidFill>
                <a:schemeClr val="tx1"/>
              </a:solidFill>
            </a:endParaRPr>
          </a:p>
        </p:txBody>
      </p:sp>
      <p:sp>
        <p:nvSpPr>
          <p:cNvPr id="5" name="Slide Number Placeholder 4"/>
          <p:cNvSpPr>
            <a:spLocks noGrp="1"/>
          </p:cNvSpPr>
          <p:nvPr>
            <p:ph type="sldNum" sz="quarter" idx="12"/>
          </p:nvPr>
        </p:nvSpPr>
        <p:spPr/>
        <p:txBody>
          <a:bodyPr/>
          <a:lstStyle/>
          <a:p>
            <a:fld id="{BA4619D1-760B-40B7-A360-91088F5AAB8F}" type="slidenum">
              <a:rPr lang="en-US" smtClean="0"/>
              <a:t>1</a:t>
            </a:fld>
            <a:endParaRPr lang="en-US"/>
          </a:p>
        </p:txBody>
      </p:sp>
    </p:spTree>
    <p:extLst>
      <p:ext uri="{BB962C8B-B14F-4D97-AF65-F5344CB8AC3E}">
        <p14:creationId xmlns:p14="http://schemas.microsoft.com/office/powerpoint/2010/main" val="36510523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77273" y="90152"/>
            <a:ext cx="8954036" cy="6658379"/>
          </a:xfrm>
          <a:prstGeom prst="round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AutoNum type="arabicPeriod" startAt="10"/>
            </a:pPr>
            <a:r>
              <a:rPr lang="id-ID" sz="2000" b="1" i="1" dirty="0" smtClean="0">
                <a:solidFill>
                  <a:schemeClr val="tx1"/>
                </a:solidFill>
                <a:latin typeface="Times New Roman" pitchFamily="18" charset="0"/>
                <a:cs typeface="Times New Roman" pitchFamily="18" charset="0"/>
              </a:rPr>
              <a:t>Pencucian Uang adalah </a:t>
            </a:r>
            <a:r>
              <a:rPr lang="id-ID" sz="2000" i="1" dirty="0" smtClean="0">
                <a:solidFill>
                  <a:schemeClr val="tx1"/>
                </a:solidFill>
                <a:latin typeface="Times New Roman" pitchFamily="18" charset="0"/>
                <a:cs typeface="Times New Roman" pitchFamily="18" charset="0"/>
              </a:rPr>
              <a:t>perbuatan menempatkan, mentransfer, membayarkan, membelanjakan, menghibahkan, menyumbangkan, menitipkan, membawa ke luar negeri, menukarkan, atau perbuatan lainnya atas Harta Kekayaan yang diketahuinya atau patut diduga merupakan Hasil Tindak Pidana dengan maksud untuk menyembunyikan, atau menyamarkan asal usul Harta Kekayaan sehingga seolah – olah menjadi Harta Kekayaan yang sah.</a:t>
            </a:r>
            <a:r>
              <a:rPr lang="id-ID" sz="2000" dirty="0" smtClean="0">
                <a:solidFill>
                  <a:schemeClr val="tx1"/>
                </a:solidFill>
                <a:latin typeface="Times New Roman" pitchFamily="18" charset="0"/>
                <a:cs typeface="Times New Roman" pitchFamily="18" charset="0"/>
              </a:rPr>
              <a:t> </a:t>
            </a:r>
          </a:p>
          <a:p>
            <a:pPr algn="just"/>
            <a:endParaRPr lang="id-ID" sz="2000" i="1" dirty="0" smtClean="0">
              <a:solidFill>
                <a:schemeClr val="tx1"/>
              </a:solidFill>
              <a:latin typeface="Times New Roman" pitchFamily="18" charset="0"/>
              <a:cs typeface="Times New Roman" pitchFamily="18" charset="0"/>
            </a:endParaRPr>
          </a:p>
          <a:p>
            <a:pPr algn="just"/>
            <a:r>
              <a:rPr lang="id-ID" sz="2000" b="1" i="1" dirty="0" smtClean="0">
                <a:solidFill>
                  <a:schemeClr val="tx1"/>
                </a:solidFill>
                <a:latin typeface="Times New Roman" pitchFamily="18" charset="0"/>
                <a:cs typeface="Times New Roman" pitchFamily="18" charset="0"/>
              </a:rPr>
              <a:t>Transaksi Keuangan Mencurigakan adalah </a:t>
            </a:r>
            <a:r>
              <a:rPr lang="id-ID" sz="2000" i="1" dirty="0" smtClean="0">
                <a:solidFill>
                  <a:schemeClr val="tx1"/>
                </a:solidFill>
                <a:latin typeface="Times New Roman" pitchFamily="18" charset="0"/>
                <a:cs typeface="Times New Roman" pitchFamily="18" charset="0"/>
              </a:rPr>
              <a:t>: </a:t>
            </a:r>
          </a:p>
          <a:p>
            <a:pPr marL="342900" indent="-342900" algn="just">
              <a:buAutoNum type="alphaLcPeriod"/>
            </a:pPr>
            <a:r>
              <a:rPr lang="id-ID" sz="2000" i="1" dirty="0" smtClean="0">
                <a:solidFill>
                  <a:schemeClr val="tx1"/>
                </a:solidFill>
                <a:latin typeface="Times New Roman" pitchFamily="18" charset="0"/>
                <a:cs typeface="Times New Roman" pitchFamily="18" charset="0"/>
              </a:rPr>
              <a:t>Transaksi keuangan yang menyimpang dari profil, karakteristik, atau kebiasaan pola transaksi dari nasabah yang bersangkutan;</a:t>
            </a:r>
          </a:p>
          <a:p>
            <a:pPr marL="342900" indent="-342900" algn="just">
              <a:buAutoNum type="alphaLcPeriod"/>
            </a:pPr>
            <a:r>
              <a:rPr lang="id-ID" sz="2000" i="1" dirty="0" smtClean="0">
                <a:solidFill>
                  <a:schemeClr val="tx1"/>
                </a:solidFill>
                <a:latin typeface="Times New Roman" pitchFamily="18" charset="0"/>
                <a:cs typeface="Times New Roman" pitchFamily="18" charset="0"/>
              </a:rPr>
              <a:t>Transaksi keuangan oleh nasabah yang patut diduga dilakukan dengan tujuan untuk menghindari pelaporan transaksi yang bersangkutan yang wajib dilakukan oleh Penyedia Jasa Keuangan sesuai dengan ketentuan Undang – Undang ini; atau</a:t>
            </a:r>
          </a:p>
          <a:p>
            <a:pPr marL="342900" indent="-342900" algn="just">
              <a:buAutoNum type="alphaLcPeriod"/>
            </a:pPr>
            <a:r>
              <a:rPr lang="id-ID" sz="2000" i="1" dirty="0" smtClean="0">
                <a:solidFill>
                  <a:schemeClr val="tx1"/>
                </a:solidFill>
                <a:latin typeface="Times New Roman" pitchFamily="18" charset="0"/>
                <a:cs typeface="Times New Roman" pitchFamily="18" charset="0"/>
              </a:rPr>
              <a:t>Transaksi keuangan yang dilakukan atau batal dilakukan dengan menggunakan Harta Kekayaan yang diduga berasal dari Hasil Tindak Pidana. </a:t>
            </a:r>
          </a:p>
        </p:txBody>
      </p:sp>
      <p:sp>
        <p:nvSpPr>
          <p:cNvPr id="5" name="Slide Number Placeholder 4"/>
          <p:cNvSpPr>
            <a:spLocks noGrp="1"/>
          </p:cNvSpPr>
          <p:nvPr>
            <p:ph type="sldNum" sz="quarter" idx="12"/>
          </p:nvPr>
        </p:nvSpPr>
        <p:spPr/>
        <p:txBody>
          <a:bodyPr/>
          <a:lstStyle/>
          <a:p>
            <a:fld id="{BA4619D1-760B-40B7-A360-91088F5AAB8F}" type="slidenum">
              <a:rPr lang="en-US" smtClean="0"/>
              <a:t>10</a:t>
            </a:fld>
            <a:endParaRPr lang="en-US"/>
          </a:p>
        </p:txBody>
      </p:sp>
    </p:spTree>
    <p:extLst>
      <p:ext uri="{BB962C8B-B14F-4D97-AF65-F5344CB8AC3E}">
        <p14:creationId xmlns:p14="http://schemas.microsoft.com/office/powerpoint/2010/main" val="1871704511"/>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77273" y="90152"/>
            <a:ext cx="8954036" cy="6658379"/>
          </a:xfrm>
          <a:prstGeom prst="roundRect">
            <a:avLst>
              <a:gd name="adj" fmla="val 6828"/>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AutoNum type="arabicPeriod" startAt="11"/>
            </a:pPr>
            <a:r>
              <a:rPr lang="id-ID" b="1" dirty="0" smtClean="0">
                <a:solidFill>
                  <a:schemeClr val="tx1"/>
                </a:solidFill>
                <a:latin typeface="Times New Roman" pitchFamily="18" charset="0"/>
                <a:cs typeface="Times New Roman" pitchFamily="18" charset="0"/>
              </a:rPr>
              <a:t>Menurut Neil Jensen</a:t>
            </a:r>
            <a:r>
              <a:rPr lang="id-ID" dirty="0" smtClean="0">
                <a:solidFill>
                  <a:schemeClr val="tx1"/>
                </a:solidFill>
                <a:latin typeface="Times New Roman" pitchFamily="18" charset="0"/>
                <a:cs typeface="Times New Roman" pitchFamily="18" charset="0"/>
              </a:rPr>
              <a:t>, </a:t>
            </a:r>
            <a:r>
              <a:rPr lang="id-ID" i="1" dirty="0" smtClean="0">
                <a:solidFill>
                  <a:schemeClr val="tx1"/>
                </a:solidFill>
                <a:latin typeface="Times New Roman" pitchFamily="18" charset="0"/>
                <a:cs typeface="Times New Roman" pitchFamily="18" charset="0"/>
              </a:rPr>
              <a:t>money laundering</a:t>
            </a:r>
            <a:r>
              <a:rPr lang="id-ID" dirty="0" smtClean="0">
                <a:solidFill>
                  <a:schemeClr val="tx1"/>
                </a:solidFill>
                <a:latin typeface="Times New Roman" pitchFamily="18" charset="0"/>
                <a:cs typeface="Times New Roman" pitchFamily="18" charset="0"/>
              </a:rPr>
              <a:t> diartikan sebagai proses perubahan keuntungan dari kegiatan – kegiatan yang melawan hukum menjadi aset keuangan dan terlihat seolah – olah diperoleh dari sumber – sumber yang bersifat legal </a:t>
            </a:r>
            <a:r>
              <a:rPr lang="id-ID" i="1" dirty="0" smtClean="0">
                <a:solidFill>
                  <a:schemeClr val="tx1"/>
                </a:solidFill>
                <a:latin typeface="Times New Roman" pitchFamily="18" charset="0"/>
                <a:cs typeface="Times New Roman" pitchFamily="18" charset="0"/>
              </a:rPr>
              <a:t>( Neil Jensen et al., 1995 </a:t>
            </a:r>
            <a:r>
              <a:rPr lang="id-ID" i="1" dirty="0" smtClean="0">
                <a:solidFill>
                  <a:schemeClr val="tx1"/>
                </a:solidFill>
                <a:latin typeface="Times New Roman" pitchFamily="18" charset="0"/>
                <a:cs typeface="Times New Roman" pitchFamily="18" charset="0"/>
              </a:rPr>
              <a:t>).</a:t>
            </a:r>
            <a:endParaRPr lang="id-ID" dirty="0">
              <a:solidFill>
                <a:schemeClr val="tx1"/>
              </a:solidFill>
              <a:latin typeface="Times New Roman" pitchFamily="18" charset="0"/>
              <a:cs typeface="Times New Roman" pitchFamily="18" charset="0"/>
            </a:endParaRPr>
          </a:p>
          <a:p>
            <a:pPr marL="342900" indent="-342900" algn="just">
              <a:buAutoNum type="arabicPeriod" startAt="11"/>
            </a:pPr>
            <a:r>
              <a:rPr lang="id-ID" b="1" dirty="0" smtClean="0">
                <a:solidFill>
                  <a:schemeClr val="tx1"/>
                </a:solidFill>
                <a:latin typeface="Times New Roman" pitchFamily="18" charset="0"/>
                <a:cs typeface="Times New Roman" pitchFamily="18" charset="0"/>
              </a:rPr>
              <a:t>Sarah N. Welling dalam Brent Fisse, David Fraser &amp; Graeme Coss </a:t>
            </a:r>
            <a:r>
              <a:rPr lang="id-ID" dirty="0" smtClean="0">
                <a:solidFill>
                  <a:schemeClr val="tx1"/>
                </a:solidFill>
                <a:latin typeface="Times New Roman" pitchFamily="18" charset="0"/>
                <a:cs typeface="Times New Roman" pitchFamily="18" charset="0"/>
              </a:rPr>
              <a:t>mengemukakan bahwa </a:t>
            </a:r>
            <a:r>
              <a:rPr lang="id-ID" i="1" dirty="0" smtClean="0">
                <a:solidFill>
                  <a:schemeClr val="tx1"/>
                </a:solidFill>
                <a:latin typeface="Times New Roman" pitchFamily="18" charset="0"/>
                <a:cs typeface="Times New Roman" pitchFamily="18" charset="0"/>
              </a:rPr>
              <a:t>money laundering </a:t>
            </a:r>
            <a:r>
              <a:rPr lang="id-ID" dirty="0" smtClean="0">
                <a:solidFill>
                  <a:schemeClr val="tx1"/>
                </a:solidFill>
                <a:latin typeface="Times New Roman" pitchFamily="18" charset="0"/>
                <a:cs typeface="Times New Roman" pitchFamily="18" charset="0"/>
              </a:rPr>
              <a:t>adalah : “ the process by which one conceals the existence, illegal source, or illegal application of income, and than disguises that income to make it appear legitimate. ” </a:t>
            </a:r>
            <a:r>
              <a:rPr lang="id-ID" i="1" dirty="0" smtClean="0">
                <a:solidFill>
                  <a:schemeClr val="tx1"/>
                </a:solidFill>
                <a:latin typeface="Times New Roman" pitchFamily="18" charset="0"/>
                <a:cs typeface="Times New Roman" pitchFamily="18" charset="0"/>
              </a:rPr>
              <a:t>(Brent Fisse et al, 1992).</a:t>
            </a:r>
            <a:r>
              <a:rPr lang="id-ID" dirty="0" smtClean="0">
                <a:solidFill>
                  <a:schemeClr val="tx1"/>
                </a:solidFill>
                <a:latin typeface="Times New Roman" pitchFamily="18" charset="0"/>
                <a:cs typeface="Times New Roman" pitchFamily="18" charset="0"/>
              </a:rPr>
              <a:t> Pada dasarnya juga dikemukakan dalam buku “White Collar Crime Cases and Materials”, bahwa money laundering is the concealment of the existence, nature or illegal source or illicit funds in such a manner that the funds will appear legitimate if </a:t>
            </a:r>
            <a:r>
              <a:rPr lang="id-ID" dirty="0">
                <a:solidFill>
                  <a:schemeClr val="tx1"/>
                </a:solidFill>
                <a:latin typeface="Times New Roman" pitchFamily="18" charset="0"/>
                <a:cs typeface="Times New Roman" pitchFamily="18" charset="0"/>
              </a:rPr>
              <a:t>discovered (proses di mana seseorang menyembunyikan keberadaan, sumber ilegal, atau penerapan pendapatan secara ilegal, dan dari pada menyamarkan pendapatan itu agar membuatnya tampak sah. "(Brent Fisse et al, 1992). Pada kasus "Bahan dan Bahan Kejahatan Kerah Putih", bahwa pencucian uang adalah penyembunyian keberadaan, sifat atau sumber ilegal atau dana terlarang sedemikian rupa sehingga dana tersebut akan tampak sah jika ditemukan</a:t>
            </a:r>
            <a:r>
              <a:rPr lang="id-ID" dirty="0" smtClean="0">
                <a:solidFill>
                  <a:schemeClr val="tx1"/>
                </a:solidFill>
                <a:latin typeface="Times New Roman" pitchFamily="18" charset="0"/>
                <a:cs typeface="Times New Roman" pitchFamily="18" charset="0"/>
              </a:rPr>
              <a:t>). </a:t>
            </a:r>
            <a:r>
              <a:rPr lang="id-ID" i="1" dirty="0" smtClean="0">
                <a:solidFill>
                  <a:schemeClr val="tx1"/>
                </a:solidFill>
                <a:latin typeface="Times New Roman" pitchFamily="18" charset="0"/>
                <a:cs typeface="Times New Roman" pitchFamily="18" charset="0"/>
              </a:rPr>
              <a:t>(Pamela H. Bucy, 1992</a:t>
            </a:r>
            <a:r>
              <a:rPr lang="id-ID" i="1" dirty="0" smtClean="0">
                <a:solidFill>
                  <a:schemeClr val="tx1"/>
                </a:solidFill>
                <a:latin typeface="Times New Roman" pitchFamily="18" charset="0"/>
                <a:cs typeface="Times New Roman" pitchFamily="18" charset="0"/>
              </a:rPr>
              <a:t>)</a:t>
            </a:r>
            <a:endParaRPr lang="id-ID" dirty="0" smtClean="0">
              <a:solidFill>
                <a:schemeClr val="tx1"/>
              </a:solidFill>
              <a:latin typeface="Times New Roman" pitchFamily="18" charset="0"/>
              <a:cs typeface="Times New Roman" pitchFamily="18" charset="0"/>
            </a:endParaRPr>
          </a:p>
          <a:p>
            <a:pPr marL="342900" indent="-342900" algn="just">
              <a:buAutoNum type="arabicPeriod" startAt="11"/>
            </a:pPr>
            <a:r>
              <a:rPr lang="id-ID" b="1" dirty="0" smtClean="0">
                <a:solidFill>
                  <a:schemeClr val="tx1"/>
                </a:solidFill>
                <a:latin typeface="Times New Roman" pitchFamily="18" charset="0"/>
                <a:cs typeface="Times New Roman" pitchFamily="18" charset="0"/>
              </a:rPr>
              <a:t>Kementerian Kehakiman Canada </a:t>
            </a:r>
            <a:r>
              <a:rPr lang="id-ID" dirty="0" smtClean="0">
                <a:solidFill>
                  <a:schemeClr val="tx1"/>
                </a:solidFill>
                <a:latin typeface="Times New Roman" pitchFamily="18" charset="0"/>
                <a:cs typeface="Times New Roman" pitchFamily="18" charset="0"/>
              </a:rPr>
              <a:t>merumuskan </a:t>
            </a:r>
            <a:r>
              <a:rPr lang="id-ID" i="1" dirty="0" smtClean="0">
                <a:solidFill>
                  <a:schemeClr val="tx1"/>
                </a:solidFill>
                <a:latin typeface="Times New Roman" pitchFamily="18" charset="0"/>
                <a:cs typeface="Times New Roman" pitchFamily="18" charset="0"/>
              </a:rPr>
              <a:t>money laundering </a:t>
            </a:r>
            <a:r>
              <a:rPr lang="id-ID" dirty="0" smtClean="0">
                <a:solidFill>
                  <a:schemeClr val="tx1"/>
                </a:solidFill>
                <a:latin typeface="Times New Roman" pitchFamily="18" charset="0"/>
                <a:cs typeface="Times New Roman" pitchFamily="18" charset="0"/>
              </a:rPr>
              <a:t>dengan mengatakan sebagai the conversion or transfer of property, knowing that such property is derived from criminal activity, for the purpose of concealing the illicit nature and origin of property from government authorities </a:t>
            </a:r>
            <a:r>
              <a:rPr lang="id-ID" i="1" dirty="0" smtClean="0">
                <a:solidFill>
                  <a:schemeClr val="tx1"/>
                </a:solidFill>
                <a:latin typeface="Times New Roman" pitchFamily="18" charset="0"/>
                <a:cs typeface="Times New Roman" pitchFamily="18" charset="0"/>
              </a:rPr>
              <a:t>(Sjahdeini; Opcit</a:t>
            </a:r>
            <a:r>
              <a:rPr lang="id-ID" i="1" dirty="0">
                <a:solidFill>
                  <a:schemeClr val="tx1"/>
                </a:solidFill>
                <a:latin typeface="Times New Roman" pitchFamily="18" charset="0"/>
                <a:cs typeface="Times New Roman" pitchFamily="18" charset="0"/>
              </a:rPr>
              <a:t>), (konversi atau pengalihan harta benda, dengan mengetahui bahwa harta benda tersebut berasal dari kegiatan kriminal, untuk tujuan menyembunyikan sifat terlarang dan asal kekayaan dari pejabat pemerintah</a:t>
            </a:r>
            <a:r>
              <a:rPr lang="id-ID" i="1" dirty="0" smtClean="0">
                <a:solidFill>
                  <a:schemeClr val="tx1"/>
                </a:solidFill>
                <a:latin typeface="Times New Roman" pitchFamily="18" charset="0"/>
                <a:cs typeface="Times New Roman" pitchFamily="18" charset="0"/>
              </a:rPr>
              <a:t>).</a:t>
            </a:r>
          </a:p>
        </p:txBody>
      </p:sp>
      <p:sp>
        <p:nvSpPr>
          <p:cNvPr id="4" name="Rectangle 3"/>
          <p:cNvSpPr/>
          <p:nvPr/>
        </p:nvSpPr>
        <p:spPr>
          <a:xfrm>
            <a:off x="8829972" y="6550985"/>
            <a:ext cx="418704" cy="369332"/>
          </a:xfrm>
          <a:prstGeom prst="rect">
            <a:avLst/>
          </a:prstGeom>
        </p:spPr>
        <p:txBody>
          <a:bodyPr wrap="none">
            <a:spAutoFit/>
          </a:bodyPr>
          <a:lstStyle/>
          <a:p>
            <a:r>
              <a:rPr lang="id-ID" dirty="0" smtClean="0"/>
              <a:t>70</a:t>
            </a:r>
            <a:endParaRPr lang="id-ID" dirty="0"/>
          </a:p>
        </p:txBody>
      </p:sp>
      <p:sp>
        <p:nvSpPr>
          <p:cNvPr id="5" name="Slide Number Placeholder 4"/>
          <p:cNvSpPr>
            <a:spLocks noGrp="1"/>
          </p:cNvSpPr>
          <p:nvPr>
            <p:ph type="sldNum" sz="quarter" idx="12"/>
          </p:nvPr>
        </p:nvSpPr>
        <p:spPr/>
        <p:txBody>
          <a:bodyPr/>
          <a:lstStyle/>
          <a:p>
            <a:fld id="{BA4619D1-760B-40B7-A360-91088F5AAB8F}" type="slidenum">
              <a:rPr lang="en-US" smtClean="0"/>
              <a:t>11</a:t>
            </a:fld>
            <a:endParaRPr lang="en-US"/>
          </a:p>
        </p:txBody>
      </p:sp>
    </p:spTree>
    <p:extLst>
      <p:ext uri="{BB962C8B-B14F-4D97-AF65-F5344CB8AC3E}">
        <p14:creationId xmlns:p14="http://schemas.microsoft.com/office/powerpoint/2010/main" val="838860830"/>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51520" y="188640"/>
            <a:ext cx="8640960" cy="60486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just">
              <a:buFont typeface="+mj-lt"/>
              <a:buAutoNum type="arabicPeriod" startAt="14"/>
            </a:pPr>
            <a:r>
              <a:rPr lang="id-ID" sz="2000" b="1" dirty="0">
                <a:solidFill>
                  <a:schemeClr val="tx1"/>
                </a:solidFill>
              </a:rPr>
              <a:t>Prof M. Giovanoli</a:t>
            </a:r>
            <a:r>
              <a:rPr lang="id-ID" sz="2000" dirty="0">
                <a:solidFill>
                  <a:schemeClr val="tx1"/>
                </a:solidFill>
              </a:rPr>
              <a:t> dari Bank for International Settlement membuat pengertian berupa: suatu proses dengan mana aset – aset pelaku, terutama aset tunai yang diperoleh dari suatu tindak pidana, dimanipulasikan sedemikan rupa sehingga aset – aset tersebut seolah – olah berasal dari sumber yang sah </a:t>
            </a:r>
            <a:r>
              <a:rPr lang="id-ID" sz="2000" i="1" dirty="0">
                <a:solidFill>
                  <a:schemeClr val="tx1"/>
                </a:solidFill>
              </a:rPr>
              <a:t>( Jurnal Hukum Bisnis, Vol.3, 1998 ) </a:t>
            </a:r>
            <a:r>
              <a:rPr lang="id-ID" sz="2000" dirty="0">
                <a:solidFill>
                  <a:schemeClr val="tx1"/>
                </a:solidFill>
              </a:rPr>
              <a:t>dari beberapa definisi di atas dapat disimpulkan bahwa </a:t>
            </a:r>
            <a:r>
              <a:rPr lang="id-ID" sz="2000" i="1" dirty="0">
                <a:solidFill>
                  <a:schemeClr val="tx1"/>
                </a:solidFill>
              </a:rPr>
              <a:t>money laundering</a:t>
            </a:r>
            <a:r>
              <a:rPr lang="id-ID" sz="2000" dirty="0">
                <a:solidFill>
                  <a:schemeClr val="tx1"/>
                </a:solidFill>
              </a:rPr>
              <a:t> adalah perbuatan yang bertujuan mengubah suatu perolehan dana secara tidak sah supaya terlihat diperoleh dari dana atau modal yang sah</a:t>
            </a:r>
            <a:r>
              <a:rPr lang="id-ID" sz="2000" dirty="0" smtClean="0">
                <a:solidFill>
                  <a:schemeClr val="tx1"/>
                </a:solidFill>
              </a:rPr>
              <a:t>.</a:t>
            </a:r>
            <a:endParaRPr lang="en-ID" sz="2000" dirty="0" smtClean="0">
              <a:solidFill>
                <a:schemeClr val="tx1"/>
              </a:solidFill>
            </a:endParaRPr>
          </a:p>
          <a:p>
            <a:pPr marL="457200" indent="-457200" algn="just">
              <a:buFont typeface="+mj-lt"/>
              <a:buAutoNum type="arabicPeriod" startAt="14"/>
            </a:pPr>
            <a:r>
              <a:rPr lang="en-ID" sz="2000" b="1" dirty="0" err="1" smtClean="0">
                <a:solidFill>
                  <a:schemeClr val="tx1"/>
                </a:solidFill>
              </a:rPr>
              <a:t>Pengetian</a:t>
            </a:r>
            <a:r>
              <a:rPr lang="en-ID" sz="2000" b="1" dirty="0" smtClean="0">
                <a:solidFill>
                  <a:schemeClr val="tx1"/>
                </a:solidFill>
              </a:rPr>
              <a:t> </a:t>
            </a:r>
            <a:r>
              <a:rPr lang="en-ID" sz="2000" b="1" dirty="0" err="1" smtClean="0">
                <a:solidFill>
                  <a:schemeClr val="tx1"/>
                </a:solidFill>
              </a:rPr>
              <a:t>Pencucian</a:t>
            </a:r>
            <a:r>
              <a:rPr lang="en-ID" sz="2000" b="1" dirty="0" smtClean="0">
                <a:solidFill>
                  <a:schemeClr val="tx1"/>
                </a:solidFill>
              </a:rPr>
              <a:t> </a:t>
            </a:r>
            <a:r>
              <a:rPr lang="en-ID" sz="2000" b="1" dirty="0" err="1" smtClean="0">
                <a:solidFill>
                  <a:schemeClr val="tx1"/>
                </a:solidFill>
              </a:rPr>
              <a:t>Uang</a:t>
            </a:r>
            <a:r>
              <a:rPr lang="en-ID" sz="2000" b="1" dirty="0" smtClean="0">
                <a:solidFill>
                  <a:schemeClr val="tx1"/>
                </a:solidFill>
              </a:rPr>
              <a:t> </a:t>
            </a:r>
            <a:r>
              <a:rPr lang="en-ID" sz="2000" b="1" dirty="0" err="1" smtClean="0">
                <a:solidFill>
                  <a:schemeClr val="tx1"/>
                </a:solidFill>
              </a:rPr>
              <a:t>menurut</a:t>
            </a:r>
            <a:r>
              <a:rPr lang="en-ID" sz="2000" b="1" dirty="0" smtClean="0">
                <a:solidFill>
                  <a:schemeClr val="tx1"/>
                </a:solidFill>
              </a:rPr>
              <a:t> </a:t>
            </a:r>
            <a:r>
              <a:rPr lang="en-ID" sz="2000" b="1" dirty="0" err="1" smtClean="0">
                <a:solidFill>
                  <a:schemeClr val="tx1"/>
                </a:solidFill>
              </a:rPr>
              <a:t>pasal</a:t>
            </a:r>
            <a:r>
              <a:rPr lang="en-ID" sz="2000" b="1" dirty="0" smtClean="0">
                <a:solidFill>
                  <a:schemeClr val="tx1"/>
                </a:solidFill>
              </a:rPr>
              <a:t> 1 </a:t>
            </a:r>
            <a:r>
              <a:rPr lang="en-ID" sz="2000" b="1" dirty="0" err="1" smtClean="0">
                <a:solidFill>
                  <a:schemeClr val="tx1"/>
                </a:solidFill>
              </a:rPr>
              <a:t>ayat</a:t>
            </a:r>
            <a:r>
              <a:rPr lang="en-ID" sz="2000" b="1" dirty="0" smtClean="0">
                <a:solidFill>
                  <a:schemeClr val="tx1"/>
                </a:solidFill>
              </a:rPr>
              <a:t> (1) </a:t>
            </a:r>
            <a:r>
              <a:rPr lang="en-ID" sz="2000" b="1" dirty="0" err="1" smtClean="0">
                <a:solidFill>
                  <a:schemeClr val="tx1"/>
                </a:solidFill>
              </a:rPr>
              <a:t>Undang-undang</a:t>
            </a:r>
            <a:r>
              <a:rPr lang="en-ID" sz="2000" b="1" dirty="0" smtClean="0">
                <a:solidFill>
                  <a:schemeClr val="tx1"/>
                </a:solidFill>
              </a:rPr>
              <a:t> No.15 </a:t>
            </a:r>
            <a:r>
              <a:rPr lang="en-ID" sz="2000" b="1" dirty="0" err="1" smtClean="0">
                <a:solidFill>
                  <a:schemeClr val="tx1"/>
                </a:solidFill>
              </a:rPr>
              <a:t>tahun</a:t>
            </a:r>
            <a:r>
              <a:rPr lang="en-ID" sz="2000" b="1" dirty="0" smtClean="0">
                <a:solidFill>
                  <a:schemeClr val="tx1"/>
                </a:solidFill>
              </a:rPr>
              <a:t> 2002 </a:t>
            </a:r>
            <a:r>
              <a:rPr lang="en-ID" sz="2000" b="1" dirty="0" err="1" smtClean="0">
                <a:solidFill>
                  <a:schemeClr val="tx1"/>
                </a:solidFill>
              </a:rPr>
              <a:t>tentang</a:t>
            </a:r>
            <a:r>
              <a:rPr lang="en-ID" sz="2000" b="1" dirty="0" smtClean="0">
                <a:solidFill>
                  <a:schemeClr val="tx1"/>
                </a:solidFill>
              </a:rPr>
              <a:t> </a:t>
            </a:r>
            <a:r>
              <a:rPr lang="en-ID" sz="2000" b="1" dirty="0" err="1" smtClean="0">
                <a:solidFill>
                  <a:schemeClr val="tx1"/>
                </a:solidFill>
              </a:rPr>
              <a:t>Tindak</a:t>
            </a:r>
            <a:r>
              <a:rPr lang="en-ID" sz="2000" b="1" dirty="0" smtClean="0">
                <a:solidFill>
                  <a:schemeClr val="tx1"/>
                </a:solidFill>
              </a:rPr>
              <a:t> </a:t>
            </a:r>
            <a:r>
              <a:rPr lang="en-ID" sz="2000" b="1" dirty="0" err="1" smtClean="0">
                <a:solidFill>
                  <a:schemeClr val="tx1"/>
                </a:solidFill>
              </a:rPr>
              <a:t>Pidana</a:t>
            </a:r>
            <a:r>
              <a:rPr lang="en-ID" sz="2000" b="1" dirty="0" smtClean="0">
                <a:solidFill>
                  <a:schemeClr val="tx1"/>
                </a:solidFill>
              </a:rPr>
              <a:t> </a:t>
            </a:r>
            <a:r>
              <a:rPr lang="en-ID" sz="2000" b="1" dirty="0" err="1" smtClean="0">
                <a:solidFill>
                  <a:schemeClr val="tx1"/>
                </a:solidFill>
              </a:rPr>
              <a:t>Pencucian</a:t>
            </a:r>
            <a:r>
              <a:rPr lang="en-ID" sz="2000" b="1" dirty="0" smtClean="0">
                <a:solidFill>
                  <a:schemeClr val="tx1"/>
                </a:solidFill>
              </a:rPr>
              <a:t> </a:t>
            </a:r>
            <a:r>
              <a:rPr lang="en-ID" sz="2000" b="1" dirty="0" err="1" smtClean="0">
                <a:solidFill>
                  <a:schemeClr val="tx1"/>
                </a:solidFill>
              </a:rPr>
              <a:t>Uang</a:t>
            </a:r>
            <a:r>
              <a:rPr lang="en-ID" sz="2000" dirty="0" smtClean="0">
                <a:solidFill>
                  <a:schemeClr val="tx1"/>
                </a:solidFill>
              </a:rPr>
              <a:t> “</a:t>
            </a:r>
            <a:r>
              <a:rPr lang="en-ID" sz="2000" dirty="0" err="1" smtClean="0">
                <a:solidFill>
                  <a:schemeClr val="tx1"/>
                </a:solidFill>
              </a:rPr>
              <a:t>pencucian</a:t>
            </a:r>
            <a:r>
              <a:rPr lang="en-ID" sz="2000" dirty="0" smtClean="0">
                <a:solidFill>
                  <a:schemeClr val="tx1"/>
                </a:solidFill>
              </a:rPr>
              <a:t> </a:t>
            </a:r>
            <a:r>
              <a:rPr lang="en-ID" sz="2000" dirty="0" err="1" smtClean="0">
                <a:solidFill>
                  <a:schemeClr val="tx1"/>
                </a:solidFill>
              </a:rPr>
              <a:t>uang</a:t>
            </a:r>
            <a:r>
              <a:rPr lang="en-ID" sz="2000" dirty="0" smtClean="0">
                <a:solidFill>
                  <a:schemeClr val="tx1"/>
                </a:solidFill>
              </a:rPr>
              <a:t> </a:t>
            </a:r>
            <a:r>
              <a:rPr lang="en-ID" sz="2000" dirty="0" err="1" smtClean="0">
                <a:solidFill>
                  <a:schemeClr val="tx1"/>
                </a:solidFill>
              </a:rPr>
              <a:t>adalah</a:t>
            </a:r>
            <a:r>
              <a:rPr lang="en-ID" sz="2000" dirty="0" smtClean="0">
                <a:solidFill>
                  <a:schemeClr val="tx1"/>
                </a:solidFill>
              </a:rPr>
              <a:t> </a:t>
            </a:r>
            <a:r>
              <a:rPr lang="en-ID" sz="2000" dirty="0" err="1" smtClean="0">
                <a:solidFill>
                  <a:schemeClr val="tx1"/>
                </a:solidFill>
              </a:rPr>
              <a:t>perbuatan</a:t>
            </a:r>
            <a:r>
              <a:rPr lang="en-ID" sz="2000" dirty="0" smtClean="0">
                <a:solidFill>
                  <a:schemeClr val="tx1"/>
                </a:solidFill>
              </a:rPr>
              <a:t> </a:t>
            </a:r>
            <a:r>
              <a:rPr lang="en-ID" sz="2000" dirty="0" err="1" smtClean="0">
                <a:solidFill>
                  <a:schemeClr val="tx1"/>
                </a:solidFill>
              </a:rPr>
              <a:t>menempatkan</a:t>
            </a:r>
            <a:r>
              <a:rPr lang="en-ID" sz="2000" dirty="0" smtClean="0">
                <a:solidFill>
                  <a:schemeClr val="tx1"/>
                </a:solidFill>
              </a:rPr>
              <a:t>, </a:t>
            </a:r>
            <a:r>
              <a:rPr lang="en-ID" sz="2000" dirty="0" err="1" smtClean="0">
                <a:solidFill>
                  <a:schemeClr val="tx1"/>
                </a:solidFill>
              </a:rPr>
              <a:t>mentransfer</a:t>
            </a:r>
            <a:r>
              <a:rPr lang="en-ID" sz="2000" dirty="0" smtClean="0">
                <a:solidFill>
                  <a:schemeClr val="tx1"/>
                </a:solidFill>
              </a:rPr>
              <a:t>, </a:t>
            </a:r>
            <a:r>
              <a:rPr lang="en-ID" sz="2000" dirty="0" err="1" smtClean="0">
                <a:solidFill>
                  <a:schemeClr val="tx1"/>
                </a:solidFill>
              </a:rPr>
              <a:t>membayarkan</a:t>
            </a:r>
            <a:r>
              <a:rPr lang="en-ID" sz="2000" dirty="0" smtClean="0">
                <a:solidFill>
                  <a:schemeClr val="tx1"/>
                </a:solidFill>
              </a:rPr>
              <a:t>, </a:t>
            </a:r>
            <a:r>
              <a:rPr lang="en-ID" sz="2000" dirty="0" err="1" smtClean="0">
                <a:solidFill>
                  <a:schemeClr val="tx1"/>
                </a:solidFill>
              </a:rPr>
              <a:t>membelanjakan</a:t>
            </a:r>
            <a:r>
              <a:rPr lang="en-ID" sz="2000" dirty="0" smtClean="0">
                <a:solidFill>
                  <a:schemeClr val="tx1"/>
                </a:solidFill>
              </a:rPr>
              <a:t>, </a:t>
            </a:r>
            <a:r>
              <a:rPr lang="en-ID" sz="2000" dirty="0" err="1" smtClean="0">
                <a:solidFill>
                  <a:schemeClr val="tx1"/>
                </a:solidFill>
              </a:rPr>
              <a:t>menghibahkan</a:t>
            </a:r>
            <a:r>
              <a:rPr lang="en-ID" sz="2000" dirty="0" smtClean="0">
                <a:solidFill>
                  <a:schemeClr val="tx1"/>
                </a:solidFill>
              </a:rPr>
              <a:t>, </a:t>
            </a:r>
            <a:r>
              <a:rPr lang="en-ID" sz="2000" dirty="0" err="1" smtClean="0">
                <a:solidFill>
                  <a:schemeClr val="tx1"/>
                </a:solidFill>
              </a:rPr>
              <a:t>menyumbangkan</a:t>
            </a:r>
            <a:r>
              <a:rPr lang="en-ID" sz="2000" dirty="0" smtClean="0">
                <a:solidFill>
                  <a:schemeClr val="tx1"/>
                </a:solidFill>
              </a:rPr>
              <a:t>, </a:t>
            </a:r>
            <a:r>
              <a:rPr lang="en-ID" sz="2000" dirty="0" err="1" smtClean="0">
                <a:solidFill>
                  <a:schemeClr val="tx1"/>
                </a:solidFill>
              </a:rPr>
              <a:t>membagikan</a:t>
            </a:r>
            <a:r>
              <a:rPr lang="en-ID" sz="2000" dirty="0" smtClean="0">
                <a:solidFill>
                  <a:schemeClr val="tx1"/>
                </a:solidFill>
              </a:rPr>
              <a:t>, </a:t>
            </a:r>
            <a:r>
              <a:rPr lang="en-ID" sz="2000" dirty="0" err="1" smtClean="0">
                <a:solidFill>
                  <a:schemeClr val="tx1"/>
                </a:solidFill>
              </a:rPr>
              <a:t>membawa</a:t>
            </a:r>
            <a:r>
              <a:rPr lang="en-ID" sz="2000" dirty="0" smtClean="0">
                <a:solidFill>
                  <a:schemeClr val="tx1"/>
                </a:solidFill>
              </a:rPr>
              <a:t> </a:t>
            </a:r>
            <a:r>
              <a:rPr lang="en-ID" sz="2000" dirty="0" err="1" smtClean="0">
                <a:solidFill>
                  <a:schemeClr val="tx1"/>
                </a:solidFill>
              </a:rPr>
              <a:t>ke</a:t>
            </a:r>
            <a:r>
              <a:rPr lang="en-ID" sz="2000" dirty="0" smtClean="0">
                <a:solidFill>
                  <a:schemeClr val="tx1"/>
                </a:solidFill>
              </a:rPr>
              <a:t> </a:t>
            </a:r>
            <a:r>
              <a:rPr lang="en-ID" sz="2000" dirty="0" err="1" smtClean="0">
                <a:solidFill>
                  <a:schemeClr val="tx1"/>
                </a:solidFill>
              </a:rPr>
              <a:t>luar</a:t>
            </a:r>
            <a:r>
              <a:rPr lang="en-ID" sz="2000" dirty="0" smtClean="0">
                <a:solidFill>
                  <a:schemeClr val="tx1"/>
                </a:solidFill>
              </a:rPr>
              <a:t> </a:t>
            </a:r>
            <a:r>
              <a:rPr lang="en-ID" sz="2000" dirty="0" err="1" smtClean="0">
                <a:solidFill>
                  <a:schemeClr val="tx1"/>
                </a:solidFill>
              </a:rPr>
              <a:t>negeri</a:t>
            </a:r>
            <a:r>
              <a:rPr lang="en-ID" sz="2000" dirty="0" smtClean="0">
                <a:solidFill>
                  <a:schemeClr val="tx1"/>
                </a:solidFill>
              </a:rPr>
              <a:t>, </a:t>
            </a:r>
            <a:r>
              <a:rPr lang="en-ID" sz="2000" dirty="0" err="1" smtClean="0">
                <a:solidFill>
                  <a:schemeClr val="tx1"/>
                </a:solidFill>
              </a:rPr>
              <a:t>menukarkan</a:t>
            </a:r>
            <a:r>
              <a:rPr lang="en-ID" sz="2000" dirty="0" smtClean="0">
                <a:solidFill>
                  <a:schemeClr val="tx1"/>
                </a:solidFill>
              </a:rPr>
              <a:t> </a:t>
            </a:r>
            <a:r>
              <a:rPr lang="en-ID" sz="2000" dirty="0" err="1" smtClean="0">
                <a:solidFill>
                  <a:schemeClr val="tx1"/>
                </a:solidFill>
              </a:rPr>
              <a:t>atau</a:t>
            </a:r>
            <a:r>
              <a:rPr lang="en-ID" sz="2000" dirty="0" smtClean="0">
                <a:solidFill>
                  <a:schemeClr val="tx1"/>
                </a:solidFill>
              </a:rPr>
              <a:t> </a:t>
            </a:r>
            <a:r>
              <a:rPr lang="en-ID" sz="2000" dirty="0" err="1" smtClean="0">
                <a:solidFill>
                  <a:schemeClr val="tx1"/>
                </a:solidFill>
              </a:rPr>
              <a:t>perbuatan</a:t>
            </a:r>
            <a:r>
              <a:rPr lang="en-ID" sz="2000" dirty="0" smtClean="0">
                <a:solidFill>
                  <a:schemeClr val="tx1"/>
                </a:solidFill>
              </a:rPr>
              <a:t> </a:t>
            </a:r>
            <a:r>
              <a:rPr lang="en-ID" sz="2000" dirty="0" err="1" smtClean="0">
                <a:solidFill>
                  <a:schemeClr val="tx1"/>
                </a:solidFill>
              </a:rPr>
              <a:t>lainnya</a:t>
            </a:r>
            <a:r>
              <a:rPr lang="en-ID" sz="2000" dirty="0" smtClean="0">
                <a:solidFill>
                  <a:schemeClr val="tx1"/>
                </a:solidFill>
              </a:rPr>
              <a:t> </a:t>
            </a:r>
            <a:r>
              <a:rPr lang="en-ID" sz="2000" dirty="0" err="1" smtClean="0">
                <a:solidFill>
                  <a:schemeClr val="tx1"/>
                </a:solidFill>
              </a:rPr>
              <a:t>ataus</a:t>
            </a:r>
            <a:r>
              <a:rPr lang="en-ID" sz="2000" dirty="0" smtClean="0">
                <a:solidFill>
                  <a:schemeClr val="tx1"/>
                </a:solidFill>
              </a:rPr>
              <a:t> </a:t>
            </a:r>
            <a:r>
              <a:rPr lang="en-ID" sz="2000" dirty="0" err="1" smtClean="0">
                <a:solidFill>
                  <a:schemeClr val="tx1"/>
                </a:solidFill>
              </a:rPr>
              <a:t>harta</a:t>
            </a:r>
            <a:r>
              <a:rPr lang="en-ID" sz="2000" dirty="0" smtClean="0">
                <a:solidFill>
                  <a:schemeClr val="tx1"/>
                </a:solidFill>
              </a:rPr>
              <a:t> </a:t>
            </a:r>
            <a:r>
              <a:rPr lang="en-ID" sz="2000" dirty="0" err="1" smtClean="0">
                <a:solidFill>
                  <a:schemeClr val="tx1"/>
                </a:solidFill>
              </a:rPr>
              <a:t>kekayaan</a:t>
            </a:r>
            <a:r>
              <a:rPr lang="en-ID" sz="2000" dirty="0" smtClean="0">
                <a:solidFill>
                  <a:schemeClr val="tx1"/>
                </a:solidFill>
              </a:rPr>
              <a:t> yang </a:t>
            </a:r>
            <a:r>
              <a:rPr lang="en-ID" sz="2000" dirty="0" err="1" smtClean="0">
                <a:solidFill>
                  <a:schemeClr val="tx1"/>
                </a:solidFill>
              </a:rPr>
              <a:t>diketahuinya</a:t>
            </a:r>
            <a:r>
              <a:rPr lang="en-ID" sz="2000" dirty="0" smtClean="0">
                <a:solidFill>
                  <a:schemeClr val="tx1"/>
                </a:solidFill>
              </a:rPr>
              <a:t> </a:t>
            </a:r>
            <a:r>
              <a:rPr lang="en-ID" sz="2000" dirty="0" err="1" smtClean="0">
                <a:solidFill>
                  <a:schemeClr val="tx1"/>
                </a:solidFill>
              </a:rPr>
              <a:t>atau</a:t>
            </a:r>
            <a:r>
              <a:rPr lang="en-ID" sz="2000" dirty="0" smtClean="0">
                <a:solidFill>
                  <a:schemeClr val="tx1"/>
                </a:solidFill>
              </a:rPr>
              <a:t> </a:t>
            </a:r>
            <a:r>
              <a:rPr lang="en-ID" sz="2000" dirty="0" err="1" smtClean="0">
                <a:solidFill>
                  <a:schemeClr val="tx1"/>
                </a:solidFill>
              </a:rPr>
              <a:t>patut</a:t>
            </a:r>
            <a:r>
              <a:rPr lang="en-ID" sz="2000" dirty="0" smtClean="0">
                <a:solidFill>
                  <a:schemeClr val="tx1"/>
                </a:solidFill>
              </a:rPr>
              <a:t> </a:t>
            </a:r>
            <a:r>
              <a:rPr lang="en-ID" sz="2000" dirty="0" err="1" smtClean="0">
                <a:solidFill>
                  <a:schemeClr val="tx1"/>
                </a:solidFill>
              </a:rPr>
              <a:t>diduganya</a:t>
            </a:r>
            <a:r>
              <a:rPr lang="en-ID" sz="2000" dirty="0" smtClean="0">
                <a:solidFill>
                  <a:schemeClr val="tx1"/>
                </a:solidFill>
              </a:rPr>
              <a:t> </a:t>
            </a:r>
            <a:r>
              <a:rPr lang="en-ID" sz="2000" dirty="0" err="1" smtClean="0">
                <a:solidFill>
                  <a:schemeClr val="tx1"/>
                </a:solidFill>
              </a:rPr>
              <a:t>hasil</a:t>
            </a:r>
            <a:r>
              <a:rPr lang="en-ID" sz="2000" dirty="0" smtClean="0">
                <a:solidFill>
                  <a:schemeClr val="tx1"/>
                </a:solidFill>
              </a:rPr>
              <a:t> </a:t>
            </a:r>
            <a:r>
              <a:rPr lang="en-ID" sz="2000" dirty="0" err="1" smtClean="0">
                <a:solidFill>
                  <a:schemeClr val="tx1"/>
                </a:solidFill>
              </a:rPr>
              <a:t>tindak</a:t>
            </a:r>
            <a:r>
              <a:rPr lang="en-ID" sz="2000" dirty="0" smtClean="0">
                <a:solidFill>
                  <a:schemeClr val="tx1"/>
                </a:solidFill>
              </a:rPr>
              <a:t> </a:t>
            </a:r>
            <a:r>
              <a:rPr lang="en-ID" sz="2000" dirty="0" err="1" smtClean="0">
                <a:solidFill>
                  <a:schemeClr val="tx1"/>
                </a:solidFill>
              </a:rPr>
              <a:t>pidana</a:t>
            </a:r>
            <a:r>
              <a:rPr lang="en-ID" sz="2000" dirty="0" smtClean="0">
                <a:solidFill>
                  <a:schemeClr val="tx1"/>
                </a:solidFill>
              </a:rPr>
              <a:t> </a:t>
            </a:r>
            <a:r>
              <a:rPr lang="en-ID" sz="2000" dirty="0" err="1" smtClean="0">
                <a:solidFill>
                  <a:schemeClr val="tx1"/>
                </a:solidFill>
              </a:rPr>
              <a:t>dengan</a:t>
            </a:r>
            <a:r>
              <a:rPr lang="en-ID" sz="2000" dirty="0" smtClean="0">
                <a:solidFill>
                  <a:schemeClr val="tx1"/>
                </a:solidFill>
              </a:rPr>
              <a:t> </a:t>
            </a:r>
            <a:r>
              <a:rPr lang="en-ID" sz="2000" dirty="0" err="1" smtClean="0">
                <a:solidFill>
                  <a:schemeClr val="tx1"/>
                </a:solidFill>
              </a:rPr>
              <a:t>maksud</a:t>
            </a:r>
            <a:r>
              <a:rPr lang="en-ID" sz="2000" dirty="0" smtClean="0">
                <a:solidFill>
                  <a:schemeClr val="tx1"/>
                </a:solidFill>
              </a:rPr>
              <a:t> </a:t>
            </a:r>
            <a:r>
              <a:rPr lang="en-ID" sz="2000" dirty="0" err="1" smtClean="0">
                <a:solidFill>
                  <a:schemeClr val="tx1"/>
                </a:solidFill>
              </a:rPr>
              <a:t>untuk</a:t>
            </a:r>
            <a:r>
              <a:rPr lang="en-ID" sz="2000" dirty="0" smtClean="0">
                <a:solidFill>
                  <a:schemeClr val="tx1"/>
                </a:solidFill>
              </a:rPr>
              <a:t> </a:t>
            </a:r>
            <a:r>
              <a:rPr lang="en-ID" sz="2000" dirty="0" err="1" smtClean="0">
                <a:solidFill>
                  <a:schemeClr val="tx1"/>
                </a:solidFill>
              </a:rPr>
              <a:t>menyembunyikan</a:t>
            </a:r>
            <a:r>
              <a:rPr lang="en-ID" sz="2000" dirty="0" smtClean="0">
                <a:solidFill>
                  <a:schemeClr val="tx1"/>
                </a:solidFill>
              </a:rPr>
              <a:t>, </a:t>
            </a:r>
            <a:r>
              <a:rPr lang="en-ID" sz="2000" dirty="0" err="1" smtClean="0">
                <a:solidFill>
                  <a:schemeClr val="tx1"/>
                </a:solidFill>
              </a:rPr>
              <a:t>atau</a:t>
            </a:r>
            <a:r>
              <a:rPr lang="en-ID" sz="2000" dirty="0" smtClean="0">
                <a:solidFill>
                  <a:schemeClr val="tx1"/>
                </a:solidFill>
              </a:rPr>
              <a:t> </a:t>
            </a:r>
            <a:r>
              <a:rPr lang="en-ID" sz="2000" dirty="0" err="1" smtClean="0">
                <a:solidFill>
                  <a:schemeClr val="tx1"/>
                </a:solidFill>
              </a:rPr>
              <a:t>menyamarkan</a:t>
            </a:r>
            <a:r>
              <a:rPr lang="en-ID" sz="2000" dirty="0" smtClean="0">
                <a:solidFill>
                  <a:schemeClr val="tx1"/>
                </a:solidFill>
              </a:rPr>
              <a:t> </a:t>
            </a:r>
            <a:r>
              <a:rPr lang="en-ID" sz="2000" dirty="0" err="1" smtClean="0">
                <a:solidFill>
                  <a:schemeClr val="tx1"/>
                </a:solidFill>
              </a:rPr>
              <a:t>asal</a:t>
            </a:r>
            <a:r>
              <a:rPr lang="en-ID" sz="2000" dirty="0" smtClean="0">
                <a:solidFill>
                  <a:schemeClr val="tx1"/>
                </a:solidFill>
              </a:rPr>
              <a:t> </a:t>
            </a:r>
            <a:r>
              <a:rPr lang="en-ID" sz="2000" dirty="0" err="1" smtClean="0">
                <a:solidFill>
                  <a:schemeClr val="tx1"/>
                </a:solidFill>
              </a:rPr>
              <a:t>usulharta</a:t>
            </a:r>
            <a:r>
              <a:rPr lang="en-ID" sz="2000" dirty="0" smtClean="0">
                <a:solidFill>
                  <a:schemeClr val="tx1"/>
                </a:solidFill>
              </a:rPr>
              <a:t> </a:t>
            </a:r>
            <a:r>
              <a:rPr lang="en-ID" sz="2000" dirty="0" err="1" smtClean="0">
                <a:solidFill>
                  <a:schemeClr val="tx1"/>
                </a:solidFill>
              </a:rPr>
              <a:t>kekayaan</a:t>
            </a:r>
            <a:r>
              <a:rPr lang="en-ID" sz="2000" dirty="0" smtClean="0">
                <a:solidFill>
                  <a:schemeClr val="tx1"/>
                </a:solidFill>
              </a:rPr>
              <a:t> </a:t>
            </a:r>
            <a:r>
              <a:rPr lang="en-ID" sz="2000" dirty="0" err="1" smtClean="0">
                <a:solidFill>
                  <a:schemeClr val="tx1"/>
                </a:solidFill>
              </a:rPr>
              <a:t>seolah-olah</a:t>
            </a:r>
            <a:r>
              <a:rPr lang="en-ID" sz="2000" dirty="0" smtClean="0">
                <a:solidFill>
                  <a:schemeClr val="tx1"/>
                </a:solidFill>
              </a:rPr>
              <a:t> </a:t>
            </a:r>
            <a:r>
              <a:rPr lang="en-ID" sz="2000" dirty="0" err="1" smtClean="0">
                <a:solidFill>
                  <a:schemeClr val="tx1"/>
                </a:solidFill>
              </a:rPr>
              <a:t>menjadi</a:t>
            </a:r>
            <a:r>
              <a:rPr lang="en-ID" sz="2000" dirty="0" smtClean="0">
                <a:solidFill>
                  <a:schemeClr val="tx1"/>
                </a:solidFill>
              </a:rPr>
              <a:t> </a:t>
            </a:r>
            <a:r>
              <a:rPr lang="en-ID" sz="2000" dirty="0" err="1" smtClean="0">
                <a:solidFill>
                  <a:schemeClr val="tx1"/>
                </a:solidFill>
              </a:rPr>
              <a:t>harta</a:t>
            </a:r>
            <a:r>
              <a:rPr lang="en-ID" sz="2000" dirty="0" smtClean="0">
                <a:solidFill>
                  <a:schemeClr val="tx1"/>
                </a:solidFill>
              </a:rPr>
              <a:t> </a:t>
            </a:r>
            <a:r>
              <a:rPr lang="en-ID" sz="2000" dirty="0" err="1" smtClean="0">
                <a:solidFill>
                  <a:schemeClr val="tx1"/>
                </a:solidFill>
              </a:rPr>
              <a:t>kekayaan</a:t>
            </a:r>
            <a:r>
              <a:rPr lang="en-ID" sz="2000" dirty="0" smtClean="0">
                <a:solidFill>
                  <a:schemeClr val="tx1"/>
                </a:solidFill>
              </a:rPr>
              <a:t> yang </a:t>
            </a:r>
            <a:r>
              <a:rPr lang="en-ID" sz="2000" dirty="0" err="1" smtClean="0">
                <a:solidFill>
                  <a:schemeClr val="tx1"/>
                </a:solidFill>
              </a:rPr>
              <a:t>sah</a:t>
            </a:r>
            <a:endParaRPr lang="id-ID" sz="2000" dirty="0">
              <a:solidFill>
                <a:schemeClr val="tx1"/>
              </a:solidFill>
            </a:endParaRPr>
          </a:p>
        </p:txBody>
      </p:sp>
      <p:sp>
        <p:nvSpPr>
          <p:cNvPr id="5" name="Slide Number Placeholder 4"/>
          <p:cNvSpPr>
            <a:spLocks noGrp="1"/>
          </p:cNvSpPr>
          <p:nvPr>
            <p:ph type="sldNum" sz="quarter" idx="12"/>
          </p:nvPr>
        </p:nvSpPr>
        <p:spPr/>
        <p:txBody>
          <a:bodyPr/>
          <a:lstStyle/>
          <a:p>
            <a:fld id="{BA4619D1-760B-40B7-A360-91088F5AAB8F}" type="slidenum">
              <a:rPr lang="en-US" smtClean="0"/>
              <a:t>12</a:t>
            </a:fld>
            <a:endParaRPr lang="en-US"/>
          </a:p>
        </p:txBody>
      </p:sp>
    </p:spTree>
    <p:extLst>
      <p:ext uri="{BB962C8B-B14F-4D97-AF65-F5344CB8AC3E}">
        <p14:creationId xmlns:p14="http://schemas.microsoft.com/office/powerpoint/2010/main" val="4276738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4619D1-760B-40B7-A360-91088F5AAB8F}" type="slidenum">
              <a:rPr lang="en-US" smtClean="0"/>
              <a:t>13</a:t>
            </a:fld>
            <a:endParaRPr lang="en-US"/>
          </a:p>
        </p:txBody>
      </p:sp>
      <p:sp>
        <p:nvSpPr>
          <p:cNvPr id="3" name="Rounded Rectangle 2"/>
          <p:cNvSpPr/>
          <p:nvPr/>
        </p:nvSpPr>
        <p:spPr>
          <a:xfrm>
            <a:off x="467544" y="1268760"/>
            <a:ext cx="7992888" cy="352839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just">
              <a:buFont typeface="+mj-lt"/>
              <a:buAutoNum type="arabicPeriod" startAt="16"/>
            </a:pPr>
            <a:r>
              <a:rPr lang="en-ID" sz="2000" b="1" dirty="0" err="1" smtClean="0">
                <a:solidFill>
                  <a:schemeClr val="tx1"/>
                </a:solidFill>
              </a:rPr>
              <a:t>Penertian</a:t>
            </a:r>
            <a:r>
              <a:rPr lang="en-ID" sz="2000" b="1" dirty="0" smtClean="0">
                <a:solidFill>
                  <a:schemeClr val="tx1"/>
                </a:solidFill>
              </a:rPr>
              <a:t> </a:t>
            </a:r>
            <a:r>
              <a:rPr lang="en-ID" sz="2000" b="1" dirty="0" err="1" smtClean="0">
                <a:solidFill>
                  <a:schemeClr val="tx1"/>
                </a:solidFill>
              </a:rPr>
              <a:t>Pencucian</a:t>
            </a:r>
            <a:r>
              <a:rPr lang="en-ID" sz="2000" b="1" dirty="0" smtClean="0">
                <a:solidFill>
                  <a:schemeClr val="tx1"/>
                </a:solidFill>
              </a:rPr>
              <a:t> </a:t>
            </a:r>
            <a:r>
              <a:rPr lang="en-ID" sz="2000" b="1" dirty="0" err="1" smtClean="0">
                <a:solidFill>
                  <a:schemeClr val="tx1"/>
                </a:solidFill>
              </a:rPr>
              <a:t>Uang</a:t>
            </a:r>
            <a:r>
              <a:rPr lang="en-ID" sz="2000" b="1" dirty="0" smtClean="0">
                <a:solidFill>
                  <a:schemeClr val="tx1"/>
                </a:solidFill>
              </a:rPr>
              <a:t> </a:t>
            </a:r>
            <a:r>
              <a:rPr lang="en-ID" sz="2000" b="1" dirty="0" err="1" smtClean="0">
                <a:solidFill>
                  <a:schemeClr val="tx1"/>
                </a:solidFill>
              </a:rPr>
              <a:t>menurut</a:t>
            </a:r>
            <a:r>
              <a:rPr lang="en-ID" sz="2000" b="1" dirty="0" smtClean="0">
                <a:solidFill>
                  <a:schemeClr val="tx1"/>
                </a:solidFill>
              </a:rPr>
              <a:t> </a:t>
            </a:r>
            <a:r>
              <a:rPr lang="en-ID" sz="2000" b="1" dirty="0" err="1" smtClean="0">
                <a:solidFill>
                  <a:schemeClr val="tx1"/>
                </a:solidFill>
              </a:rPr>
              <a:t>pasal</a:t>
            </a:r>
            <a:r>
              <a:rPr lang="en-ID" sz="2000" b="1" dirty="0" smtClean="0">
                <a:solidFill>
                  <a:schemeClr val="tx1"/>
                </a:solidFill>
              </a:rPr>
              <a:t> 1 Ke-1 </a:t>
            </a:r>
            <a:r>
              <a:rPr lang="en-ID" sz="2000" b="1" dirty="0" err="1" smtClean="0">
                <a:solidFill>
                  <a:schemeClr val="tx1"/>
                </a:solidFill>
              </a:rPr>
              <a:t>Undang</a:t>
            </a:r>
            <a:r>
              <a:rPr lang="en-ID" sz="2000" b="1" dirty="0" err="1" smtClean="0">
                <a:solidFill>
                  <a:schemeClr val="tx1"/>
                </a:solidFill>
              </a:rPr>
              <a:t>-undang</a:t>
            </a:r>
            <a:r>
              <a:rPr lang="en-ID" sz="2000" b="1" dirty="0" smtClean="0">
                <a:solidFill>
                  <a:schemeClr val="tx1"/>
                </a:solidFill>
              </a:rPr>
              <a:t> No.8 </a:t>
            </a:r>
            <a:r>
              <a:rPr lang="en-ID" sz="2000" b="1" dirty="0" err="1" smtClean="0">
                <a:solidFill>
                  <a:schemeClr val="tx1"/>
                </a:solidFill>
              </a:rPr>
              <a:t>tahun</a:t>
            </a:r>
            <a:r>
              <a:rPr lang="en-ID" sz="2000" b="1" dirty="0" smtClean="0">
                <a:solidFill>
                  <a:schemeClr val="tx1"/>
                </a:solidFill>
              </a:rPr>
              <a:t> 2010 </a:t>
            </a:r>
            <a:r>
              <a:rPr lang="en-ID" sz="2000" b="1" dirty="0" err="1" smtClean="0">
                <a:solidFill>
                  <a:schemeClr val="tx1"/>
                </a:solidFill>
              </a:rPr>
              <a:t>tentang</a:t>
            </a:r>
            <a:r>
              <a:rPr lang="en-ID" sz="2000" b="1" dirty="0" smtClean="0">
                <a:solidFill>
                  <a:schemeClr val="tx1"/>
                </a:solidFill>
              </a:rPr>
              <a:t> </a:t>
            </a:r>
            <a:r>
              <a:rPr lang="en-ID" sz="2000" b="1" dirty="0" err="1" smtClean="0">
                <a:solidFill>
                  <a:schemeClr val="tx1"/>
                </a:solidFill>
              </a:rPr>
              <a:t>Pencegahan</a:t>
            </a:r>
            <a:r>
              <a:rPr lang="en-ID" sz="2000" b="1" dirty="0" smtClean="0">
                <a:solidFill>
                  <a:schemeClr val="tx1"/>
                </a:solidFill>
              </a:rPr>
              <a:t> </a:t>
            </a:r>
            <a:r>
              <a:rPr lang="en-ID" sz="2000" b="1" dirty="0" err="1" smtClean="0">
                <a:solidFill>
                  <a:schemeClr val="tx1"/>
                </a:solidFill>
              </a:rPr>
              <a:t>dan</a:t>
            </a:r>
            <a:r>
              <a:rPr lang="en-ID" sz="2000" b="1" dirty="0" smtClean="0">
                <a:solidFill>
                  <a:schemeClr val="tx1"/>
                </a:solidFill>
              </a:rPr>
              <a:t> </a:t>
            </a:r>
            <a:r>
              <a:rPr lang="en-ID" sz="2000" b="1" dirty="0" err="1" smtClean="0">
                <a:solidFill>
                  <a:schemeClr val="tx1"/>
                </a:solidFill>
              </a:rPr>
              <a:t>Pemberantasan</a:t>
            </a:r>
            <a:r>
              <a:rPr lang="en-ID" sz="2000" b="1" dirty="0" smtClean="0">
                <a:solidFill>
                  <a:schemeClr val="tx1"/>
                </a:solidFill>
              </a:rPr>
              <a:t> </a:t>
            </a:r>
            <a:r>
              <a:rPr lang="en-ID" sz="2000" b="1" dirty="0" err="1" smtClean="0">
                <a:solidFill>
                  <a:schemeClr val="tx1"/>
                </a:solidFill>
              </a:rPr>
              <a:t>Tindak</a:t>
            </a:r>
            <a:r>
              <a:rPr lang="en-ID" sz="2000" b="1" dirty="0" smtClean="0">
                <a:solidFill>
                  <a:schemeClr val="tx1"/>
                </a:solidFill>
              </a:rPr>
              <a:t> </a:t>
            </a:r>
            <a:r>
              <a:rPr lang="en-ID" sz="2000" b="1" dirty="0" err="1" smtClean="0">
                <a:solidFill>
                  <a:schemeClr val="tx1"/>
                </a:solidFill>
              </a:rPr>
              <a:t>Pidana</a:t>
            </a:r>
            <a:r>
              <a:rPr lang="en-ID" sz="2000" b="1" dirty="0" smtClean="0">
                <a:solidFill>
                  <a:schemeClr val="tx1"/>
                </a:solidFill>
              </a:rPr>
              <a:t> </a:t>
            </a:r>
            <a:r>
              <a:rPr lang="en-ID" sz="2000" b="1" dirty="0" err="1" smtClean="0">
                <a:solidFill>
                  <a:schemeClr val="tx1"/>
                </a:solidFill>
              </a:rPr>
              <a:t>Pencucian</a:t>
            </a:r>
            <a:r>
              <a:rPr lang="en-ID" sz="2000" b="1" dirty="0" smtClean="0">
                <a:solidFill>
                  <a:schemeClr val="tx1"/>
                </a:solidFill>
              </a:rPr>
              <a:t> </a:t>
            </a:r>
            <a:r>
              <a:rPr lang="en-ID" sz="2000" b="1" dirty="0" err="1" smtClean="0">
                <a:solidFill>
                  <a:schemeClr val="tx1"/>
                </a:solidFill>
              </a:rPr>
              <a:t>Uang</a:t>
            </a:r>
            <a:r>
              <a:rPr lang="en-ID" sz="2000" dirty="0" smtClean="0">
                <a:solidFill>
                  <a:schemeClr val="tx1"/>
                </a:solidFill>
              </a:rPr>
              <a:t> “</a:t>
            </a:r>
            <a:r>
              <a:rPr lang="en-ID" sz="2000" dirty="0" err="1" smtClean="0">
                <a:solidFill>
                  <a:schemeClr val="tx1"/>
                </a:solidFill>
              </a:rPr>
              <a:t>pencucian</a:t>
            </a:r>
            <a:r>
              <a:rPr lang="en-ID" sz="2000" dirty="0" smtClean="0">
                <a:solidFill>
                  <a:schemeClr val="tx1"/>
                </a:solidFill>
              </a:rPr>
              <a:t> </a:t>
            </a:r>
            <a:r>
              <a:rPr lang="en-ID" sz="2000" dirty="0" err="1" smtClean="0">
                <a:solidFill>
                  <a:schemeClr val="tx1"/>
                </a:solidFill>
              </a:rPr>
              <a:t>uang</a:t>
            </a:r>
            <a:r>
              <a:rPr lang="en-ID" sz="2000" dirty="0" smtClean="0">
                <a:solidFill>
                  <a:schemeClr val="tx1"/>
                </a:solidFill>
              </a:rPr>
              <a:t> </a:t>
            </a:r>
            <a:r>
              <a:rPr lang="en-ID" sz="2000" dirty="0" err="1" smtClean="0">
                <a:solidFill>
                  <a:schemeClr val="tx1"/>
                </a:solidFill>
              </a:rPr>
              <a:t>adalah</a:t>
            </a:r>
            <a:r>
              <a:rPr lang="en-ID" sz="2000" dirty="0" smtClean="0">
                <a:solidFill>
                  <a:schemeClr val="tx1"/>
                </a:solidFill>
              </a:rPr>
              <a:t> </a:t>
            </a:r>
            <a:r>
              <a:rPr lang="en-ID" sz="2000" dirty="0" err="1" smtClean="0">
                <a:solidFill>
                  <a:schemeClr val="tx1"/>
                </a:solidFill>
              </a:rPr>
              <a:t>segala</a:t>
            </a:r>
            <a:r>
              <a:rPr lang="en-ID" sz="2000" dirty="0" smtClean="0">
                <a:solidFill>
                  <a:schemeClr val="tx1"/>
                </a:solidFill>
              </a:rPr>
              <a:t> </a:t>
            </a:r>
            <a:r>
              <a:rPr lang="en-ID" sz="2000" dirty="0" err="1" smtClean="0">
                <a:solidFill>
                  <a:schemeClr val="tx1"/>
                </a:solidFill>
              </a:rPr>
              <a:t>perbuatan</a:t>
            </a:r>
            <a:r>
              <a:rPr lang="en-ID" sz="2000" dirty="0" smtClean="0">
                <a:solidFill>
                  <a:schemeClr val="tx1"/>
                </a:solidFill>
              </a:rPr>
              <a:t> yang </a:t>
            </a:r>
            <a:r>
              <a:rPr lang="en-ID" sz="2000" dirty="0" err="1" smtClean="0">
                <a:solidFill>
                  <a:schemeClr val="tx1"/>
                </a:solidFill>
              </a:rPr>
              <a:t>memenuhi</a:t>
            </a:r>
            <a:r>
              <a:rPr lang="en-ID" sz="2000" dirty="0" smtClean="0">
                <a:solidFill>
                  <a:schemeClr val="tx1"/>
                </a:solidFill>
              </a:rPr>
              <a:t> </a:t>
            </a:r>
            <a:r>
              <a:rPr lang="en-ID" sz="2000" dirty="0" err="1" smtClean="0">
                <a:solidFill>
                  <a:schemeClr val="tx1"/>
                </a:solidFill>
              </a:rPr>
              <a:t>unsur</a:t>
            </a:r>
            <a:r>
              <a:rPr lang="en-ID" sz="2000" dirty="0" smtClean="0">
                <a:solidFill>
                  <a:schemeClr val="tx1"/>
                </a:solidFill>
              </a:rPr>
              <a:t> </a:t>
            </a:r>
            <a:r>
              <a:rPr lang="en-ID" sz="2000" dirty="0" err="1" smtClean="0">
                <a:solidFill>
                  <a:schemeClr val="tx1"/>
                </a:solidFill>
              </a:rPr>
              <a:t>tindak</a:t>
            </a:r>
            <a:r>
              <a:rPr lang="en-ID" sz="2000" dirty="0" smtClean="0">
                <a:solidFill>
                  <a:schemeClr val="tx1"/>
                </a:solidFill>
              </a:rPr>
              <a:t> </a:t>
            </a:r>
            <a:r>
              <a:rPr lang="en-ID" sz="2000" dirty="0" err="1" smtClean="0">
                <a:solidFill>
                  <a:schemeClr val="tx1"/>
                </a:solidFill>
              </a:rPr>
              <a:t>pidana</a:t>
            </a:r>
            <a:r>
              <a:rPr lang="en-ID" sz="2000" dirty="0" smtClean="0">
                <a:solidFill>
                  <a:schemeClr val="tx1"/>
                </a:solidFill>
              </a:rPr>
              <a:t> </a:t>
            </a:r>
            <a:r>
              <a:rPr lang="en-ID" sz="2000" dirty="0" err="1" smtClean="0">
                <a:solidFill>
                  <a:schemeClr val="tx1"/>
                </a:solidFill>
              </a:rPr>
              <a:t>sesuai</a:t>
            </a:r>
            <a:r>
              <a:rPr lang="en-ID" sz="2000" dirty="0" smtClean="0">
                <a:solidFill>
                  <a:schemeClr val="tx1"/>
                </a:solidFill>
              </a:rPr>
              <a:t> </a:t>
            </a:r>
            <a:r>
              <a:rPr lang="en-ID" sz="2000" dirty="0" err="1" smtClean="0">
                <a:solidFill>
                  <a:schemeClr val="tx1"/>
                </a:solidFill>
              </a:rPr>
              <a:t>dengan</a:t>
            </a:r>
            <a:r>
              <a:rPr lang="en-ID" sz="2000" dirty="0" smtClean="0">
                <a:solidFill>
                  <a:schemeClr val="tx1"/>
                </a:solidFill>
              </a:rPr>
              <a:t> </a:t>
            </a:r>
            <a:r>
              <a:rPr lang="en-ID" sz="2000" dirty="0" err="1" smtClean="0">
                <a:solidFill>
                  <a:schemeClr val="tx1"/>
                </a:solidFill>
              </a:rPr>
              <a:t>ketentuan</a:t>
            </a:r>
            <a:r>
              <a:rPr lang="en-ID" sz="2000" dirty="0" smtClean="0">
                <a:solidFill>
                  <a:schemeClr val="tx1"/>
                </a:solidFill>
              </a:rPr>
              <a:t> </a:t>
            </a:r>
            <a:r>
              <a:rPr lang="en-ID" sz="2000" dirty="0" err="1" smtClean="0">
                <a:solidFill>
                  <a:schemeClr val="tx1"/>
                </a:solidFill>
              </a:rPr>
              <a:t>dalam</a:t>
            </a:r>
            <a:r>
              <a:rPr lang="en-ID" sz="2000" dirty="0" smtClean="0">
                <a:solidFill>
                  <a:schemeClr val="tx1"/>
                </a:solidFill>
              </a:rPr>
              <a:t> </a:t>
            </a:r>
            <a:r>
              <a:rPr lang="en-ID" sz="2000" dirty="0" err="1" smtClean="0">
                <a:solidFill>
                  <a:schemeClr val="tx1"/>
                </a:solidFill>
              </a:rPr>
              <a:t>undang-undang</a:t>
            </a:r>
            <a:r>
              <a:rPr lang="en-ID" sz="2000" dirty="0" smtClean="0">
                <a:solidFill>
                  <a:schemeClr val="tx1"/>
                </a:solidFill>
              </a:rPr>
              <a:t> </a:t>
            </a:r>
            <a:r>
              <a:rPr lang="en-ID" sz="2000" dirty="0" err="1" smtClean="0">
                <a:solidFill>
                  <a:schemeClr val="tx1"/>
                </a:solidFill>
              </a:rPr>
              <a:t>ini</a:t>
            </a:r>
            <a:r>
              <a:rPr lang="en-ID" sz="2000" dirty="0" smtClean="0">
                <a:solidFill>
                  <a:schemeClr val="tx1"/>
                </a:solidFill>
              </a:rPr>
              <a:t>”.</a:t>
            </a:r>
            <a:endParaRPr lang="id-ID" sz="2000" dirty="0">
              <a:solidFill>
                <a:schemeClr val="tx1"/>
              </a:solidFill>
            </a:endParaRPr>
          </a:p>
        </p:txBody>
      </p:sp>
    </p:spTree>
    <p:extLst>
      <p:ext uri="{BB962C8B-B14F-4D97-AF65-F5344CB8AC3E}">
        <p14:creationId xmlns:p14="http://schemas.microsoft.com/office/powerpoint/2010/main" val="2721947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13348" y="836712"/>
            <a:ext cx="8935118" cy="6021288"/>
          </a:xfrm>
          <a:prstGeom prst="roundRect">
            <a:avLst>
              <a:gd name="adj" fmla="val 5694"/>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u="sng" dirty="0" smtClean="0">
                <a:solidFill>
                  <a:schemeClr val="tx1"/>
                </a:solidFill>
                <a:latin typeface="Times New Roman" pitchFamily="18" charset="0"/>
                <a:cs typeface="Times New Roman" pitchFamily="18" charset="0"/>
              </a:rPr>
              <a:t>Pengertian  “ Money Laundering </a:t>
            </a:r>
            <a:r>
              <a:rPr lang="id-ID" sz="2400" u="sng" dirty="0" smtClean="0">
                <a:solidFill>
                  <a:schemeClr val="tx1"/>
                </a:solidFill>
                <a:latin typeface="Times New Roman" pitchFamily="18" charset="0"/>
                <a:cs typeface="Times New Roman" pitchFamily="18" charset="0"/>
              </a:rPr>
              <a:t>”</a:t>
            </a:r>
            <a:endParaRPr lang="id-ID" sz="2000" dirty="0">
              <a:solidFill>
                <a:schemeClr val="tx1"/>
              </a:solidFill>
              <a:latin typeface="Times New Roman" pitchFamily="18" charset="0"/>
              <a:cs typeface="Times New Roman" pitchFamily="18" charset="0"/>
            </a:endParaRPr>
          </a:p>
          <a:p>
            <a:pPr marL="342900" indent="-342900" algn="just">
              <a:buFont typeface="+mj-lt"/>
              <a:buAutoNum type="arabicPeriod"/>
            </a:pPr>
            <a:r>
              <a:rPr lang="id-ID" sz="2000" b="1" dirty="0" smtClean="0">
                <a:solidFill>
                  <a:schemeClr val="tx1"/>
                </a:solidFill>
                <a:latin typeface="Times New Roman" pitchFamily="18" charset="0"/>
                <a:cs typeface="Times New Roman" pitchFamily="18" charset="0"/>
              </a:rPr>
              <a:t>Pamela H. Bucy </a:t>
            </a:r>
            <a:r>
              <a:rPr lang="id-ID" sz="2000" dirty="0" smtClean="0">
                <a:solidFill>
                  <a:schemeClr val="tx1"/>
                </a:solidFill>
                <a:latin typeface="Times New Roman" pitchFamily="18" charset="0"/>
                <a:cs typeface="Times New Roman" pitchFamily="18" charset="0"/>
              </a:rPr>
              <a:t>dalam bukunya yang berjudul “ </a:t>
            </a:r>
            <a:r>
              <a:rPr lang="id-ID" sz="2000" b="1" dirty="0" smtClean="0">
                <a:solidFill>
                  <a:schemeClr val="tx1"/>
                </a:solidFill>
                <a:latin typeface="Times New Roman" pitchFamily="18" charset="0"/>
                <a:cs typeface="Times New Roman" pitchFamily="18" charset="0"/>
              </a:rPr>
              <a:t>White Collar Crime </a:t>
            </a:r>
            <a:r>
              <a:rPr lang="id-ID" sz="2000" dirty="0" smtClean="0">
                <a:solidFill>
                  <a:schemeClr val="tx1"/>
                </a:solidFill>
                <a:latin typeface="Times New Roman" pitchFamily="18" charset="0"/>
                <a:cs typeface="Times New Roman" pitchFamily="18" charset="0"/>
              </a:rPr>
              <a:t>” : </a:t>
            </a:r>
            <a:r>
              <a:rPr lang="id-ID" sz="2000" i="1" dirty="0" smtClean="0">
                <a:solidFill>
                  <a:schemeClr val="tx1"/>
                </a:solidFill>
                <a:latin typeface="Times New Roman" pitchFamily="18" charset="0"/>
                <a:cs typeface="Times New Roman" pitchFamily="18" charset="0"/>
              </a:rPr>
              <a:t>Cases and Materials, yang dikutip oleh Sutan Remy Sjahdeini  di mana yang bersangkutan memberikan pengertian “ money laundering ” sebagai berikut : Money laundering is the concealment of the existence, nature or illegal source of illicit funds in such a manner that the funds will appear legitimate if </a:t>
            </a:r>
            <a:r>
              <a:rPr lang="id-ID" sz="2000" i="1" dirty="0">
                <a:solidFill>
                  <a:schemeClr val="tx1"/>
                </a:solidFill>
                <a:latin typeface="Times New Roman" pitchFamily="18" charset="0"/>
                <a:cs typeface="Times New Roman" pitchFamily="18" charset="0"/>
              </a:rPr>
              <a:t>discovered (Kasus dan Bahan, yang dikutip oleh Sutan Remy Sjahdeini di mana yang bersangkutan memberikan pengertian "pencucian uang" sebagai berikut: Pencucian uang adalah penyembunyian eksistensi, sifat atau sumber ilegal dana terlarang sedemikian rupa sehingga dana tersebut akan tampak sah jika </a:t>
            </a:r>
            <a:r>
              <a:rPr lang="id-ID" sz="2000" i="1" dirty="0" smtClean="0">
                <a:solidFill>
                  <a:schemeClr val="tx1"/>
                </a:solidFill>
                <a:latin typeface="Times New Roman" pitchFamily="18" charset="0"/>
                <a:cs typeface="Times New Roman" pitchFamily="18" charset="0"/>
              </a:rPr>
              <a:t>ditemukan</a:t>
            </a:r>
            <a:r>
              <a:rPr lang="id-ID" sz="2000" i="1" dirty="0" smtClean="0">
                <a:solidFill>
                  <a:schemeClr val="tx1"/>
                </a:solidFill>
                <a:latin typeface="Times New Roman" pitchFamily="18" charset="0"/>
                <a:cs typeface="Times New Roman" pitchFamily="18" charset="0"/>
              </a:rPr>
              <a:t>).</a:t>
            </a:r>
            <a:endParaRPr lang="id-ID" sz="2000" dirty="0" smtClean="0">
              <a:solidFill>
                <a:schemeClr val="tx1"/>
              </a:solidFill>
              <a:latin typeface="Times New Roman" pitchFamily="18" charset="0"/>
              <a:cs typeface="Times New Roman" pitchFamily="18" charset="0"/>
            </a:endParaRPr>
          </a:p>
          <a:p>
            <a:pPr marL="342900" indent="-342900" algn="just">
              <a:buFont typeface="+mj-lt"/>
              <a:buAutoNum type="arabicPeriod"/>
            </a:pPr>
            <a:r>
              <a:rPr lang="id-ID" sz="2000" b="1" dirty="0" smtClean="0">
                <a:solidFill>
                  <a:schemeClr val="tx1"/>
                </a:solidFill>
                <a:latin typeface="Times New Roman" pitchFamily="18" charset="0"/>
                <a:cs typeface="Times New Roman" pitchFamily="18" charset="0"/>
              </a:rPr>
              <a:t>David Fraser </a:t>
            </a:r>
            <a:r>
              <a:rPr lang="id-ID" sz="2000" dirty="0" smtClean="0">
                <a:solidFill>
                  <a:schemeClr val="tx1"/>
                </a:solidFill>
                <a:latin typeface="Times New Roman" pitchFamily="18" charset="0"/>
                <a:cs typeface="Times New Roman" pitchFamily="18" charset="0"/>
              </a:rPr>
              <a:t>meskipun dengan kata – kata yang berbeda, tetapi </a:t>
            </a:r>
            <a:r>
              <a:rPr lang="id-ID" sz="2000" i="1" dirty="0" smtClean="0">
                <a:solidFill>
                  <a:schemeClr val="tx1"/>
                </a:solidFill>
                <a:latin typeface="Times New Roman" pitchFamily="18" charset="0"/>
                <a:cs typeface="Times New Roman" pitchFamily="18" charset="0"/>
              </a:rPr>
              <a:t>substansinya</a:t>
            </a:r>
            <a:r>
              <a:rPr lang="id-ID" sz="2000" dirty="0" smtClean="0">
                <a:solidFill>
                  <a:schemeClr val="tx1"/>
                </a:solidFill>
                <a:latin typeface="Times New Roman" pitchFamily="18" charset="0"/>
                <a:cs typeface="Times New Roman" pitchFamily="18" charset="0"/>
              </a:rPr>
              <a:t> sama mengemukakan bahwa : “ Money Laundering is quite simply the process through which ‘dirty’ money (proceeds of crime), is washed through ‘clean’ or legitimate sources and enterprises so that the ‘bad guys’ may more safely enjoy their ill goten </a:t>
            </a:r>
            <a:r>
              <a:rPr lang="id-ID" sz="2000" dirty="0">
                <a:solidFill>
                  <a:schemeClr val="tx1"/>
                </a:solidFill>
                <a:latin typeface="Times New Roman" pitchFamily="18" charset="0"/>
                <a:cs typeface="Times New Roman" pitchFamily="18" charset="0"/>
              </a:rPr>
              <a:t>gains (Pencucian Uang adalah cukup sederhana proses dimana uang 'kotor' (hasil kejahatan), dicuci melalui 'bersih' atau sumber dan perusahaan yang sah sehingga 'orang jahat' lebih aman menikmati keuntungan buruk </a:t>
            </a:r>
            <a:r>
              <a:rPr lang="id-ID" sz="2000" dirty="0" smtClean="0">
                <a:solidFill>
                  <a:schemeClr val="tx1"/>
                </a:solidFill>
                <a:latin typeface="Times New Roman" pitchFamily="18" charset="0"/>
                <a:cs typeface="Times New Roman" pitchFamily="18" charset="0"/>
              </a:rPr>
              <a:t>mereka). </a:t>
            </a:r>
            <a:r>
              <a:rPr lang="id-ID" sz="2000" i="1" dirty="0" smtClean="0">
                <a:solidFill>
                  <a:schemeClr val="tx1"/>
                </a:solidFill>
                <a:latin typeface="Times New Roman" pitchFamily="18" charset="0"/>
                <a:cs typeface="Times New Roman" pitchFamily="18" charset="0"/>
              </a:rPr>
              <a:t>(Ibid. hal.2) </a:t>
            </a:r>
          </a:p>
          <a:p>
            <a:pPr marL="342900" indent="-342900" algn="ctr">
              <a:buFont typeface="+mj-lt"/>
              <a:buAutoNum type="arabicPeriod"/>
            </a:pPr>
            <a:endParaRPr lang="id-ID" sz="1400" dirty="0" smtClean="0">
              <a:solidFill>
                <a:schemeClr val="bg1"/>
              </a:solidFill>
              <a:latin typeface="Times New Roman" pitchFamily="18" charset="0"/>
              <a:cs typeface="Times New Roman" pitchFamily="18" charset="0"/>
            </a:endParaRPr>
          </a:p>
        </p:txBody>
      </p:sp>
      <p:sp>
        <p:nvSpPr>
          <p:cNvPr id="4" name="Rectangle 3"/>
          <p:cNvSpPr/>
          <p:nvPr/>
        </p:nvSpPr>
        <p:spPr>
          <a:xfrm>
            <a:off x="2888088" y="154546"/>
            <a:ext cx="3457978" cy="43788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tx1"/>
                </a:solidFill>
              </a:rPr>
              <a:t>BAB III</a:t>
            </a:r>
            <a:endParaRPr lang="id-ID" sz="2400" b="1" dirty="0">
              <a:solidFill>
                <a:schemeClr val="tx1"/>
              </a:solidFill>
            </a:endParaRPr>
          </a:p>
        </p:txBody>
      </p:sp>
      <p:sp>
        <p:nvSpPr>
          <p:cNvPr id="6" name="Slide Number Placeholder 5"/>
          <p:cNvSpPr>
            <a:spLocks noGrp="1"/>
          </p:cNvSpPr>
          <p:nvPr>
            <p:ph type="sldNum" sz="quarter" idx="12"/>
          </p:nvPr>
        </p:nvSpPr>
        <p:spPr/>
        <p:txBody>
          <a:bodyPr/>
          <a:lstStyle/>
          <a:p>
            <a:fld id="{BA4619D1-760B-40B7-A360-91088F5AAB8F}" type="slidenum">
              <a:rPr lang="en-US" smtClean="0"/>
              <a:t>2</a:t>
            </a:fld>
            <a:endParaRPr lang="en-US"/>
          </a:p>
        </p:txBody>
      </p:sp>
    </p:spTree>
    <p:extLst>
      <p:ext uri="{BB962C8B-B14F-4D97-AF65-F5344CB8AC3E}">
        <p14:creationId xmlns:p14="http://schemas.microsoft.com/office/powerpoint/2010/main" val="283746878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0" y="115910"/>
            <a:ext cx="9142177" cy="6742091"/>
          </a:xfrm>
          <a:prstGeom prst="round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smtClean="0">
                <a:solidFill>
                  <a:schemeClr val="tx1"/>
                </a:solidFill>
                <a:latin typeface="Times New Roman" pitchFamily="18" charset="0"/>
                <a:cs typeface="Times New Roman" pitchFamily="18" charset="0"/>
              </a:rPr>
              <a:t>3.	</a:t>
            </a:r>
            <a:r>
              <a:rPr lang="id-ID" b="1" dirty="0" smtClean="0">
                <a:solidFill>
                  <a:schemeClr val="tx1"/>
                </a:solidFill>
                <a:latin typeface="Times New Roman" pitchFamily="18" charset="0"/>
                <a:cs typeface="Times New Roman" pitchFamily="18" charset="0"/>
              </a:rPr>
              <a:t>Chaikin</a:t>
            </a:r>
            <a:r>
              <a:rPr lang="id-ID" dirty="0" smtClean="0">
                <a:solidFill>
                  <a:schemeClr val="tx1"/>
                </a:solidFill>
                <a:latin typeface="Times New Roman" pitchFamily="18" charset="0"/>
                <a:cs typeface="Times New Roman" pitchFamily="18" charset="0"/>
              </a:rPr>
              <a:t> </a:t>
            </a:r>
            <a:r>
              <a:rPr lang="id-ID" dirty="0">
                <a:solidFill>
                  <a:schemeClr val="tx1"/>
                </a:solidFill>
                <a:latin typeface="Times New Roman" pitchFamily="18" charset="0"/>
                <a:cs typeface="Times New Roman" pitchFamily="18" charset="0"/>
              </a:rPr>
              <a:t>dalam nada yang serupa memberikan definisi “ money laundering ”, sebagai berikut : </a:t>
            </a:r>
            <a:r>
              <a:rPr lang="id-ID" i="1" dirty="0">
                <a:solidFill>
                  <a:schemeClr val="tx1"/>
                </a:solidFill>
                <a:latin typeface="Times New Roman" pitchFamily="18" charset="0"/>
                <a:cs typeface="Times New Roman" pitchFamily="18" charset="0"/>
              </a:rPr>
              <a:t>The process by which one counceals or disguises that true nature, source, disposition, movement or ownership of money for whatever reason (Proses dimana satu counceals atau menyamarkan sifat, sumber, disposisi, pergerakan, atau kepemilikan sejati untuk alasan apa </a:t>
            </a:r>
            <a:r>
              <a:rPr lang="id-ID" i="1" dirty="0" smtClean="0">
                <a:solidFill>
                  <a:schemeClr val="tx1"/>
                </a:solidFill>
                <a:latin typeface="Times New Roman" pitchFamily="18" charset="0"/>
                <a:cs typeface="Times New Roman" pitchFamily="18" charset="0"/>
              </a:rPr>
              <a:t>pun). </a:t>
            </a:r>
            <a:r>
              <a:rPr lang="id-ID" i="1" dirty="0">
                <a:solidFill>
                  <a:schemeClr val="tx1"/>
                </a:solidFill>
                <a:latin typeface="Times New Roman" pitchFamily="18" charset="0"/>
                <a:cs typeface="Times New Roman" pitchFamily="18" charset="0"/>
              </a:rPr>
              <a:t>(Ibid)  </a:t>
            </a:r>
          </a:p>
          <a:p>
            <a:pPr algn="just"/>
            <a:r>
              <a:rPr lang="id-ID" dirty="0" smtClean="0">
                <a:solidFill>
                  <a:schemeClr val="tx1"/>
                </a:solidFill>
                <a:latin typeface="Times New Roman" pitchFamily="18" charset="0"/>
                <a:cs typeface="Times New Roman" pitchFamily="18" charset="0"/>
              </a:rPr>
              <a:t>4.	</a:t>
            </a:r>
            <a:r>
              <a:rPr lang="id-ID" b="1" dirty="0" smtClean="0">
                <a:solidFill>
                  <a:schemeClr val="tx1"/>
                </a:solidFill>
                <a:latin typeface="Times New Roman" pitchFamily="18" charset="0"/>
                <a:cs typeface="Times New Roman" pitchFamily="18" charset="0"/>
              </a:rPr>
              <a:t>Department </a:t>
            </a:r>
            <a:r>
              <a:rPr lang="id-ID" b="1" dirty="0">
                <a:solidFill>
                  <a:schemeClr val="tx1"/>
                </a:solidFill>
                <a:latin typeface="Times New Roman" pitchFamily="18" charset="0"/>
                <a:cs typeface="Times New Roman" pitchFamily="18" charset="0"/>
              </a:rPr>
              <a:t>of Justice Canada </a:t>
            </a:r>
            <a:r>
              <a:rPr lang="id-ID" dirty="0">
                <a:solidFill>
                  <a:schemeClr val="tx1"/>
                </a:solidFill>
                <a:latin typeface="Times New Roman" pitchFamily="18" charset="0"/>
                <a:cs typeface="Times New Roman" pitchFamily="18" charset="0"/>
              </a:rPr>
              <a:t>mengemukakan bahwa : </a:t>
            </a:r>
            <a:r>
              <a:rPr lang="id-ID" i="1" dirty="0">
                <a:solidFill>
                  <a:schemeClr val="tx1"/>
                </a:solidFill>
                <a:latin typeface="Times New Roman" pitchFamily="18" charset="0"/>
                <a:cs typeface="Times New Roman" pitchFamily="18" charset="0"/>
              </a:rPr>
              <a:t>Money Laundering is the conversion or transfer of property, knowing that such property is derived from criminal activity, for the purpose of concealing the illicit nature and origin of the property from government authorities (Pencucian Uang adalah konversi atau pengalihan harta benda, mengetahui bahwa harta benda tersebut berasal dari kegiatan kriminal, dengan maksud menyembunyikan sifat terlarang dan asal usul properti dari otoritas </a:t>
            </a:r>
            <a:r>
              <a:rPr lang="id-ID" i="1" dirty="0" smtClean="0">
                <a:solidFill>
                  <a:schemeClr val="tx1"/>
                </a:solidFill>
                <a:latin typeface="Times New Roman" pitchFamily="18" charset="0"/>
                <a:cs typeface="Times New Roman" pitchFamily="18" charset="0"/>
              </a:rPr>
              <a:t>pemerintah). </a:t>
            </a:r>
            <a:endParaRPr lang="id-ID" i="1" dirty="0">
              <a:solidFill>
                <a:schemeClr val="tx1"/>
              </a:solidFill>
              <a:latin typeface="Times New Roman" pitchFamily="18" charset="0"/>
              <a:cs typeface="Times New Roman" pitchFamily="18" charset="0"/>
            </a:endParaRPr>
          </a:p>
          <a:p>
            <a:pPr algn="just"/>
            <a:r>
              <a:rPr lang="id-ID" dirty="0" smtClean="0">
                <a:solidFill>
                  <a:schemeClr val="tx1"/>
                </a:solidFill>
                <a:latin typeface="Times New Roman" pitchFamily="18" charset="0"/>
                <a:cs typeface="Times New Roman" pitchFamily="18" charset="0"/>
              </a:rPr>
              <a:t>5.	</a:t>
            </a:r>
            <a:r>
              <a:rPr lang="id-ID" b="1" dirty="0" smtClean="0">
                <a:solidFill>
                  <a:schemeClr val="tx1"/>
                </a:solidFill>
                <a:latin typeface="Times New Roman" pitchFamily="18" charset="0"/>
                <a:cs typeface="Times New Roman" pitchFamily="18" charset="0"/>
              </a:rPr>
              <a:t>Desember, 1988 Basle Committee </a:t>
            </a:r>
            <a:r>
              <a:rPr lang="id-ID" dirty="0" smtClean="0">
                <a:solidFill>
                  <a:schemeClr val="tx1"/>
                </a:solidFill>
                <a:latin typeface="Times New Roman" pitchFamily="18" charset="0"/>
                <a:cs typeface="Times New Roman" pitchFamily="18" charset="0"/>
              </a:rPr>
              <a:t>tidak memberikan definisi apa yang dimaksud money laundering tetapi menjelaskan mengenai apa yang dimaksudkan dengan money laundering antara lain sebagai berikut : </a:t>
            </a:r>
            <a:r>
              <a:rPr lang="id-ID" i="1" dirty="0" smtClean="0">
                <a:solidFill>
                  <a:schemeClr val="tx1"/>
                </a:solidFill>
                <a:latin typeface="Times New Roman" pitchFamily="18" charset="0"/>
                <a:cs typeface="Times New Roman" pitchFamily="18" charset="0"/>
              </a:rPr>
              <a:t>Criminal and their associates use the financial system to make payment and transfers of funds from one account to another; to hide the source and beneficial ownership of money; and to provide storage for bank- notes through a safe deposit facility. This activities are commonly referred to as money laundering (Pidana dan rekan mereka menggunakan sistem keuangan untuk melakukan pembayaran dan pemindahan dana dari satu rekening ke rekening lainnya; menyembunyikan sumber dan kepemilikan uang yang menguntungkan; dan untuk menyediakan penyimpanan uang kertas melalui fasilitas safe deposit. Kegiatan ini biasa disebut dengan money laundering).</a:t>
            </a:r>
            <a:endParaRPr lang="id-ID" i="1" dirty="0">
              <a:solidFill>
                <a:schemeClr val="tx1"/>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A4619D1-760B-40B7-A360-91088F5AAB8F}" type="slidenum">
              <a:rPr lang="en-US" smtClean="0"/>
              <a:t>3</a:t>
            </a:fld>
            <a:endParaRPr lang="en-US"/>
          </a:p>
        </p:txBody>
      </p:sp>
    </p:spTree>
    <p:extLst>
      <p:ext uri="{BB962C8B-B14F-4D97-AF65-F5344CB8AC3E}">
        <p14:creationId xmlns:p14="http://schemas.microsoft.com/office/powerpoint/2010/main" val="2659142414"/>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79512" y="188039"/>
            <a:ext cx="8679222" cy="6553329"/>
          </a:xfrm>
          <a:prstGeom prst="roundRect">
            <a:avLst>
              <a:gd name="adj" fmla="val 6671"/>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AutoNum type="arabicPeriod" startAt="6"/>
            </a:pPr>
            <a:r>
              <a:rPr lang="id-ID" b="1" dirty="0" smtClean="0">
                <a:solidFill>
                  <a:schemeClr val="tx1"/>
                </a:solidFill>
                <a:latin typeface="Times New Roman" pitchFamily="18" charset="0"/>
                <a:cs typeface="Times New Roman" pitchFamily="18" charset="0"/>
              </a:rPr>
              <a:t>KUHP </a:t>
            </a:r>
            <a:r>
              <a:rPr lang="id-ID" b="1" dirty="0">
                <a:solidFill>
                  <a:schemeClr val="tx1"/>
                </a:solidFill>
                <a:latin typeface="Times New Roman" pitchFamily="18" charset="0"/>
                <a:cs typeface="Times New Roman" pitchFamily="18" charset="0"/>
              </a:rPr>
              <a:t>Swiss dalam Pasal 305 bis dan 305 </a:t>
            </a:r>
            <a:r>
              <a:rPr lang="id-ID" dirty="0">
                <a:solidFill>
                  <a:schemeClr val="tx1"/>
                </a:solidFill>
                <a:latin typeface="Times New Roman" pitchFamily="18" charset="0"/>
                <a:cs typeface="Times New Roman" pitchFamily="18" charset="0"/>
              </a:rPr>
              <a:t>ter, di mana pasal – pasal tersebut mulai berlaku pada tanggal 1 Agustus 1990, melarang “money laundering” dengan perumusan demikian : </a:t>
            </a:r>
            <a:r>
              <a:rPr lang="id-ID" i="1" dirty="0">
                <a:solidFill>
                  <a:schemeClr val="tx1"/>
                </a:solidFill>
                <a:latin typeface="Times New Roman" pitchFamily="18" charset="0"/>
                <a:cs typeface="Times New Roman" pitchFamily="18" charset="0"/>
              </a:rPr>
              <a:t>a. Whoever commits an act designed to obstruct the establishment of provenance, the discovery or the confiscation of assets which he knows, or must assume, to be derived from a crime will be punished with imprisonment of a fine. b. In serious cases the punishment will be penal servitude up to five years or a prison sentence. The sentence will be combined with a fine of up to one million Swiss Francs. A case is considered serious in particular if the offender : 1. acts as a member of a criminal organization; 2. act as a member of a gang which was formed for the purpose of continual money laundering; 3. act as a professional money landerer, thereby producing a large turnover or substantial profit. 4. The offender will also be punished if the principle offense was committed abroad in a jurisdiction where it is also punishable by law (a. Siapa pun yang melakukan tindakan yang dirancang untuk menghalangi pendirian asalnya, penemuan atau penyitaan aset yang dia tahu, atau harus anggap, berasal dari kejahatan akan dihukum dengan pidana denda. b. Dalam kasus yang serius hukuman akan dikenakan hukuman sampai lima tahun atau hukuman penjara. Kalimat tersebut akan digabungkan dengan denda hingga satu juta Franc Swiss. Suatu kasus dianggap serius khususnya jika pelaku: 1. bertindak sebagai anggota organisasi kriminal; 2. bertindak sebagai anggota geng yang dibentuk untuk tujuan pencucian uang terus-menerus; 3. bertindak sebagai pencari uang profesional, sehingga menghasilkan omset besar atau keuntungan besar. 4. Pelaku juga akan dihukum jika pelanggaran prinsip dilakukan di luar negeri di wilayah yurisdiksi dimana undang-undang tersebut juga dapat </a:t>
            </a:r>
            <a:r>
              <a:rPr lang="id-ID" i="1" dirty="0" smtClean="0">
                <a:solidFill>
                  <a:schemeClr val="tx1"/>
                </a:solidFill>
                <a:latin typeface="Times New Roman" pitchFamily="18" charset="0"/>
                <a:cs typeface="Times New Roman" pitchFamily="18" charset="0"/>
              </a:rPr>
              <a:t>dihukum).</a:t>
            </a:r>
          </a:p>
        </p:txBody>
      </p:sp>
      <p:sp>
        <p:nvSpPr>
          <p:cNvPr id="5" name="Slide Number Placeholder 4"/>
          <p:cNvSpPr>
            <a:spLocks noGrp="1"/>
          </p:cNvSpPr>
          <p:nvPr>
            <p:ph type="sldNum" sz="quarter" idx="12"/>
          </p:nvPr>
        </p:nvSpPr>
        <p:spPr>
          <a:xfrm>
            <a:off x="6955194" y="6499556"/>
            <a:ext cx="2133600" cy="365125"/>
          </a:xfrm>
        </p:spPr>
        <p:txBody>
          <a:bodyPr/>
          <a:lstStyle/>
          <a:p>
            <a:fld id="{BA4619D1-760B-40B7-A360-91088F5AAB8F}" type="slidenum">
              <a:rPr lang="en-US" smtClean="0"/>
              <a:t>4</a:t>
            </a:fld>
            <a:endParaRPr lang="en-US" dirty="0"/>
          </a:p>
        </p:txBody>
      </p:sp>
    </p:spTree>
    <p:extLst>
      <p:ext uri="{BB962C8B-B14F-4D97-AF65-F5344CB8AC3E}">
        <p14:creationId xmlns:p14="http://schemas.microsoft.com/office/powerpoint/2010/main" val="1470895818"/>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014212" y="425003"/>
            <a:ext cx="7395151" cy="566670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Font typeface="+mj-lt"/>
              <a:buAutoNum type="arabicPeriod" startAt="7"/>
            </a:pPr>
            <a:r>
              <a:rPr lang="id-ID" sz="2000" b="1" dirty="0">
                <a:solidFill>
                  <a:schemeClr val="tx1"/>
                </a:solidFill>
                <a:latin typeface="Times New Roman" pitchFamily="18" charset="0"/>
                <a:cs typeface="Times New Roman" pitchFamily="18" charset="0"/>
              </a:rPr>
              <a:t>Pasal 305 bis dari KUHP Swiss </a:t>
            </a:r>
            <a:r>
              <a:rPr lang="id-ID" sz="2000" dirty="0">
                <a:solidFill>
                  <a:schemeClr val="tx1"/>
                </a:solidFill>
                <a:latin typeface="Times New Roman" pitchFamily="18" charset="0"/>
                <a:cs typeface="Times New Roman" pitchFamily="18" charset="0"/>
              </a:rPr>
              <a:t>di atas tampaknya perlu disempurnakan, sehingga kemudian dirumuskan kembali dalam usul tambahan Pasal 305 ter sebagai berikut : </a:t>
            </a:r>
            <a:r>
              <a:rPr lang="id-ID" sz="2000" i="1" dirty="0">
                <a:solidFill>
                  <a:schemeClr val="tx1"/>
                </a:solidFill>
                <a:latin typeface="Times New Roman" pitchFamily="18" charset="0"/>
                <a:cs typeface="Times New Roman" pitchFamily="18" charset="0"/>
              </a:rPr>
              <a:t>Whoever accepts, helps to invest or to transfer assets of a third party on a professional basis and fails to verify the identity of the beneficial owner with the diligence that can reasonably be expected under the circumstances will be punished with imprisonment up to one year, detention, or a fine (Siapa pun yang menerima, membantu menginvestasikan atau mentransfer aset pihak ketiga secara profesional dan gagal untuk memverifikasi identitas pemilik yang menikmati keuntungan dengan ketekunan yang dapat diharapkan secara wajar dalam keadaan akan dihukum penjara sampai satu tahun, penahanan , atau denda</a:t>
            </a:r>
            <a:r>
              <a:rPr lang="id-ID" sz="2000" i="1" dirty="0" smtClean="0">
                <a:solidFill>
                  <a:schemeClr val="tx1"/>
                </a:solidFill>
                <a:latin typeface="Times New Roman" pitchFamily="18" charset="0"/>
                <a:cs typeface="Times New Roman" pitchFamily="18" charset="0"/>
              </a:rPr>
              <a:t>).</a:t>
            </a:r>
          </a:p>
        </p:txBody>
      </p:sp>
      <p:sp>
        <p:nvSpPr>
          <p:cNvPr id="5" name="Slide Number Placeholder 4"/>
          <p:cNvSpPr>
            <a:spLocks noGrp="1"/>
          </p:cNvSpPr>
          <p:nvPr>
            <p:ph type="sldNum" sz="quarter" idx="12"/>
          </p:nvPr>
        </p:nvSpPr>
        <p:spPr/>
        <p:txBody>
          <a:bodyPr/>
          <a:lstStyle/>
          <a:p>
            <a:fld id="{BA4619D1-760B-40B7-A360-91088F5AAB8F}" type="slidenum">
              <a:rPr lang="en-US" smtClean="0"/>
              <a:t>5</a:t>
            </a:fld>
            <a:endParaRPr lang="en-US"/>
          </a:p>
        </p:txBody>
      </p:sp>
    </p:spTree>
    <p:extLst>
      <p:ext uri="{BB962C8B-B14F-4D97-AF65-F5344CB8AC3E}">
        <p14:creationId xmlns:p14="http://schemas.microsoft.com/office/powerpoint/2010/main" val="1217527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93183" y="128790"/>
            <a:ext cx="8679222" cy="6553329"/>
          </a:xfrm>
          <a:prstGeom prst="round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AutoNum type="arabicPeriod" startAt="8"/>
            </a:pPr>
            <a:r>
              <a:rPr lang="id-ID" b="1" dirty="0" smtClean="0">
                <a:solidFill>
                  <a:schemeClr val="tx1"/>
                </a:solidFill>
                <a:latin typeface="Times New Roman" pitchFamily="18" charset="0"/>
                <a:cs typeface="Times New Roman" pitchFamily="18" charset="0"/>
              </a:rPr>
              <a:t>“ Money Laundering </a:t>
            </a:r>
            <a:r>
              <a:rPr lang="id-ID" dirty="0" smtClean="0">
                <a:solidFill>
                  <a:schemeClr val="tx1"/>
                </a:solidFill>
                <a:latin typeface="Times New Roman" pitchFamily="18" charset="0"/>
                <a:cs typeface="Times New Roman" pitchFamily="18" charset="0"/>
              </a:rPr>
              <a:t>”, ada baiknya untuk menyimak sikap “ United Nations Convention Against Illicit Traffic in Narcotics, Drugs, and Psychotropic Subtances ” ( 19 November 1991 ). Perbuatan yang termasuk dalam “ money laundering ” terlihat dalam Article 3 (Offences and Sanctions), yaitu “ Money Laundering means the following conduct when committed intentionally :</a:t>
            </a:r>
          </a:p>
          <a:p>
            <a:pPr algn="just"/>
            <a:endParaRPr lang="id-ID" dirty="0" smtClean="0">
              <a:solidFill>
                <a:schemeClr val="tx1"/>
              </a:solidFill>
              <a:latin typeface="Times New Roman" pitchFamily="18" charset="0"/>
              <a:cs typeface="Times New Roman" pitchFamily="18" charset="0"/>
            </a:endParaRPr>
          </a:p>
          <a:p>
            <a:pPr marL="285750" indent="-285750" algn="just">
              <a:buFontTx/>
              <a:buChar char="-"/>
            </a:pPr>
            <a:r>
              <a:rPr lang="id-ID" i="1" dirty="0" smtClean="0">
                <a:solidFill>
                  <a:schemeClr val="tx1"/>
                </a:solidFill>
                <a:latin typeface="Times New Roman" pitchFamily="18" charset="0"/>
                <a:cs typeface="Times New Roman" pitchFamily="18" charset="0"/>
              </a:rPr>
              <a:t>The conversion or transfer of property, knowing that such property is derived from criminal activity or from an act of participation in such activity, for the purpose of concealing or disguising the illicit origin of the property or of assisting any person who is involved in the commission of such activity to evade legal consequences of his </a:t>
            </a:r>
            <a:r>
              <a:rPr lang="id-ID" i="1" dirty="0">
                <a:solidFill>
                  <a:schemeClr val="tx1"/>
                </a:solidFill>
                <a:latin typeface="Times New Roman" pitchFamily="18" charset="0"/>
                <a:cs typeface="Times New Roman" pitchFamily="18" charset="0"/>
              </a:rPr>
              <a:t>action (Konversi atau pengalihan harta benda, mengetahui bahwa harta benda tersebut berasal dari kegiatan kriminal atau dari tindakan partisipasi dalam kegiatan tersebut, untuk tujuan menyembunyikan atau menyamarkan asal barang yang terlarang atau untuk membantu orang yang terlibat dalam komisi tersebut. dari kegiatan tersebut untuk menghindari konsekuensi hukum dari tindakannya);</a:t>
            </a:r>
            <a:endParaRPr lang="id-ID" i="1" dirty="0" smtClean="0">
              <a:solidFill>
                <a:schemeClr val="tx1"/>
              </a:solidFill>
              <a:latin typeface="Times New Roman" pitchFamily="18" charset="0"/>
              <a:cs typeface="Times New Roman" pitchFamily="18" charset="0"/>
            </a:endParaRPr>
          </a:p>
          <a:p>
            <a:pPr marL="285750" indent="-285750" algn="just">
              <a:buFontTx/>
              <a:buChar char="-"/>
            </a:pPr>
            <a:r>
              <a:rPr lang="id-ID" i="1" dirty="0" smtClean="0">
                <a:solidFill>
                  <a:schemeClr val="tx1"/>
                </a:solidFill>
                <a:latin typeface="Times New Roman" pitchFamily="18" charset="0"/>
                <a:cs typeface="Times New Roman" pitchFamily="18" charset="0"/>
              </a:rPr>
              <a:t>The concealment or disguise of the true nature, source, location, disposition, movement, rights with respect to, or owmership of property, knowing that such property is derived from criminal activity or from an act of participation in such </a:t>
            </a:r>
            <a:r>
              <a:rPr lang="id-ID" i="1" dirty="0">
                <a:solidFill>
                  <a:schemeClr val="tx1"/>
                </a:solidFill>
                <a:latin typeface="Times New Roman" pitchFamily="18" charset="0"/>
                <a:cs typeface="Times New Roman" pitchFamily="18" charset="0"/>
              </a:rPr>
              <a:t>activity (Penyembunyian atau penyamaran sifat, sumber, lokasi, disposisi, pergerakan, hak, atau owmership properti yang sesungguhnya, mengetahui bahwa properti tersebut berasal dari kegiatan kriminal atau dari tindakan partisipasi dalam kegiatan tersebut</a:t>
            </a:r>
            <a:r>
              <a:rPr lang="id-ID" i="1" dirty="0" smtClean="0">
                <a:solidFill>
                  <a:schemeClr val="tx1"/>
                </a:solidFill>
                <a:latin typeface="Times New Roman" pitchFamily="18" charset="0"/>
                <a:cs typeface="Times New Roman" pitchFamily="18" charset="0"/>
              </a:rPr>
              <a:t>);</a:t>
            </a:r>
          </a:p>
        </p:txBody>
      </p:sp>
      <p:sp>
        <p:nvSpPr>
          <p:cNvPr id="5" name="Slide Number Placeholder 4"/>
          <p:cNvSpPr>
            <a:spLocks noGrp="1"/>
          </p:cNvSpPr>
          <p:nvPr>
            <p:ph type="sldNum" sz="quarter" idx="12"/>
          </p:nvPr>
        </p:nvSpPr>
        <p:spPr/>
        <p:txBody>
          <a:bodyPr/>
          <a:lstStyle/>
          <a:p>
            <a:fld id="{BA4619D1-760B-40B7-A360-91088F5AAB8F}" type="slidenum">
              <a:rPr lang="en-US" smtClean="0"/>
              <a:t>6</a:t>
            </a:fld>
            <a:endParaRPr lang="en-US"/>
          </a:p>
        </p:txBody>
      </p:sp>
    </p:spTree>
    <p:extLst>
      <p:ext uri="{BB962C8B-B14F-4D97-AF65-F5344CB8AC3E}">
        <p14:creationId xmlns:p14="http://schemas.microsoft.com/office/powerpoint/2010/main" val="2205317178"/>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11560" y="837127"/>
            <a:ext cx="7560839" cy="496813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Tx/>
              <a:buChar char="-"/>
            </a:pPr>
            <a:r>
              <a:rPr lang="id-ID" sz="2000" i="1" dirty="0">
                <a:solidFill>
                  <a:schemeClr val="tx1"/>
                </a:solidFill>
              </a:rPr>
              <a:t>The acquisition, possession or use of of property, knowing at the time of receipt, that such property was derived from criminal activity or from an act of participation in such activity (Akuisisi, pemilikan atau penggunaan properti, mengetahui pada saat penerimaan, bahwa harta benda tersebut berasal dari kegiatan kriminal atau dari tindakan partisipasi dalam kegiatan </a:t>
            </a:r>
            <a:r>
              <a:rPr lang="id-ID" sz="2000" i="1" dirty="0" smtClean="0">
                <a:solidFill>
                  <a:schemeClr val="tx1"/>
                </a:solidFill>
              </a:rPr>
              <a:t>tersebut);</a:t>
            </a:r>
            <a:endParaRPr lang="id-ID" sz="2000" i="1" dirty="0">
              <a:solidFill>
                <a:schemeClr val="tx1"/>
              </a:solidFill>
            </a:endParaRPr>
          </a:p>
          <a:p>
            <a:pPr marL="285750" indent="-285750" algn="just">
              <a:buFontTx/>
              <a:buChar char="-"/>
            </a:pPr>
            <a:r>
              <a:rPr lang="id-ID" sz="2000" i="1" dirty="0">
                <a:solidFill>
                  <a:schemeClr val="tx1"/>
                </a:solidFill>
              </a:rPr>
              <a:t>Participation in, association to commit, attempts to commit and aiding, abetting, facilitating and counselling the commision of any of the action mentioned in the foregoing paragraphs (Partisipasi dalam, asosiasi untuk melakukan, upaya untuk melakukan dan membantu, bersekongkol, memfasilitasi dan menasihati tindakan salah satu tindakan yang disebutkan dalam paragraf sebelumnya.).</a:t>
            </a:r>
          </a:p>
        </p:txBody>
      </p:sp>
      <p:sp>
        <p:nvSpPr>
          <p:cNvPr id="5" name="Slide Number Placeholder 4"/>
          <p:cNvSpPr>
            <a:spLocks noGrp="1"/>
          </p:cNvSpPr>
          <p:nvPr>
            <p:ph type="sldNum" sz="quarter" idx="12"/>
          </p:nvPr>
        </p:nvSpPr>
        <p:spPr/>
        <p:txBody>
          <a:bodyPr/>
          <a:lstStyle/>
          <a:p>
            <a:fld id="{BA4619D1-760B-40B7-A360-91088F5AAB8F}" type="slidenum">
              <a:rPr lang="en-US" smtClean="0"/>
              <a:t>7</a:t>
            </a:fld>
            <a:endParaRPr lang="en-US"/>
          </a:p>
        </p:txBody>
      </p:sp>
    </p:spTree>
    <p:extLst>
      <p:ext uri="{BB962C8B-B14F-4D97-AF65-F5344CB8AC3E}">
        <p14:creationId xmlns:p14="http://schemas.microsoft.com/office/powerpoint/2010/main" val="2135328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81887" y="191069"/>
            <a:ext cx="8949422" cy="6557462"/>
          </a:xfrm>
          <a:prstGeom prst="roundRect">
            <a:avLst>
              <a:gd name="adj" fmla="val 7718"/>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1600" dirty="0" smtClean="0">
                <a:solidFill>
                  <a:schemeClr val="tx1"/>
                </a:solidFill>
                <a:latin typeface="Times New Roman" pitchFamily="18" charset="0"/>
                <a:cs typeface="Times New Roman" pitchFamily="18" charset="0"/>
              </a:rPr>
              <a:t>“ </a:t>
            </a:r>
            <a:r>
              <a:rPr lang="id-ID" sz="1600" b="1" dirty="0" smtClean="0">
                <a:solidFill>
                  <a:schemeClr val="tx1"/>
                </a:solidFill>
                <a:latin typeface="Times New Roman" pitchFamily="18" charset="0"/>
                <a:cs typeface="Times New Roman" pitchFamily="18" charset="0"/>
              </a:rPr>
              <a:t>United Nation Convention Against Illicit Traffic in Narcotic, Drug and Psychotropic Substances </a:t>
            </a:r>
            <a:r>
              <a:rPr lang="id-ID" sz="1600" dirty="0" smtClean="0">
                <a:solidFill>
                  <a:schemeClr val="tx1"/>
                </a:solidFill>
                <a:latin typeface="Times New Roman" pitchFamily="18" charset="0"/>
                <a:cs typeface="Times New Roman" pitchFamily="18" charset="0"/>
              </a:rPr>
              <a:t>” atau terkenal dengan </a:t>
            </a:r>
            <a:r>
              <a:rPr lang="id-ID" sz="1600" b="1" dirty="0" smtClean="0">
                <a:solidFill>
                  <a:schemeClr val="tx1"/>
                </a:solidFill>
                <a:latin typeface="Times New Roman" pitchFamily="18" charset="0"/>
                <a:cs typeface="Times New Roman" pitchFamily="18" charset="0"/>
              </a:rPr>
              <a:t>UN Drug Convention 1988</a:t>
            </a:r>
            <a:r>
              <a:rPr lang="id-ID" sz="1600" dirty="0" smtClean="0">
                <a:solidFill>
                  <a:schemeClr val="tx1"/>
                </a:solidFill>
                <a:latin typeface="Times New Roman" pitchFamily="18" charset="0"/>
                <a:cs typeface="Times New Roman" pitchFamily="18" charset="0"/>
              </a:rPr>
              <a:t>, batu loncatan bagi terciptanya “ </a:t>
            </a:r>
            <a:r>
              <a:rPr lang="id-ID" sz="1600" b="1" dirty="0" smtClean="0">
                <a:solidFill>
                  <a:schemeClr val="tx1"/>
                </a:solidFill>
                <a:latin typeface="Times New Roman" pitchFamily="18" charset="0"/>
                <a:cs typeface="Times New Roman" pitchFamily="18" charset="0"/>
              </a:rPr>
              <a:t>International Anti – Money Laundering Legal Regime </a:t>
            </a:r>
            <a:r>
              <a:rPr lang="id-ID" sz="1600" dirty="0" smtClean="0">
                <a:solidFill>
                  <a:schemeClr val="tx1"/>
                </a:solidFill>
                <a:latin typeface="Times New Roman" pitchFamily="18" charset="0"/>
                <a:cs typeface="Times New Roman" pitchFamily="18" charset="0"/>
              </a:rPr>
              <a:t>”. Pada tahun </a:t>
            </a:r>
            <a:r>
              <a:rPr lang="id-ID" sz="1600" b="1" dirty="0" smtClean="0">
                <a:solidFill>
                  <a:schemeClr val="tx1"/>
                </a:solidFill>
                <a:latin typeface="Times New Roman" pitchFamily="18" charset="0"/>
                <a:cs typeface="Times New Roman" pitchFamily="18" charset="0"/>
              </a:rPr>
              <a:t>1989 dan 1990 </a:t>
            </a:r>
            <a:r>
              <a:rPr lang="id-ID" sz="1600" dirty="0" smtClean="0">
                <a:solidFill>
                  <a:schemeClr val="tx1"/>
                </a:solidFill>
                <a:latin typeface="Times New Roman" pitchFamily="18" charset="0"/>
                <a:cs typeface="Times New Roman" pitchFamily="18" charset="0"/>
              </a:rPr>
              <a:t>negara – negara yang tergabung dalam </a:t>
            </a:r>
            <a:r>
              <a:rPr lang="id-ID" sz="1600" b="1" dirty="0" smtClean="0">
                <a:solidFill>
                  <a:schemeClr val="tx1"/>
                </a:solidFill>
                <a:latin typeface="Times New Roman" pitchFamily="18" charset="0"/>
                <a:cs typeface="Times New Roman" pitchFamily="18" charset="0"/>
              </a:rPr>
              <a:t>G – 7 melahirkan </a:t>
            </a:r>
            <a:r>
              <a:rPr lang="id-ID" sz="1600" dirty="0" smtClean="0">
                <a:solidFill>
                  <a:schemeClr val="tx1"/>
                </a:solidFill>
                <a:latin typeface="Times New Roman" pitchFamily="18" charset="0"/>
                <a:cs typeface="Times New Roman" pitchFamily="18" charset="0"/>
              </a:rPr>
              <a:t>“ </a:t>
            </a:r>
            <a:r>
              <a:rPr lang="id-ID" sz="1600" b="1" dirty="0" smtClean="0">
                <a:solidFill>
                  <a:schemeClr val="tx1"/>
                </a:solidFill>
                <a:latin typeface="Times New Roman" pitchFamily="18" charset="0"/>
                <a:cs typeface="Times New Roman" pitchFamily="18" charset="0"/>
              </a:rPr>
              <a:t>The Financial Action Task Force on Money Laundering (FATF) </a:t>
            </a:r>
            <a:r>
              <a:rPr lang="id-ID" sz="1600" dirty="0" smtClean="0">
                <a:solidFill>
                  <a:schemeClr val="tx1"/>
                </a:solidFill>
                <a:latin typeface="Times New Roman" pitchFamily="18" charset="0"/>
                <a:cs typeface="Times New Roman" pitchFamily="18" charset="0"/>
              </a:rPr>
              <a:t>” yang bertujuan mendorong negara – negara agar menyusun peraturan perundang – undangan untuk mencegah mengalirnya uang hasil perdagangan narkotika dan yang lainnya baik melalui bank maupun lembaga keuangan bukan bank. Pada bulan April 1990, FATF memperluas pesertanya mencakup pusat keuangan di 15 negara yang kemudian mengeluarkan rekomendasi yang sejajar dengan </a:t>
            </a:r>
            <a:r>
              <a:rPr lang="id-ID" sz="1600" b="1" dirty="0" smtClean="0">
                <a:solidFill>
                  <a:schemeClr val="tx1"/>
                </a:solidFill>
                <a:latin typeface="Times New Roman" pitchFamily="18" charset="0"/>
                <a:cs typeface="Times New Roman" pitchFamily="18" charset="0"/>
              </a:rPr>
              <a:t>UN Drug Convention</a:t>
            </a:r>
            <a:r>
              <a:rPr lang="id-ID" sz="1600" dirty="0" smtClean="0">
                <a:solidFill>
                  <a:schemeClr val="tx1"/>
                </a:solidFill>
                <a:latin typeface="Times New Roman" pitchFamily="18" charset="0"/>
                <a:cs typeface="Times New Roman" pitchFamily="18" charset="0"/>
              </a:rPr>
              <a:t>.</a:t>
            </a:r>
          </a:p>
          <a:p>
            <a:pPr algn="just"/>
            <a:r>
              <a:rPr lang="id-ID" sz="1600" dirty="0" smtClean="0">
                <a:solidFill>
                  <a:schemeClr val="tx1"/>
                </a:solidFill>
                <a:latin typeface="Times New Roman" pitchFamily="18" charset="0"/>
                <a:cs typeface="Times New Roman" pitchFamily="18" charset="0"/>
              </a:rPr>
              <a:t>Suatu negara yang ada dikawasan Asia seperti </a:t>
            </a:r>
            <a:r>
              <a:rPr lang="id-ID" sz="1600" b="1" dirty="0" smtClean="0">
                <a:solidFill>
                  <a:schemeClr val="tx1"/>
                </a:solidFill>
                <a:latin typeface="Times New Roman" pitchFamily="18" charset="0"/>
                <a:cs typeface="Times New Roman" pitchFamily="18" charset="0"/>
              </a:rPr>
              <a:t>Thailand ternyata telah memiliki “ Money Laundering Prevention and Suppression Law </a:t>
            </a:r>
            <a:r>
              <a:rPr lang="id-ID" sz="1600" dirty="0" smtClean="0">
                <a:solidFill>
                  <a:schemeClr val="tx1"/>
                </a:solidFill>
                <a:latin typeface="Times New Roman" pitchFamily="18" charset="0"/>
                <a:cs typeface="Times New Roman" pitchFamily="18" charset="0"/>
              </a:rPr>
              <a:t>”, yang memuat tindak pidana yang pada pokoknya sebagai berikut :</a:t>
            </a:r>
          </a:p>
          <a:p>
            <a:pPr algn="just"/>
            <a:endParaRPr lang="id-ID" sz="1600" dirty="0" smtClean="0">
              <a:solidFill>
                <a:schemeClr val="tx1"/>
              </a:solidFill>
              <a:latin typeface="Times New Roman" pitchFamily="18" charset="0"/>
              <a:cs typeface="Times New Roman" pitchFamily="18" charset="0"/>
            </a:endParaRPr>
          </a:p>
          <a:p>
            <a:pPr marL="342900" indent="-342900" algn="just">
              <a:buFont typeface="+mj-lt"/>
              <a:buAutoNum type="arabicParenR"/>
            </a:pPr>
            <a:r>
              <a:rPr lang="id-ID" sz="1600" i="1" dirty="0" smtClean="0">
                <a:solidFill>
                  <a:schemeClr val="tx1"/>
                </a:solidFill>
                <a:latin typeface="Times New Roman" pitchFamily="18" charset="0"/>
                <a:cs typeface="Times New Roman" pitchFamily="18" charset="0"/>
              </a:rPr>
              <a:t>Offences relating to drugs under the Prevention and Suppression of Drugs Act or Measures on Suppression of Offenders Relating to Narcotic Drugs </a:t>
            </a:r>
            <a:r>
              <a:rPr lang="id-ID" sz="1600" i="1" dirty="0">
                <a:solidFill>
                  <a:schemeClr val="tx1"/>
                </a:solidFill>
                <a:latin typeface="Times New Roman" pitchFamily="18" charset="0"/>
                <a:cs typeface="Times New Roman" pitchFamily="18" charset="0"/>
              </a:rPr>
              <a:t>Act (Pelanggaran yang berkaitan dengan obat-obatan terlarang di bawah Pencegahan dan Penindasan Undang-Undang Narkoba atau Tindakan Penindakan Pelanggar yang berkaitan dengan Undang-Undang Narkotika);</a:t>
            </a:r>
            <a:endParaRPr lang="id-ID" sz="1600" i="1" dirty="0" smtClean="0">
              <a:solidFill>
                <a:schemeClr val="tx1"/>
              </a:solidFill>
              <a:latin typeface="Times New Roman" pitchFamily="18" charset="0"/>
              <a:cs typeface="Times New Roman" pitchFamily="18" charset="0"/>
            </a:endParaRPr>
          </a:p>
          <a:p>
            <a:pPr marL="342900" indent="-342900" algn="just">
              <a:buFont typeface="+mj-lt"/>
              <a:buAutoNum type="arabicParenR"/>
            </a:pPr>
            <a:r>
              <a:rPr lang="id-ID" sz="1600" i="1" dirty="0" smtClean="0">
                <a:solidFill>
                  <a:schemeClr val="tx1"/>
                </a:solidFill>
                <a:latin typeface="Times New Roman" pitchFamily="18" charset="0"/>
                <a:cs typeface="Times New Roman" pitchFamily="18" charset="0"/>
              </a:rPr>
              <a:t>Offences relating to sexuality under the Criminal Code, being restricted to procurement, seduction or taking away for indecent act of a girl or women in order to gratify the sexual desire of another person and offences relating to taking away children and minor under Measures on Prevention and Suppression of the girl and women trafficking</a:t>
            </a:r>
            <a:r>
              <a:rPr lang="id-ID" sz="1600" i="1" dirty="0">
                <a:solidFill>
                  <a:schemeClr val="tx1"/>
                </a:solidFill>
                <a:latin typeface="Times New Roman" pitchFamily="18" charset="0"/>
                <a:cs typeface="Times New Roman" pitchFamily="18" charset="0"/>
              </a:rPr>
              <a:t>; or (Pelanggaran yang berkaitan dengan seksualitas berdasarkan KUHP, dibatasi pada pengadaan, rayuan atau pengambilan tindakan tidak senonoh seorang gadis atau wanita untuk memuaskan keinginan seksual orang lain dan pelanggaran yang berkaitan dengan pengungsian anak-anak dan anak di bawah Tindakan Pencegahan dan Penindasan perdagangan perempuan dan </a:t>
            </a:r>
            <a:r>
              <a:rPr lang="id-ID" sz="1600" i="1" dirty="0" smtClean="0">
                <a:solidFill>
                  <a:schemeClr val="tx1"/>
                </a:solidFill>
                <a:latin typeface="Times New Roman" pitchFamily="18" charset="0"/>
                <a:cs typeface="Times New Roman" pitchFamily="18" charset="0"/>
              </a:rPr>
              <a:t>wanita)</a:t>
            </a:r>
          </a:p>
        </p:txBody>
      </p:sp>
      <p:sp>
        <p:nvSpPr>
          <p:cNvPr id="5" name="Slide Number Placeholder 4"/>
          <p:cNvSpPr>
            <a:spLocks noGrp="1"/>
          </p:cNvSpPr>
          <p:nvPr>
            <p:ph type="sldNum" sz="quarter" idx="12"/>
          </p:nvPr>
        </p:nvSpPr>
        <p:spPr/>
        <p:txBody>
          <a:bodyPr/>
          <a:lstStyle/>
          <a:p>
            <a:fld id="{BA4619D1-760B-40B7-A360-91088F5AAB8F}" type="slidenum">
              <a:rPr lang="en-US" smtClean="0"/>
              <a:t>8</a:t>
            </a:fld>
            <a:endParaRPr lang="en-US"/>
          </a:p>
        </p:txBody>
      </p:sp>
    </p:spTree>
    <p:extLst>
      <p:ext uri="{BB962C8B-B14F-4D97-AF65-F5344CB8AC3E}">
        <p14:creationId xmlns:p14="http://schemas.microsoft.com/office/powerpoint/2010/main" val="4007082227"/>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395536" y="188640"/>
            <a:ext cx="8519864" cy="619268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Font typeface="+mj-lt"/>
              <a:buAutoNum type="arabicParenR" startAt="3"/>
            </a:pPr>
            <a:r>
              <a:rPr lang="id-ID" sz="2000" i="1" dirty="0">
                <a:solidFill>
                  <a:schemeClr val="tx1"/>
                </a:solidFill>
                <a:latin typeface="Times New Roman" pitchFamily="18" charset="0"/>
                <a:cs typeface="Times New Roman" pitchFamily="18" charset="0"/>
              </a:rPr>
              <a:t>An offence relating to arms trafficking under the law relating to Arms, Ammunition, Explosives, Fireworks, and Ersatz Arms (Pelanggaran yang berkaitan dengan perdagangan senjata di bawah undang-undang yang berkaitan dengan Senjata, Amunisi, Bahan Peledak, Kembang Api, dan Lengan Ersatz);</a:t>
            </a:r>
          </a:p>
          <a:p>
            <a:pPr marL="342900" indent="-342900" algn="just">
              <a:buFont typeface="+mj-lt"/>
              <a:buAutoNum type="arabicParenR" startAt="3"/>
            </a:pPr>
            <a:r>
              <a:rPr lang="id-ID" sz="2000" i="1" dirty="0">
                <a:solidFill>
                  <a:schemeClr val="tx1"/>
                </a:solidFill>
                <a:latin typeface="Times New Roman" pitchFamily="18" charset="0"/>
                <a:cs typeface="Times New Roman" pitchFamily="18" charset="0"/>
              </a:rPr>
              <a:t>Offences relating to loon of money amounting to cheating and fraud against the public under the Law on Loan of Money Laundering Amounting to Cheating and Fraud Against the Public (Pelanggaran yang berkaitan dengan loon of money kecurangan dan kecurangan terhadap masyarakat berdasarkan Undang-Undang tentang Pinjaman Pencucian Uang Berkat Kecurangan dan Penipuan Terhadap Masyarakat);</a:t>
            </a:r>
          </a:p>
          <a:p>
            <a:pPr marL="342900" indent="-342900" algn="just">
              <a:buFont typeface="+mj-lt"/>
              <a:buAutoNum type="arabicParenR" startAt="3"/>
            </a:pPr>
            <a:r>
              <a:rPr lang="id-ID" sz="2000" i="1" dirty="0">
                <a:solidFill>
                  <a:schemeClr val="tx1"/>
                </a:solidFill>
                <a:latin typeface="Times New Roman" pitchFamily="18" charset="0"/>
                <a:cs typeface="Times New Roman" pitchFamily="18" charset="0"/>
              </a:rPr>
              <a:t>Offences of cheating and fraud to the public under the Criminal Code (Pelanggaran kecurangan dan kecurangan kepada publik di bawah KUHP);</a:t>
            </a:r>
          </a:p>
          <a:p>
            <a:pPr marL="342900" indent="-342900" algn="just">
              <a:buFont typeface="+mj-lt"/>
              <a:buAutoNum type="arabicParenR" startAt="3"/>
            </a:pPr>
            <a:r>
              <a:rPr lang="id-ID" sz="2000" i="1" dirty="0">
                <a:solidFill>
                  <a:schemeClr val="tx1"/>
                </a:solidFill>
                <a:latin typeface="Times New Roman" pitchFamily="18" charset="0"/>
                <a:cs typeface="Times New Roman" pitchFamily="18" charset="0"/>
              </a:rPr>
              <a:t>Corruption (bribery and abuse of power</a:t>
            </a:r>
            <a:r>
              <a:rPr lang="id-ID" sz="2000" i="1" dirty="0" smtClean="0">
                <a:solidFill>
                  <a:schemeClr val="tx1"/>
                </a:solidFill>
                <a:latin typeface="Times New Roman" pitchFamily="18" charset="0"/>
                <a:cs typeface="Times New Roman" pitchFamily="18" charset="0"/>
              </a:rPr>
              <a:t>), (</a:t>
            </a:r>
            <a:r>
              <a:rPr lang="fi-FI" sz="2000" i="1" dirty="0">
                <a:solidFill>
                  <a:schemeClr val="tx1"/>
                </a:solidFill>
                <a:latin typeface="Times New Roman" pitchFamily="18" charset="0"/>
                <a:cs typeface="Times New Roman" pitchFamily="18" charset="0"/>
              </a:rPr>
              <a:t>Korupsi (penyuapan dan penyalahgunaan kekuasaan)</a:t>
            </a:r>
            <a:r>
              <a:rPr lang="id-ID" sz="2000" i="1" dirty="0" smtClean="0">
                <a:solidFill>
                  <a:schemeClr val="tx1"/>
                </a:solidFill>
                <a:latin typeface="Times New Roman" pitchFamily="18" charset="0"/>
                <a:cs typeface="Times New Roman" pitchFamily="18" charset="0"/>
              </a:rPr>
              <a:t>);</a:t>
            </a:r>
            <a:endParaRPr lang="id-ID" sz="2000" i="1" dirty="0">
              <a:solidFill>
                <a:schemeClr val="tx1"/>
              </a:solidFill>
              <a:latin typeface="Times New Roman" pitchFamily="18" charset="0"/>
              <a:cs typeface="Times New Roman" pitchFamily="18" charset="0"/>
            </a:endParaRPr>
          </a:p>
          <a:p>
            <a:pPr marL="342900" indent="-342900" algn="just">
              <a:buFont typeface="+mj-lt"/>
              <a:buAutoNum type="arabicParenR" startAt="3"/>
            </a:pPr>
            <a:r>
              <a:rPr lang="id-ID" sz="2000" i="1" dirty="0">
                <a:solidFill>
                  <a:schemeClr val="tx1"/>
                </a:solidFill>
                <a:latin typeface="Times New Roman" pitchFamily="18" charset="0"/>
                <a:cs typeface="Times New Roman" pitchFamily="18" charset="0"/>
              </a:rPr>
              <a:t>Offences relating to financial institutions (Pelanggaran yang berkaitan dengan lembaga keuangan).</a:t>
            </a:r>
            <a:endParaRPr lang="id-ID" sz="20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A4619D1-760B-40B7-A360-91088F5AAB8F}" type="slidenum">
              <a:rPr lang="en-US" smtClean="0"/>
              <a:t>9</a:t>
            </a:fld>
            <a:endParaRPr lang="en-US"/>
          </a:p>
        </p:txBody>
      </p:sp>
    </p:spTree>
    <p:extLst>
      <p:ext uri="{BB962C8B-B14F-4D97-AF65-F5344CB8AC3E}">
        <p14:creationId xmlns:p14="http://schemas.microsoft.com/office/powerpoint/2010/main" val="36736290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2170</Words>
  <Application>Microsoft Office PowerPoint</Application>
  <PresentationFormat>On-screen Show (4:3)</PresentationFormat>
  <Paragraphs>53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Bahasan ke-3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2</cp:revision>
  <dcterms:created xsi:type="dcterms:W3CDTF">2019-03-25T01:11:52Z</dcterms:created>
  <dcterms:modified xsi:type="dcterms:W3CDTF">2019-03-25T01:37:23Z</dcterms:modified>
</cp:coreProperties>
</file>