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7" r:id="rId2"/>
    <p:sldId id="258" r:id="rId3"/>
    <p:sldId id="259" r:id="rId4"/>
    <p:sldId id="260" r:id="rId5"/>
    <p:sldId id="261" r:id="rId6"/>
    <p:sldId id="262" r:id="rId7"/>
    <p:sldId id="263" r:id="rId8"/>
    <p:sldId id="264" r:id="rId9"/>
    <p:sldId id="269" r:id="rId10"/>
    <p:sldId id="266" r:id="rId11"/>
    <p:sldId id="267" r:id="rId12"/>
    <p:sldId id="268"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58BC35-79E8-41E2-A889-B383FAB59AF6}" type="datetimeFigureOut">
              <a:rPr lang="en-US" smtClean="0"/>
              <a:t>3/25/2019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B0DFAE-175B-4687-A2FF-94316687CEFD}" type="slidenum">
              <a:rPr lang="en-US" smtClean="0"/>
              <a:t>‹#›</a:t>
            </a:fld>
            <a:endParaRPr lang="en-US"/>
          </a:p>
        </p:txBody>
      </p:sp>
    </p:spTree>
    <p:extLst>
      <p:ext uri="{BB962C8B-B14F-4D97-AF65-F5344CB8AC3E}">
        <p14:creationId xmlns:p14="http://schemas.microsoft.com/office/powerpoint/2010/main" val="3576718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92EF69-9843-45BC-B8D9-93E6D222431F}"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3D1A5-1A41-4728-AAD2-A2B38B759903}" type="slidenum">
              <a:rPr lang="en-US" smtClean="0"/>
              <a:t>‹#›</a:t>
            </a:fld>
            <a:endParaRPr lang="en-US"/>
          </a:p>
        </p:txBody>
      </p:sp>
    </p:spTree>
    <p:extLst>
      <p:ext uri="{BB962C8B-B14F-4D97-AF65-F5344CB8AC3E}">
        <p14:creationId xmlns:p14="http://schemas.microsoft.com/office/powerpoint/2010/main" val="554920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EF8808-AE61-4250-B2D4-ABA7353E89CD}"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3D1A5-1A41-4728-AAD2-A2B38B759903}" type="slidenum">
              <a:rPr lang="en-US" smtClean="0"/>
              <a:t>‹#›</a:t>
            </a:fld>
            <a:endParaRPr lang="en-US"/>
          </a:p>
        </p:txBody>
      </p:sp>
    </p:spTree>
    <p:extLst>
      <p:ext uri="{BB962C8B-B14F-4D97-AF65-F5344CB8AC3E}">
        <p14:creationId xmlns:p14="http://schemas.microsoft.com/office/powerpoint/2010/main" val="2885367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206449-B28A-4E91-96B2-799FC7559948}"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3D1A5-1A41-4728-AAD2-A2B38B759903}" type="slidenum">
              <a:rPr lang="en-US" smtClean="0"/>
              <a:t>‹#›</a:t>
            </a:fld>
            <a:endParaRPr lang="en-US"/>
          </a:p>
        </p:txBody>
      </p:sp>
    </p:spTree>
    <p:extLst>
      <p:ext uri="{BB962C8B-B14F-4D97-AF65-F5344CB8AC3E}">
        <p14:creationId xmlns:p14="http://schemas.microsoft.com/office/powerpoint/2010/main" val="2918975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F581EC-1BFD-43F2-B160-6869D65DB4EC}"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3D1A5-1A41-4728-AAD2-A2B38B759903}" type="slidenum">
              <a:rPr lang="en-US" smtClean="0"/>
              <a:t>‹#›</a:t>
            </a:fld>
            <a:endParaRPr lang="en-US"/>
          </a:p>
        </p:txBody>
      </p:sp>
    </p:spTree>
    <p:extLst>
      <p:ext uri="{BB962C8B-B14F-4D97-AF65-F5344CB8AC3E}">
        <p14:creationId xmlns:p14="http://schemas.microsoft.com/office/powerpoint/2010/main" val="1819925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DCB383-7FC0-4006-AE85-ACD565EC7A22}" type="datetime1">
              <a:rPr lang="en-US" smtClean="0"/>
              <a:t>3/25/2019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3D1A5-1A41-4728-AAD2-A2B38B759903}" type="slidenum">
              <a:rPr lang="en-US" smtClean="0"/>
              <a:t>‹#›</a:t>
            </a:fld>
            <a:endParaRPr lang="en-US"/>
          </a:p>
        </p:txBody>
      </p:sp>
    </p:spTree>
    <p:extLst>
      <p:ext uri="{BB962C8B-B14F-4D97-AF65-F5344CB8AC3E}">
        <p14:creationId xmlns:p14="http://schemas.microsoft.com/office/powerpoint/2010/main" val="3953893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260255-C3B8-4E7F-9DD4-0CD6255CE315}"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3D1A5-1A41-4728-AAD2-A2B38B759903}" type="slidenum">
              <a:rPr lang="en-US" smtClean="0"/>
              <a:t>‹#›</a:t>
            </a:fld>
            <a:endParaRPr lang="en-US"/>
          </a:p>
        </p:txBody>
      </p:sp>
    </p:spTree>
    <p:extLst>
      <p:ext uri="{BB962C8B-B14F-4D97-AF65-F5344CB8AC3E}">
        <p14:creationId xmlns:p14="http://schemas.microsoft.com/office/powerpoint/2010/main" val="1827328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B2D64D-4126-415F-82B7-7D5F04AA6A72}" type="datetime1">
              <a:rPr lang="en-US" smtClean="0"/>
              <a:t>3/25/2019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A3D1A5-1A41-4728-AAD2-A2B38B759903}" type="slidenum">
              <a:rPr lang="en-US" smtClean="0"/>
              <a:t>‹#›</a:t>
            </a:fld>
            <a:endParaRPr lang="en-US"/>
          </a:p>
        </p:txBody>
      </p:sp>
    </p:spTree>
    <p:extLst>
      <p:ext uri="{BB962C8B-B14F-4D97-AF65-F5344CB8AC3E}">
        <p14:creationId xmlns:p14="http://schemas.microsoft.com/office/powerpoint/2010/main" val="318504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4A3CFA-F0C2-4E3D-9701-7DFC0D925489}" type="datetime1">
              <a:rPr lang="en-US" smtClean="0"/>
              <a:t>3/25/2019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A3D1A5-1A41-4728-AAD2-A2B38B759903}" type="slidenum">
              <a:rPr lang="en-US" smtClean="0"/>
              <a:t>‹#›</a:t>
            </a:fld>
            <a:endParaRPr lang="en-US"/>
          </a:p>
        </p:txBody>
      </p:sp>
    </p:spTree>
    <p:extLst>
      <p:ext uri="{BB962C8B-B14F-4D97-AF65-F5344CB8AC3E}">
        <p14:creationId xmlns:p14="http://schemas.microsoft.com/office/powerpoint/2010/main" val="2906081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C025E9-EB64-483F-B908-279CCED760D7}" type="datetime1">
              <a:rPr lang="en-US" smtClean="0"/>
              <a:t>3/25/2019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A3D1A5-1A41-4728-AAD2-A2B38B759903}" type="slidenum">
              <a:rPr lang="en-US" smtClean="0"/>
              <a:t>‹#›</a:t>
            </a:fld>
            <a:endParaRPr lang="en-US"/>
          </a:p>
        </p:txBody>
      </p:sp>
    </p:spTree>
    <p:extLst>
      <p:ext uri="{BB962C8B-B14F-4D97-AF65-F5344CB8AC3E}">
        <p14:creationId xmlns:p14="http://schemas.microsoft.com/office/powerpoint/2010/main" val="1341315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7D5B4A-AC77-443D-AAE7-7BC77FA5161A}"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3D1A5-1A41-4728-AAD2-A2B38B759903}" type="slidenum">
              <a:rPr lang="en-US" smtClean="0"/>
              <a:t>‹#›</a:t>
            </a:fld>
            <a:endParaRPr lang="en-US"/>
          </a:p>
        </p:txBody>
      </p:sp>
    </p:spTree>
    <p:extLst>
      <p:ext uri="{BB962C8B-B14F-4D97-AF65-F5344CB8AC3E}">
        <p14:creationId xmlns:p14="http://schemas.microsoft.com/office/powerpoint/2010/main" val="1377321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DB1F59-8F28-4F67-9EB8-FD45F168C24A}" type="datetime1">
              <a:rPr lang="en-US" smtClean="0"/>
              <a:t>3/25/2019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3D1A5-1A41-4728-AAD2-A2B38B759903}" type="slidenum">
              <a:rPr lang="en-US" smtClean="0"/>
              <a:t>‹#›</a:t>
            </a:fld>
            <a:endParaRPr lang="en-US"/>
          </a:p>
        </p:txBody>
      </p:sp>
    </p:spTree>
    <p:extLst>
      <p:ext uri="{BB962C8B-B14F-4D97-AF65-F5344CB8AC3E}">
        <p14:creationId xmlns:p14="http://schemas.microsoft.com/office/powerpoint/2010/main" val="3337103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F81FE8-6964-4D9D-B278-8768E072C319}" type="datetime1">
              <a:rPr lang="en-US" smtClean="0"/>
              <a:t>3/25/2019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3D1A5-1A41-4728-AAD2-A2B38B759903}" type="slidenum">
              <a:rPr lang="en-US" smtClean="0"/>
              <a:t>‹#›</a:t>
            </a:fld>
            <a:endParaRPr lang="en-US"/>
          </a:p>
        </p:txBody>
      </p:sp>
    </p:spTree>
    <p:extLst>
      <p:ext uri="{BB962C8B-B14F-4D97-AF65-F5344CB8AC3E}">
        <p14:creationId xmlns:p14="http://schemas.microsoft.com/office/powerpoint/2010/main" val="568728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C3301F5-5C39-49EA-90B3-923F69586C72}" type="slidenum">
              <a:rPr lang="id-ID" smtClean="0"/>
              <a:t>1</a:t>
            </a:fld>
            <a:endParaRPr lang="id-ID"/>
          </a:p>
        </p:txBody>
      </p:sp>
      <p:sp>
        <p:nvSpPr>
          <p:cNvPr id="3" name="Rounded Rectangle 2"/>
          <p:cNvSpPr/>
          <p:nvPr/>
        </p:nvSpPr>
        <p:spPr>
          <a:xfrm>
            <a:off x="1475656" y="1493950"/>
            <a:ext cx="6264695" cy="3219719"/>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solidFill>
              </a:rPr>
              <a:t>Bahasan ke-9</a:t>
            </a:r>
            <a:endParaRPr lang="id-ID" sz="2800" b="1" dirty="0" smtClean="0">
              <a:solidFill>
                <a:schemeClr val="tx1"/>
              </a:solidFill>
            </a:endParaRPr>
          </a:p>
          <a:p>
            <a:pPr algn="ctr"/>
            <a:r>
              <a:rPr lang="id-ID" sz="2800" b="1" dirty="0" smtClean="0">
                <a:solidFill>
                  <a:schemeClr val="tx1"/>
                </a:solidFill>
              </a:rPr>
              <a:t>Faktor Penyebab dan Pendorong Kegiatan Pencucian Uang di Suatu Negara.</a:t>
            </a:r>
            <a:endParaRPr lang="id-ID" sz="2800" b="1" dirty="0">
              <a:solidFill>
                <a:schemeClr val="tx1"/>
              </a:solidFill>
            </a:endParaRPr>
          </a:p>
        </p:txBody>
      </p:sp>
    </p:spTree>
    <p:extLst>
      <p:ext uri="{BB962C8B-B14F-4D97-AF65-F5344CB8AC3E}">
        <p14:creationId xmlns:p14="http://schemas.microsoft.com/office/powerpoint/2010/main" val="4091653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4827"/>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lvl="1" indent="-457200" algn="just">
              <a:buAutoNum type="arabicPeriod" startAt="7"/>
            </a:pPr>
            <a:r>
              <a:rPr lang="id-ID" sz="2000" i="1" dirty="0" smtClean="0">
                <a:solidFill>
                  <a:schemeClr val="tx1"/>
                </a:solidFill>
                <a:latin typeface="Arial Black" panose="020B0A04020102020204" pitchFamily="34" charset="0"/>
              </a:rPr>
              <a:t>Berlakunya Ketentuan Hukum Terkait Kerahasiaan Hubungan Antara Lawyer dan Akuntan Dengan Kliennya Masing-masing. </a:t>
            </a:r>
          </a:p>
          <a:p>
            <a:pPr marL="914400" lvl="1" indent="-457200" algn="just">
              <a:buAutoNum type="arabicPeriod" startAt="7"/>
            </a:pPr>
            <a:endParaRPr lang="id-ID" sz="2000" i="1" dirty="0">
              <a:solidFill>
                <a:schemeClr val="tx1"/>
              </a:solidFill>
              <a:latin typeface="Arial Black" panose="020B0A04020102020204" pitchFamily="34" charset="0"/>
            </a:endParaRPr>
          </a:p>
          <a:p>
            <a:pPr marL="914400" lvl="1" indent="-457200" algn="just">
              <a:buAutoNum type="arabicPeriod" startAt="7"/>
            </a:pPr>
            <a:endParaRPr lang="id-ID" sz="2000" i="1" dirty="0" smtClean="0">
              <a:solidFill>
                <a:schemeClr val="tx1"/>
              </a:solidFill>
              <a:latin typeface="Arial Black" panose="020B0A04020102020204" pitchFamily="34" charset="0"/>
            </a:endParaRPr>
          </a:p>
          <a:p>
            <a:pPr marL="914400" lvl="1" indent="-457200" algn="just">
              <a:buAutoNum type="arabicPeriod" startAt="7"/>
            </a:pPr>
            <a:endParaRPr lang="id-ID" sz="2000" i="1" dirty="0" smtClean="0">
              <a:solidFill>
                <a:schemeClr val="tx1"/>
              </a:solidFill>
              <a:latin typeface="Arial Black" panose="020B0A04020102020204" pitchFamily="34" charset="0"/>
            </a:endParaRPr>
          </a:p>
          <a:p>
            <a:pPr lvl="1" algn="just"/>
            <a:r>
              <a:rPr lang="id-ID" dirty="0" smtClean="0">
                <a:solidFill>
                  <a:schemeClr val="tx1"/>
                </a:solidFill>
                <a:latin typeface="Arial Black" panose="020B0A04020102020204" pitchFamily="34" charset="0"/>
              </a:rPr>
              <a:t>Dalam hal ini, dana simpanan di bank sering diatasnamakan suatu kantor pengacara. Menurut hukum di kebanyakan negara yang telah maju, kerahasiaan hubungan antara klien dan lawyer dilindungi oleh undang-undang. Para lawyer yang menyimpan dana simpanan di bank atas nama kliennya tidak dapat dipaksa oleh otoritas yang berwenang untuk mengungkapkan identitas kliennya. </a:t>
            </a:r>
            <a:endParaRPr lang="id-ID" dirty="0">
              <a:solidFill>
                <a:schemeClr val="tx1"/>
              </a:solidFill>
              <a:latin typeface="Arial Black" panose="020B0A04020102020204" pitchFamily="34" charset="0"/>
            </a:endParaRPr>
          </a:p>
        </p:txBody>
      </p:sp>
      <p:sp>
        <p:nvSpPr>
          <p:cNvPr id="3" name="Slide Number Placeholder 2"/>
          <p:cNvSpPr>
            <a:spLocks noGrp="1"/>
          </p:cNvSpPr>
          <p:nvPr>
            <p:ph type="sldNum" sz="quarter" idx="12"/>
          </p:nvPr>
        </p:nvSpPr>
        <p:spPr/>
        <p:txBody>
          <a:bodyPr/>
          <a:lstStyle/>
          <a:p>
            <a:fld id="{A6A3D1A5-1A41-4728-AAD2-A2B38B759903}" type="slidenum">
              <a:rPr lang="en-US" smtClean="0"/>
              <a:t>10</a:t>
            </a:fld>
            <a:endParaRPr lang="en-US"/>
          </a:p>
        </p:txBody>
      </p:sp>
    </p:spTree>
    <p:extLst>
      <p:ext uri="{BB962C8B-B14F-4D97-AF65-F5344CB8AC3E}">
        <p14:creationId xmlns:p14="http://schemas.microsoft.com/office/powerpoint/2010/main" val="163265648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1714"/>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342900" algn="just">
              <a:buAutoNum type="arabicPeriod" startAt="8"/>
            </a:pPr>
            <a:r>
              <a:rPr lang="id-ID" sz="2000" i="1" dirty="0" smtClean="0">
                <a:solidFill>
                  <a:schemeClr val="tx1"/>
                </a:solidFill>
                <a:latin typeface="Arial Black" panose="020B0A04020102020204" pitchFamily="34" charset="0"/>
              </a:rPr>
              <a:t>Pemerintah Dari Suatu Negara Kurang Bersungguh-sungguh Untuk Memberantas Praktik Pencucian Uang Yang Dilakukan Melalui Sistem Perbankan.</a:t>
            </a:r>
          </a:p>
          <a:p>
            <a:pPr marL="800100" lvl="1" indent="-342900" algn="just">
              <a:buAutoNum type="arabicPeriod" startAt="8"/>
            </a:pPr>
            <a:endParaRPr lang="id-ID" dirty="0">
              <a:solidFill>
                <a:schemeClr val="tx1"/>
              </a:solidFill>
              <a:latin typeface="Arial Black" panose="020B0A04020102020204" pitchFamily="34" charset="0"/>
            </a:endParaRPr>
          </a:p>
          <a:p>
            <a:pPr marL="800100" lvl="1" indent="-342900" algn="just">
              <a:buAutoNum type="arabicPeriod" startAt="8"/>
            </a:pPr>
            <a:endParaRPr lang="id-ID" dirty="0" smtClean="0">
              <a:solidFill>
                <a:schemeClr val="tx1"/>
              </a:solidFill>
              <a:latin typeface="Arial Black" panose="020B0A04020102020204" pitchFamily="34" charset="0"/>
            </a:endParaRPr>
          </a:p>
          <a:p>
            <a:pPr marL="800100" lvl="1" indent="-342900" algn="just">
              <a:buAutoNum type="arabicPeriod" startAt="8"/>
            </a:pPr>
            <a:endParaRPr lang="id-ID" dirty="0">
              <a:solidFill>
                <a:schemeClr val="tx1"/>
              </a:solidFill>
              <a:latin typeface="Arial Black" panose="020B0A04020102020204" pitchFamily="34" charset="0"/>
            </a:endParaRPr>
          </a:p>
          <a:p>
            <a:pPr marL="800100" lvl="1" indent="-342900" algn="just">
              <a:buAutoNum type="arabicPeriod" startAt="8"/>
            </a:pPr>
            <a:endParaRPr lang="id-ID" dirty="0" smtClean="0">
              <a:solidFill>
                <a:schemeClr val="tx1"/>
              </a:solidFill>
              <a:latin typeface="Arial Black" panose="020B0A04020102020204" pitchFamily="34" charset="0"/>
            </a:endParaRPr>
          </a:p>
          <a:p>
            <a:pPr lvl="1" algn="just"/>
            <a:r>
              <a:rPr lang="id-ID" dirty="0" smtClean="0">
                <a:solidFill>
                  <a:schemeClr val="tx1"/>
                </a:solidFill>
                <a:latin typeface="Arial Black" panose="020B0A04020102020204" pitchFamily="34" charset="0"/>
              </a:rPr>
              <a:t>Dengan kata lain, pemerintah yang bersangkutan memang dengan sengaja membiarkan praktik pencucian uang berlangsung di negaranya guna memperoleh keuntungan dengan penempatan uang haram di industri perbankan guna membiayai pembangunan. Seperti negara Swiss, meskipun negara ini telah memiliki peraturan perbankan yang baru, tetapi otoritas Swiss sangat enggan mengambil tindakan terhadap nasabah yang dicurigai. Tindakan otoritas Swiss hanya akan dilakukan apabila pemerintah negara asing dapat menyampaikan fakta atau bukti yang kuat atas tuntutannya dan memenuhi prosedur yang sangat ketat berkenaan dengan tuntutan tersebut. </a:t>
            </a:r>
            <a:endParaRPr lang="id-ID" dirty="0">
              <a:solidFill>
                <a:schemeClr val="tx1"/>
              </a:solidFill>
              <a:latin typeface="Arial Black" panose="020B0A04020102020204" pitchFamily="34" charset="0"/>
            </a:endParaRPr>
          </a:p>
        </p:txBody>
      </p:sp>
      <p:sp>
        <p:nvSpPr>
          <p:cNvPr id="3" name="Slide Number Placeholder 2"/>
          <p:cNvSpPr>
            <a:spLocks noGrp="1"/>
          </p:cNvSpPr>
          <p:nvPr>
            <p:ph type="sldNum" sz="quarter" idx="12"/>
          </p:nvPr>
        </p:nvSpPr>
        <p:spPr/>
        <p:txBody>
          <a:bodyPr/>
          <a:lstStyle/>
          <a:p>
            <a:fld id="{A6A3D1A5-1A41-4728-AAD2-A2B38B759903}" type="slidenum">
              <a:rPr lang="en-US" smtClean="0"/>
              <a:t>11</a:t>
            </a:fld>
            <a:endParaRPr lang="en-US"/>
          </a:p>
        </p:txBody>
      </p:sp>
    </p:spTree>
    <p:extLst>
      <p:ext uri="{BB962C8B-B14F-4D97-AF65-F5344CB8AC3E}">
        <p14:creationId xmlns:p14="http://schemas.microsoft.com/office/powerpoint/2010/main" val="249003383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6189"/>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342900" algn="just">
              <a:buAutoNum type="arabicPeriod" startAt="9"/>
            </a:pPr>
            <a:r>
              <a:rPr lang="id-ID" sz="2000" i="1" dirty="0" smtClean="0">
                <a:solidFill>
                  <a:schemeClr val="tx1"/>
                </a:solidFill>
                <a:latin typeface="Arial Black" panose="020B0A04020102020204" pitchFamily="34" charset="0"/>
              </a:rPr>
              <a:t>Tidak Dikriminalisasinya Perbuatan Pencucian Uang di Suatu Negara.</a:t>
            </a:r>
          </a:p>
          <a:p>
            <a:pPr marL="800100" lvl="1" indent="-342900" algn="just">
              <a:buAutoNum type="arabicPeriod" startAt="9"/>
            </a:pPr>
            <a:endParaRPr lang="id-ID" dirty="0">
              <a:solidFill>
                <a:schemeClr val="tx1"/>
              </a:solidFill>
              <a:latin typeface="Arial Black" panose="020B0A04020102020204" pitchFamily="34" charset="0"/>
            </a:endParaRPr>
          </a:p>
          <a:p>
            <a:pPr marL="800100" lvl="1" indent="-342900" algn="just">
              <a:buAutoNum type="arabicPeriod" startAt="9"/>
            </a:pPr>
            <a:endParaRPr lang="id-ID" dirty="0" smtClean="0">
              <a:solidFill>
                <a:schemeClr val="tx1"/>
              </a:solidFill>
              <a:latin typeface="Arial Black" panose="020B0A04020102020204" pitchFamily="34" charset="0"/>
            </a:endParaRPr>
          </a:p>
          <a:p>
            <a:pPr marL="800100" lvl="1" indent="-342900" algn="just">
              <a:buAutoNum type="arabicPeriod" startAt="9"/>
            </a:pPr>
            <a:endParaRPr lang="id-ID" dirty="0" smtClean="0">
              <a:solidFill>
                <a:schemeClr val="tx1"/>
              </a:solidFill>
              <a:latin typeface="Arial Black" panose="020B0A04020102020204" pitchFamily="34" charset="0"/>
            </a:endParaRPr>
          </a:p>
          <a:p>
            <a:pPr lvl="1" algn="just"/>
            <a:r>
              <a:rPr lang="id-ID" dirty="0" smtClean="0">
                <a:solidFill>
                  <a:schemeClr val="tx1"/>
                </a:solidFill>
                <a:latin typeface="Arial Black" panose="020B0A04020102020204" pitchFamily="34" charset="0"/>
              </a:rPr>
              <a:t>Dengan kata lain, negara tersebut tidak memiliki undang-undang tentang pemberantasan tindak pidana pencucian uang yang menentukan perbuatan pencucian uang sebagai tindak pidana. Belum adanya undang-undang tentang pemberantasan tindak pencucian uang di negara tersebut biasanya juga karena adanya keengganan dari negara tersebut untuk bersungguh-sungguh ikut aktif memberantas praktik pencucian uang secara internasional dan di negaranya sendiri.</a:t>
            </a:r>
            <a:endParaRPr lang="id-ID" dirty="0">
              <a:solidFill>
                <a:schemeClr val="tx1"/>
              </a:solidFill>
              <a:latin typeface="Arial Black" panose="020B0A04020102020204" pitchFamily="34" charset="0"/>
            </a:endParaRPr>
          </a:p>
        </p:txBody>
      </p:sp>
      <p:sp>
        <p:nvSpPr>
          <p:cNvPr id="3" name="Slide Number Placeholder 2"/>
          <p:cNvSpPr>
            <a:spLocks noGrp="1"/>
          </p:cNvSpPr>
          <p:nvPr>
            <p:ph type="sldNum" sz="quarter" idx="12"/>
          </p:nvPr>
        </p:nvSpPr>
        <p:spPr/>
        <p:txBody>
          <a:bodyPr/>
          <a:lstStyle/>
          <a:p>
            <a:fld id="{A6A3D1A5-1A41-4728-AAD2-A2B38B759903}" type="slidenum">
              <a:rPr lang="en-US" smtClean="0"/>
              <a:t>12</a:t>
            </a:fld>
            <a:endParaRPr lang="en-US"/>
          </a:p>
        </p:txBody>
      </p:sp>
    </p:spTree>
    <p:extLst>
      <p:ext uri="{BB962C8B-B14F-4D97-AF65-F5344CB8AC3E}">
        <p14:creationId xmlns:p14="http://schemas.microsoft.com/office/powerpoint/2010/main" val="183286558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995652" y="-8191"/>
            <a:ext cx="2133600" cy="404664"/>
          </a:xfrm>
        </p:spPr>
        <p:txBody>
          <a:bodyPr/>
          <a:lstStyle/>
          <a:p>
            <a:fld id="{AC3301F5-5C39-49EA-90B3-923F69586C72}" type="slidenum">
              <a:rPr lang="id-ID" smtClean="0">
                <a:solidFill>
                  <a:schemeClr val="accent2"/>
                </a:solidFill>
              </a:rPr>
              <a:t>13</a:t>
            </a:fld>
            <a:endParaRPr lang="id-ID" dirty="0">
              <a:solidFill>
                <a:schemeClr val="accent2"/>
              </a:solidFill>
            </a:endParaRPr>
          </a:p>
        </p:txBody>
      </p:sp>
      <p:sp>
        <p:nvSpPr>
          <p:cNvPr id="3" name="Rounded Rectangle 2"/>
          <p:cNvSpPr/>
          <p:nvPr/>
        </p:nvSpPr>
        <p:spPr>
          <a:xfrm>
            <a:off x="1619672" y="25759"/>
            <a:ext cx="6048672" cy="79641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BAB VI</a:t>
            </a:r>
          </a:p>
          <a:p>
            <a:pPr algn="ctr"/>
            <a:r>
              <a:rPr lang="id-ID" sz="2400" b="1" dirty="0" smtClean="0">
                <a:solidFill>
                  <a:schemeClr val="tx1"/>
                </a:solidFill>
              </a:rPr>
              <a:t>Pembentukan Lembaga PPATK dan Tugasnya </a:t>
            </a:r>
            <a:endParaRPr lang="id-ID" sz="2400" b="1" dirty="0">
              <a:solidFill>
                <a:schemeClr val="tx1"/>
              </a:solidFill>
            </a:endParaRPr>
          </a:p>
        </p:txBody>
      </p:sp>
      <p:sp>
        <p:nvSpPr>
          <p:cNvPr id="4" name="Rectangle 3"/>
          <p:cNvSpPr/>
          <p:nvPr/>
        </p:nvSpPr>
        <p:spPr>
          <a:xfrm>
            <a:off x="179512" y="908720"/>
            <a:ext cx="8964488" cy="58326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err="1">
                <a:solidFill>
                  <a:schemeClr val="tx1"/>
                </a:solidFill>
              </a:rPr>
              <a:t>Pembentukan</a:t>
            </a:r>
            <a:r>
              <a:rPr lang="en-US" sz="2000" b="1" dirty="0">
                <a:solidFill>
                  <a:schemeClr val="tx1"/>
                </a:solidFill>
              </a:rPr>
              <a:t> </a:t>
            </a:r>
            <a:r>
              <a:rPr lang="en-US" sz="2000" b="1" dirty="0" err="1">
                <a:solidFill>
                  <a:schemeClr val="tx1"/>
                </a:solidFill>
              </a:rPr>
              <a:t>Lembaga</a:t>
            </a:r>
            <a:r>
              <a:rPr lang="en-US" sz="2000" b="1" dirty="0">
                <a:solidFill>
                  <a:schemeClr val="tx1"/>
                </a:solidFill>
              </a:rPr>
              <a:t> PPATK</a:t>
            </a:r>
            <a:endParaRPr lang="id-ID" sz="2000" dirty="0">
              <a:solidFill>
                <a:schemeClr val="tx1"/>
              </a:solidFill>
            </a:endParaRPr>
          </a:p>
          <a:p>
            <a:pPr algn="just"/>
            <a:r>
              <a:rPr lang="en-US" sz="2000" b="1" dirty="0" err="1">
                <a:solidFill>
                  <a:schemeClr val="tx1"/>
                </a:solidFill>
              </a:rPr>
              <a:t>Pusat</a:t>
            </a:r>
            <a:r>
              <a:rPr lang="en-US" sz="2000" b="1" dirty="0">
                <a:solidFill>
                  <a:schemeClr val="tx1"/>
                </a:solidFill>
              </a:rPr>
              <a:t> </a:t>
            </a:r>
            <a:r>
              <a:rPr lang="en-US" sz="2000" b="1" dirty="0" err="1">
                <a:solidFill>
                  <a:schemeClr val="tx1"/>
                </a:solidFill>
              </a:rPr>
              <a:t>Pelaporan</a:t>
            </a:r>
            <a:r>
              <a:rPr lang="en-US" sz="2000" b="1" dirty="0">
                <a:solidFill>
                  <a:schemeClr val="tx1"/>
                </a:solidFill>
              </a:rPr>
              <a:t> </a:t>
            </a:r>
            <a:r>
              <a:rPr lang="en-US" sz="2000" b="1" dirty="0" err="1">
                <a:solidFill>
                  <a:schemeClr val="tx1"/>
                </a:solidFill>
              </a:rPr>
              <a:t>dan</a:t>
            </a:r>
            <a:r>
              <a:rPr lang="en-US" sz="2000" b="1" dirty="0">
                <a:solidFill>
                  <a:schemeClr val="tx1"/>
                </a:solidFill>
              </a:rPr>
              <a:t> </a:t>
            </a:r>
            <a:r>
              <a:rPr lang="en-US" sz="2000" b="1" dirty="0" err="1">
                <a:solidFill>
                  <a:schemeClr val="tx1"/>
                </a:solidFill>
              </a:rPr>
              <a:t>Analisis</a:t>
            </a:r>
            <a:r>
              <a:rPr lang="en-US" sz="2000" b="1" dirty="0">
                <a:solidFill>
                  <a:schemeClr val="tx1"/>
                </a:solidFill>
              </a:rPr>
              <a:t> </a:t>
            </a:r>
            <a:r>
              <a:rPr lang="en-US" sz="2000" b="1" dirty="0" err="1">
                <a:solidFill>
                  <a:schemeClr val="tx1"/>
                </a:solidFill>
              </a:rPr>
              <a:t>Transaksi</a:t>
            </a:r>
            <a:r>
              <a:rPr lang="en-US" sz="2000" b="1" dirty="0">
                <a:solidFill>
                  <a:schemeClr val="tx1"/>
                </a:solidFill>
              </a:rPr>
              <a:t> </a:t>
            </a:r>
            <a:r>
              <a:rPr lang="en-US" sz="2000" b="1" dirty="0" err="1">
                <a:solidFill>
                  <a:schemeClr val="tx1"/>
                </a:solidFill>
              </a:rPr>
              <a:t>Keuangan</a:t>
            </a:r>
            <a:r>
              <a:rPr lang="en-US" sz="2000" b="1" dirty="0">
                <a:solidFill>
                  <a:schemeClr val="tx1"/>
                </a:solidFill>
              </a:rPr>
              <a:t> (PPATK)</a:t>
            </a:r>
            <a:r>
              <a:rPr lang="en-US" sz="2000" dirty="0">
                <a:solidFill>
                  <a:schemeClr val="tx1"/>
                </a:solidFill>
              </a:rPr>
              <a:t> yang </a:t>
            </a:r>
            <a:r>
              <a:rPr lang="en-US" sz="2000" dirty="0" err="1">
                <a:solidFill>
                  <a:schemeClr val="tx1"/>
                </a:solidFill>
              </a:rPr>
              <a:t>secara</a:t>
            </a:r>
            <a:r>
              <a:rPr lang="en-US" sz="2000" dirty="0">
                <a:solidFill>
                  <a:schemeClr val="tx1"/>
                </a:solidFill>
              </a:rPr>
              <a:t> </a:t>
            </a:r>
            <a:r>
              <a:rPr lang="en-US" sz="2000" dirty="0" err="1">
                <a:solidFill>
                  <a:schemeClr val="tx1"/>
                </a:solidFill>
              </a:rPr>
              <a:t>umum</a:t>
            </a:r>
            <a:r>
              <a:rPr lang="en-US" sz="2000" dirty="0">
                <a:solidFill>
                  <a:schemeClr val="tx1"/>
                </a:solidFill>
              </a:rPr>
              <a:t> </a:t>
            </a:r>
            <a:r>
              <a:rPr lang="en-US" sz="2000" dirty="0" err="1">
                <a:solidFill>
                  <a:schemeClr val="tx1"/>
                </a:solidFill>
              </a:rPr>
              <a:t>dikenal</a:t>
            </a:r>
            <a:r>
              <a:rPr lang="en-US" sz="2000" dirty="0">
                <a:solidFill>
                  <a:schemeClr val="tx1"/>
                </a:solidFill>
              </a:rPr>
              <a:t> </a:t>
            </a:r>
            <a:r>
              <a:rPr lang="en-US" sz="2000" dirty="0" err="1">
                <a:solidFill>
                  <a:schemeClr val="tx1"/>
                </a:solidFill>
              </a:rPr>
              <a:t>sebagai</a:t>
            </a:r>
            <a:r>
              <a:rPr lang="en-US" sz="2000" dirty="0">
                <a:solidFill>
                  <a:schemeClr val="tx1"/>
                </a:solidFill>
              </a:rPr>
              <a:t> unit </a:t>
            </a:r>
            <a:r>
              <a:rPr lang="en-US" sz="2000" dirty="0" err="1">
                <a:solidFill>
                  <a:schemeClr val="tx1"/>
                </a:solidFill>
              </a:rPr>
              <a:t>intelijen</a:t>
            </a:r>
            <a:r>
              <a:rPr lang="en-US" sz="2000" dirty="0">
                <a:solidFill>
                  <a:schemeClr val="tx1"/>
                </a:solidFill>
              </a:rPr>
              <a:t> </a:t>
            </a:r>
            <a:r>
              <a:rPr lang="en-US" sz="2000" dirty="0" err="1">
                <a:solidFill>
                  <a:schemeClr val="tx1"/>
                </a:solidFill>
              </a:rPr>
              <a:t>keuangan</a:t>
            </a:r>
            <a:r>
              <a:rPr lang="en-US" sz="2000" dirty="0">
                <a:solidFill>
                  <a:schemeClr val="tx1"/>
                </a:solidFill>
              </a:rPr>
              <a:t> (Financial Intelligence Unit/FIU), </a:t>
            </a:r>
            <a:r>
              <a:rPr lang="en-US" sz="2000" b="1" dirty="0" err="1">
                <a:solidFill>
                  <a:schemeClr val="tx1"/>
                </a:solidFill>
              </a:rPr>
              <a:t>dibentuk</a:t>
            </a:r>
            <a:r>
              <a:rPr lang="en-US" sz="2000" b="1" dirty="0">
                <a:solidFill>
                  <a:schemeClr val="tx1"/>
                </a:solidFill>
              </a:rPr>
              <a:t> </a:t>
            </a:r>
            <a:r>
              <a:rPr lang="en-US" sz="2000" b="1" dirty="0" err="1">
                <a:solidFill>
                  <a:schemeClr val="tx1"/>
                </a:solidFill>
              </a:rPr>
              <a:t>sejak</a:t>
            </a:r>
            <a:r>
              <a:rPr lang="en-US" sz="2000" b="1" dirty="0">
                <a:solidFill>
                  <a:schemeClr val="tx1"/>
                </a:solidFill>
              </a:rPr>
              <a:t> </a:t>
            </a:r>
            <a:r>
              <a:rPr lang="en-US" sz="2000" b="1" dirty="0" err="1">
                <a:solidFill>
                  <a:schemeClr val="tx1"/>
                </a:solidFill>
              </a:rPr>
              <a:t>tahun</a:t>
            </a:r>
            <a:r>
              <a:rPr lang="en-US" sz="2000" b="1" dirty="0">
                <a:solidFill>
                  <a:schemeClr val="tx1"/>
                </a:solidFill>
              </a:rPr>
              <a:t> 2002</a:t>
            </a:r>
            <a:r>
              <a:rPr lang="en-US" sz="2000" dirty="0">
                <a:solidFill>
                  <a:schemeClr val="tx1"/>
                </a:solidFill>
              </a:rPr>
              <a:t> </a:t>
            </a:r>
            <a:r>
              <a:rPr lang="en-US" sz="2000" dirty="0" err="1">
                <a:solidFill>
                  <a:schemeClr val="tx1"/>
                </a:solidFill>
              </a:rPr>
              <a:t>melalui</a:t>
            </a:r>
            <a:r>
              <a:rPr lang="en-US" sz="2000" dirty="0">
                <a:solidFill>
                  <a:schemeClr val="tx1"/>
                </a:solidFill>
              </a:rPr>
              <a:t> </a:t>
            </a:r>
            <a:r>
              <a:rPr lang="en-US" sz="2000" dirty="0" err="1">
                <a:solidFill>
                  <a:schemeClr val="tx1"/>
                </a:solidFill>
              </a:rPr>
              <a:t>Undang-undang</a:t>
            </a:r>
            <a:r>
              <a:rPr lang="en-US" sz="2000" dirty="0">
                <a:solidFill>
                  <a:schemeClr val="tx1"/>
                </a:solidFill>
              </a:rPr>
              <a:t> </a:t>
            </a:r>
            <a:r>
              <a:rPr lang="en-US" sz="2000" dirty="0" err="1">
                <a:solidFill>
                  <a:schemeClr val="tx1"/>
                </a:solidFill>
              </a:rPr>
              <a:t>Nomor</a:t>
            </a:r>
            <a:r>
              <a:rPr lang="en-US" sz="2000" dirty="0">
                <a:solidFill>
                  <a:schemeClr val="tx1"/>
                </a:solidFill>
              </a:rPr>
              <a:t> 15 </a:t>
            </a:r>
            <a:r>
              <a:rPr lang="en-US" sz="2000" dirty="0" err="1">
                <a:solidFill>
                  <a:schemeClr val="tx1"/>
                </a:solidFill>
              </a:rPr>
              <a:t>Tahun</a:t>
            </a:r>
            <a:r>
              <a:rPr lang="en-US" sz="2000" dirty="0">
                <a:solidFill>
                  <a:schemeClr val="tx1"/>
                </a:solidFill>
              </a:rPr>
              <a:t> 2002 </a:t>
            </a:r>
            <a:r>
              <a:rPr lang="en-US" sz="2000" dirty="0" err="1">
                <a:solidFill>
                  <a:schemeClr val="tx1"/>
                </a:solidFill>
              </a:rPr>
              <a:t>tentang</a:t>
            </a:r>
            <a:r>
              <a:rPr lang="en-US" sz="2000" dirty="0">
                <a:solidFill>
                  <a:schemeClr val="tx1"/>
                </a:solidFill>
              </a:rPr>
              <a:t> </a:t>
            </a:r>
            <a:r>
              <a:rPr lang="en-US" sz="2000" dirty="0" err="1">
                <a:solidFill>
                  <a:schemeClr val="tx1"/>
                </a:solidFill>
              </a:rPr>
              <a:t>Tindak</a:t>
            </a:r>
            <a:r>
              <a:rPr lang="en-US" sz="2000" dirty="0">
                <a:solidFill>
                  <a:schemeClr val="tx1"/>
                </a:solidFill>
              </a:rPr>
              <a:t> </a:t>
            </a:r>
            <a:r>
              <a:rPr lang="en-US" sz="2000" dirty="0" err="1">
                <a:solidFill>
                  <a:schemeClr val="tx1"/>
                </a:solidFill>
              </a:rPr>
              <a:t>Pidana</a:t>
            </a:r>
            <a:r>
              <a:rPr lang="en-US" sz="2000" dirty="0">
                <a:solidFill>
                  <a:schemeClr val="tx1"/>
                </a:solidFill>
              </a:rPr>
              <a:t> </a:t>
            </a:r>
            <a:r>
              <a:rPr lang="en-US" sz="2000" dirty="0" err="1">
                <a:solidFill>
                  <a:schemeClr val="tx1"/>
                </a:solidFill>
              </a:rPr>
              <a:t>Pencucian</a:t>
            </a:r>
            <a:r>
              <a:rPr lang="en-US" sz="2000" dirty="0">
                <a:solidFill>
                  <a:schemeClr val="tx1"/>
                </a:solidFill>
              </a:rPr>
              <a:t> </a:t>
            </a:r>
            <a:r>
              <a:rPr lang="en-US" sz="2000" dirty="0" err="1">
                <a:solidFill>
                  <a:schemeClr val="tx1"/>
                </a:solidFill>
              </a:rPr>
              <a:t>Uang</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secara</a:t>
            </a:r>
            <a:r>
              <a:rPr lang="en-US" sz="2000" dirty="0">
                <a:solidFill>
                  <a:schemeClr val="tx1"/>
                </a:solidFill>
              </a:rPr>
              <a:t> </a:t>
            </a:r>
            <a:r>
              <a:rPr lang="en-US" sz="2000" dirty="0" err="1">
                <a:solidFill>
                  <a:schemeClr val="tx1"/>
                </a:solidFill>
              </a:rPr>
              <a:t>khusus</a:t>
            </a:r>
            <a:r>
              <a:rPr lang="en-US" sz="2000" dirty="0">
                <a:solidFill>
                  <a:schemeClr val="tx1"/>
                </a:solidFill>
              </a:rPr>
              <a:t> </a:t>
            </a:r>
            <a:r>
              <a:rPr lang="en-US" sz="2000" dirty="0" err="1">
                <a:solidFill>
                  <a:schemeClr val="tx1"/>
                </a:solidFill>
              </a:rPr>
              <a:t>diberikan</a:t>
            </a:r>
            <a:r>
              <a:rPr lang="en-US" sz="2000" dirty="0">
                <a:solidFill>
                  <a:schemeClr val="tx1"/>
                </a:solidFill>
              </a:rPr>
              <a:t> </a:t>
            </a:r>
            <a:r>
              <a:rPr lang="en-US" sz="2000" dirty="0" err="1">
                <a:solidFill>
                  <a:schemeClr val="tx1"/>
                </a:solidFill>
              </a:rPr>
              <a:t>mandat</a:t>
            </a:r>
            <a:r>
              <a:rPr lang="en-US" sz="2000" dirty="0">
                <a:solidFill>
                  <a:schemeClr val="tx1"/>
                </a:solidFill>
              </a:rPr>
              <a:t> </a:t>
            </a:r>
            <a:r>
              <a:rPr lang="en-US" sz="2000" dirty="0" err="1">
                <a:solidFill>
                  <a:schemeClr val="tx1"/>
                </a:solidFill>
              </a:rPr>
              <a:t>untuk</a:t>
            </a:r>
            <a:r>
              <a:rPr lang="en-US" sz="2000" dirty="0">
                <a:solidFill>
                  <a:schemeClr val="tx1"/>
                </a:solidFill>
              </a:rPr>
              <a:t> </a:t>
            </a:r>
            <a:r>
              <a:rPr lang="en-US" sz="2000" dirty="0" err="1">
                <a:solidFill>
                  <a:schemeClr val="tx1"/>
                </a:solidFill>
              </a:rPr>
              <a:t>mencegah</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memberantas</a:t>
            </a:r>
            <a:r>
              <a:rPr lang="en-US" sz="2000" dirty="0">
                <a:solidFill>
                  <a:schemeClr val="tx1"/>
                </a:solidFill>
              </a:rPr>
              <a:t> </a:t>
            </a:r>
            <a:r>
              <a:rPr lang="en-US" sz="2000" dirty="0" err="1">
                <a:solidFill>
                  <a:schemeClr val="tx1"/>
                </a:solidFill>
              </a:rPr>
              <a:t>tindak</a:t>
            </a:r>
            <a:r>
              <a:rPr lang="en-US" sz="2000" dirty="0">
                <a:solidFill>
                  <a:schemeClr val="tx1"/>
                </a:solidFill>
              </a:rPr>
              <a:t> </a:t>
            </a:r>
            <a:r>
              <a:rPr lang="en-US" sz="2000" dirty="0" err="1">
                <a:solidFill>
                  <a:schemeClr val="tx1"/>
                </a:solidFill>
              </a:rPr>
              <a:t>pidana</a:t>
            </a:r>
            <a:r>
              <a:rPr lang="en-US" sz="2000" dirty="0">
                <a:solidFill>
                  <a:schemeClr val="tx1"/>
                </a:solidFill>
              </a:rPr>
              <a:t> </a:t>
            </a:r>
            <a:r>
              <a:rPr lang="en-US" sz="2000" dirty="0" err="1">
                <a:solidFill>
                  <a:schemeClr val="tx1"/>
                </a:solidFill>
              </a:rPr>
              <a:t>pencucian</a:t>
            </a:r>
            <a:r>
              <a:rPr lang="en-US" sz="2000" dirty="0">
                <a:solidFill>
                  <a:schemeClr val="tx1"/>
                </a:solidFill>
              </a:rPr>
              <a:t> </a:t>
            </a:r>
            <a:r>
              <a:rPr lang="en-US" sz="2000" dirty="0" err="1">
                <a:solidFill>
                  <a:schemeClr val="tx1"/>
                </a:solidFill>
              </a:rPr>
              <a:t>uang</a:t>
            </a:r>
            <a:r>
              <a:rPr lang="en-US" sz="2000" dirty="0" smtClean="0">
                <a:solidFill>
                  <a:schemeClr val="tx1"/>
                </a:solidFill>
              </a:rPr>
              <a:t>.</a:t>
            </a:r>
            <a:endParaRPr lang="id-ID" sz="2000" dirty="0" smtClean="0">
              <a:solidFill>
                <a:schemeClr val="tx1"/>
              </a:solidFill>
            </a:endParaRPr>
          </a:p>
          <a:p>
            <a:pPr algn="just"/>
            <a:endParaRPr lang="id-ID" sz="2000" dirty="0" smtClean="0">
              <a:solidFill>
                <a:schemeClr val="tx1"/>
              </a:solidFill>
            </a:endParaRPr>
          </a:p>
          <a:p>
            <a:pPr algn="just"/>
            <a:r>
              <a:rPr lang="en-US" sz="2000" b="1" dirty="0">
                <a:solidFill>
                  <a:schemeClr val="tx1"/>
                </a:solidFill>
              </a:rPr>
              <a:t>PPATK </a:t>
            </a:r>
            <a:r>
              <a:rPr lang="en-US" sz="2000" b="1" dirty="0" err="1">
                <a:solidFill>
                  <a:schemeClr val="tx1"/>
                </a:solidFill>
              </a:rPr>
              <a:t>merupakan</a:t>
            </a:r>
            <a:r>
              <a:rPr lang="en-US" sz="2000" b="1" dirty="0">
                <a:solidFill>
                  <a:schemeClr val="tx1"/>
                </a:solidFill>
              </a:rPr>
              <a:t> </a:t>
            </a:r>
            <a:r>
              <a:rPr lang="en-US" sz="2000" b="1" dirty="0" err="1">
                <a:solidFill>
                  <a:schemeClr val="tx1"/>
                </a:solidFill>
              </a:rPr>
              <a:t>lembaga</a:t>
            </a:r>
            <a:r>
              <a:rPr lang="en-US" sz="2000" b="1" dirty="0">
                <a:solidFill>
                  <a:schemeClr val="tx1"/>
                </a:solidFill>
              </a:rPr>
              <a:t> </a:t>
            </a:r>
            <a:r>
              <a:rPr lang="en-US" sz="2000" b="1" dirty="0" err="1">
                <a:solidFill>
                  <a:schemeClr val="tx1"/>
                </a:solidFill>
              </a:rPr>
              <a:t>independen</a:t>
            </a:r>
            <a:r>
              <a:rPr lang="en-US" sz="2000" b="1" dirty="0">
                <a:solidFill>
                  <a:schemeClr val="tx1"/>
                </a:solidFill>
              </a:rPr>
              <a:t>,</a:t>
            </a:r>
            <a:r>
              <a:rPr lang="en-US" sz="2000" dirty="0">
                <a:solidFill>
                  <a:schemeClr val="tx1"/>
                </a:solidFill>
              </a:rPr>
              <a:t> </a:t>
            </a:r>
            <a:r>
              <a:rPr lang="en-US" sz="2000" dirty="0" err="1">
                <a:solidFill>
                  <a:schemeClr val="tx1"/>
                </a:solidFill>
              </a:rPr>
              <a:t>bertanggung</a:t>
            </a:r>
            <a:r>
              <a:rPr lang="en-US" sz="2000" dirty="0">
                <a:solidFill>
                  <a:schemeClr val="tx1"/>
                </a:solidFill>
              </a:rPr>
              <a:t> </a:t>
            </a:r>
            <a:r>
              <a:rPr lang="en-US" sz="2000" dirty="0" err="1">
                <a:solidFill>
                  <a:schemeClr val="tx1"/>
                </a:solidFill>
              </a:rPr>
              <a:t>jawab</a:t>
            </a:r>
            <a:r>
              <a:rPr lang="en-US" sz="2000" dirty="0">
                <a:solidFill>
                  <a:schemeClr val="tx1"/>
                </a:solidFill>
              </a:rPr>
              <a:t> </a:t>
            </a:r>
            <a:r>
              <a:rPr lang="en-US" sz="2000" dirty="0" err="1">
                <a:solidFill>
                  <a:schemeClr val="tx1"/>
                </a:solidFill>
              </a:rPr>
              <a:t>langsung</a:t>
            </a:r>
            <a:r>
              <a:rPr lang="en-US" sz="2000" dirty="0">
                <a:solidFill>
                  <a:schemeClr val="tx1"/>
                </a:solidFill>
              </a:rPr>
              <a:t> </a:t>
            </a:r>
            <a:r>
              <a:rPr lang="en-US" sz="2000" dirty="0" err="1">
                <a:solidFill>
                  <a:schemeClr val="tx1"/>
                </a:solidFill>
              </a:rPr>
              <a:t>kepada</a:t>
            </a:r>
            <a:r>
              <a:rPr lang="en-US" sz="2000" dirty="0">
                <a:solidFill>
                  <a:schemeClr val="tx1"/>
                </a:solidFill>
              </a:rPr>
              <a:t> </a:t>
            </a:r>
            <a:r>
              <a:rPr lang="en-US" sz="2000" dirty="0" err="1">
                <a:solidFill>
                  <a:schemeClr val="tx1"/>
                </a:solidFill>
              </a:rPr>
              <a:t>Presiden</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melaporkan</a:t>
            </a:r>
            <a:r>
              <a:rPr lang="en-US" sz="2000" dirty="0">
                <a:solidFill>
                  <a:schemeClr val="tx1"/>
                </a:solidFill>
              </a:rPr>
              <a:t> </a:t>
            </a:r>
            <a:r>
              <a:rPr lang="en-US" sz="2000" dirty="0" err="1">
                <a:solidFill>
                  <a:schemeClr val="tx1"/>
                </a:solidFill>
              </a:rPr>
              <a:t>kinerjanya</a:t>
            </a:r>
            <a:r>
              <a:rPr lang="en-US" sz="2000" dirty="0">
                <a:solidFill>
                  <a:schemeClr val="tx1"/>
                </a:solidFill>
              </a:rPr>
              <a:t> </a:t>
            </a:r>
            <a:r>
              <a:rPr lang="en-US" sz="2000" dirty="0" err="1">
                <a:solidFill>
                  <a:schemeClr val="tx1"/>
                </a:solidFill>
              </a:rPr>
              <a:t>setiap</a:t>
            </a:r>
            <a:r>
              <a:rPr lang="en-US" sz="2000" dirty="0">
                <a:solidFill>
                  <a:schemeClr val="tx1"/>
                </a:solidFill>
              </a:rPr>
              <a:t> 6 (</a:t>
            </a:r>
            <a:r>
              <a:rPr lang="en-US" sz="2000" dirty="0" err="1">
                <a:solidFill>
                  <a:schemeClr val="tx1"/>
                </a:solidFill>
              </a:rPr>
              <a:t>enam</a:t>
            </a:r>
            <a:r>
              <a:rPr lang="en-US" sz="2000" dirty="0">
                <a:solidFill>
                  <a:schemeClr val="tx1"/>
                </a:solidFill>
              </a:rPr>
              <a:t>) </a:t>
            </a:r>
            <a:r>
              <a:rPr lang="en-US" sz="2000" dirty="0" err="1">
                <a:solidFill>
                  <a:schemeClr val="tx1"/>
                </a:solidFill>
              </a:rPr>
              <a:t>bulan</a:t>
            </a:r>
            <a:r>
              <a:rPr lang="en-US" sz="2000" dirty="0">
                <a:solidFill>
                  <a:schemeClr val="tx1"/>
                </a:solidFill>
              </a:rPr>
              <a:t> </a:t>
            </a:r>
            <a:r>
              <a:rPr lang="en-US" sz="2000" dirty="0" err="1">
                <a:solidFill>
                  <a:schemeClr val="tx1"/>
                </a:solidFill>
              </a:rPr>
              <a:t>sekali</a:t>
            </a:r>
            <a:r>
              <a:rPr lang="en-US" sz="2000" dirty="0">
                <a:solidFill>
                  <a:schemeClr val="tx1"/>
                </a:solidFill>
              </a:rPr>
              <a:t> </a:t>
            </a:r>
            <a:r>
              <a:rPr lang="en-US" sz="2000" dirty="0" err="1">
                <a:solidFill>
                  <a:schemeClr val="tx1"/>
                </a:solidFill>
              </a:rPr>
              <a:t>kepada</a:t>
            </a:r>
            <a:r>
              <a:rPr lang="en-US" sz="2000" dirty="0">
                <a:solidFill>
                  <a:schemeClr val="tx1"/>
                </a:solidFill>
              </a:rPr>
              <a:t> </a:t>
            </a:r>
            <a:r>
              <a:rPr lang="en-US" sz="2000" dirty="0" err="1">
                <a:solidFill>
                  <a:schemeClr val="tx1"/>
                </a:solidFill>
              </a:rPr>
              <a:t>Presiden</a:t>
            </a:r>
            <a:r>
              <a:rPr lang="en-US" sz="2000" dirty="0">
                <a:solidFill>
                  <a:schemeClr val="tx1"/>
                </a:solidFill>
              </a:rPr>
              <a:t>, Dewan </a:t>
            </a:r>
            <a:r>
              <a:rPr lang="en-US" sz="2000" dirty="0" err="1">
                <a:solidFill>
                  <a:schemeClr val="tx1"/>
                </a:solidFill>
              </a:rPr>
              <a:t>Perwakilan</a:t>
            </a:r>
            <a:r>
              <a:rPr lang="en-US" sz="2000" dirty="0">
                <a:solidFill>
                  <a:schemeClr val="tx1"/>
                </a:solidFill>
              </a:rPr>
              <a:t> Rakyat, </a:t>
            </a:r>
            <a:r>
              <a:rPr lang="en-US" sz="2000" dirty="0" err="1">
                <a:solidFill>
                  <a:schemeClr val="tx1"/>
                </a:solidFill>
              </a:rPr>
              <a:t>dan</a:t>
            </a:r>
            <a:r>
              <a:rPr lang="en-US" sz="2000" dirty="0">
                <a:solidFill>
                  <a:schemeClr val="tx1"/>
                </a:solidFill>
              </a:rPr>
              <a:t> </a:t>
            </a:r>
            <a:r>
              <a:rPr lang="en-US" sz="2000" dirty="0" err="1">
                <a:solidFill>
                  <a:schemeClr val="tx1"/>
                </a:solidFill>
              </a:rPr>
              <a:t>Lembaga</a:t>
            </a:r>
            <a:r>
              <a:rPr lang="en-US" sz="2000" dirty="0">
                <a:solidFill>
                  <a:schemeClr val="tx1"/>
                </a:solidFill>
              </a:rPr>
              <a:t> </a:t>
            </a:r>
            <a:r>
              <a:rPr lang="en-US" sz="2000" dirty="0" err="1">
                <a:solidFill>
                  <a:schemeClr val="tx1"/>
                </a:solidFill>
              </a:rPr>
              <a:t>Pengawas</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Pengatur</a:t>
            </a:r>
            <a:r>
              <a:rPr lang="en-US" sz="2000" dirty="0" smtClean="0">
                <a:solidFill>
                  <a:schemeClr val="tx1"/>
                </a:solidFill>
              </a:rPr>
              <a:t>.</a:t>
            </a:r>
            <a:endParaRPr lang="id-ID" sz="2000" dirty="0" smtClean="0">
              <a:solidFill>
                <a:schemeClr val="tx1"/>
              </a:solidFill>
            </a:endParaRPr>
          </a:p>
          <a:p>
            <a:pPr algn="just"/>
            <a:endParaRPr lang="id-ID" sz="2000" dirty="0">
              <a:solidFill>
                <a:schemeClr val="tx1"/>
              </a:solidFill>
            </a:endParaRPr>
          </a:p>
          <a:p>
            <a:pPr algn="just"/>
            <a:r>
              <a:rPr lang="en-US" sz="2000" b="1" dirty="0" err="1">
                <a:solidFill>
                  <a:schemeClr val="tx1"/>
                </a:solidFill>
              </a:rPr>
              <a:t>Tugas</a:t>
            </a:r>
            <a:r>
              <a:rPr lang="en-US" sz="2000" b="1" dirty="0">
                <a:solidFill>
                  <a:schemeClr val="tx1"/>
                </a:solidFill>
              </a:rPr>
              <a:t> PPATK</a:t>
            </a:r>
            <a:endParaRPr lang="id-ID" sz="2000" dirty="0">
              <a:solidFill>
                <a:schemeClr val="tx1"/>
              </a:solidFill>
            </a:endParaRPr>
          </a:p>
          <a:p>
            <a:pPr algn="just"/>
            <a:r>
              <a:rPr lang="en-US" sz="2000" dirty="0" err="1">
                <a:solidFill>
                  <a:schemeClr val="tx1"/>
                </a:solidFill>
              </a:rPr>
              <a:t>Sebagai</a:t>
            </a:r>
            <a:r>
              <a:rPr lang="en-US" sz="2000" dirty="0">
                <a:solidFill>
                  <a:schemeClr val="tx1"/>
                </a:solidFill>
              </a:rPr>
              <a:t> </a:t>
            </a:r>
            <a:r>
              <a:rPr lang="en-US" sz="2000" dirty="0" err="1">
                <a:solidFill>
                  <a:schemeClr val="tx1"/>
                </a:solidFill>
              </a:rPr>
              <a:t>lembaga</a:t>
            </a:r>
            <a:r>
              <a:rPr lang="en-US" sz="2000" dirty="0">
                <a:solidFill>
                  <a:schemeClr val="tx1"/>
                </a:solidFill>
              </a:rPr>
              <a:t> </a:t>
            </a:r>
            <a:r>
              <a:rPr lang="en-US" sz="2000" dirty="0" err="1">
                <a:solidFill>
                  <a:schemeClr val="tx1"/>
                </a:solidFill>
              </a:rPr>
              <a:t>intelijen</a:t>
            </a:r>
            <a:r>
              <a:rPr lang="en-US" sz="2000" dirty="0">
                <a:solidFill>
                  <a:schemeClr val="tx1"/>
                </a:solidFill>
              </a:rPr>
              <a:t> </a:t>
            </a:r>
            <a:r>
              <a:rPr lang="en-US" sz="2000" dirty="0" err="1">
                <a:solidFill>
                  <a:schemeClr val="tx1"/>
                </a:solidFill>
              </a:rPr>
              <a:t>keuangan</a:t>
            </a:r>
            <a:r>
              <a:rPr lang="en-US" sz="2000" dirty="0">
                <a:solidFill>
                  <a:schemeClr val="tx1"/>
                </a:solidFill>
              </a:rPr>
              <a:t>, PPATK </a:t>
            </a:r>
            <a:r>
              <a:rPr lang="en-US" sz="2000" dirty="0" err="1">
                <a:solidFill>
                  <a:schemeClr val="tx1"/>
                </a:solidFill>
              </a:rPr>
              <a:t>berperan</a:t>
            </a:r>
            <a:r>
              <a:rPr lang="en-US" sz="2000" dirty="0">
                <a:solidFill>
                  <a:schemeClr val="tx1"/>
                </a:solidFill>
              </a:rPr>
              <a:t> </a:t>
            </a:r>
            <a:r>
              <a:rPr lang="en-US" sz="2000" dirty="0" err="1">
                <a:solidFill>
                  <a:schemeClr val="tx1"/>
                </a:solidFill>
              </a:rPr>
              <a:t>mencegah</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memberantas</a:t>
            </a:r>
            <a:r>
              <a:rPr lang="en-US" sz="2000" dirty="0">
                <a:solidFill>
                  <a:schemeClr val="tx1"/>
                </a:solidFill>
              </a:rPr>
              <a:t> </a:t>
            </a:r>
            <a:r>
              <a:rPr lang="en-US" sz="2000" dirty="0" err="1">
                <a:solidFill>
                  <a:schemeClr val="tx1"/>
                </a:solidFill>
              </a:rPr>
              <a:t>tindak</a:t>
            </a:r>
            <a:r>
              <a:rPr lang="en-US" sz="2000" dirty="0">
                <a:solidFill>
                  <a:schemeClr val="tx1"/>
                </a:solidFill>
              </a:rPr>
              <a:t> </a:t>
            </a:r>
            <a:r>
              <a:rPr lang="en-US" sz="2000" dirty="0" err="1">
                <a:solidFill>
                  <a:schemeClr val="tx1"/>
                </a:solidFill>
              </a:rPr>
              <a:t>pidana</a:t>
            </a:r>
            <a:r>
              <a:rPr lang="en-US" sz="2000" dirty="0">
                <a:solidFill>
                  <a:schemeClr val="tx1"/>
                </a:solidFill>
              </a:rPr>
              <a:t> </a:t>
            </a:r>
            <a:r>
              <a:rPr lang="en-US" sz="2000" dirty="0" err="1">
                <a:solidFill>
                  <a:schemeClr val="tx1"/>
                </a:solidFill>
              </a:rPr>
              <a:t>pencucian</a:t>
            </a:r>
            <a:r>
              <a:rPr lang="en-US" sz="2000" dirty="0">
                <a:solidFill>
                  <a:schemeClr val="tx1"/>
                </a:solidFill>
              </a:rPr>
              <a:t> </a:t>
            </a:r>
            <a:r>
              <a:rPr lang="en-US" sz="2000" dirty="0" err="1">
                <a:solidFill>
                  <a:schemeClr val="tx1"/>
                </a:solidFill>
              </a:rPr>
              <a:t>uang</a:t>
            </a:r>
            <a:r>
              <a:rPr lang="en-US" sz="2000" dirty="0">
                <a:solidFill>
                  <a:schemeClr val="tx1"/>
                </a:solidFill>
              </a:rPr>
              <a:t> di Indonesia. </a:t>
            </a:r>
            <a:r>
              <a:rPr lang="en-US" sz="2000" dirty="0" err="1">
                <a:solidFill>
                  <a:schemeClr val="tx1"/>
                </a:solidFill>
              </a:rPr>
              <a:t>Kewenangan</a:t>
            </a:r>
            <a:r>
              <a:rPr lang="en-US" sz="2000" dirty="0">
                <a:solidFill>
                  <a:schemeClr val="tx1"/>
                </a:solidFill>
              </a:rPr>
              <a:t> yang </a:t>
            </a:r>
            <a:r>
              <a:rPr lang="en-US" sz="2000" dirty="0" err="1">
                <a:solidFill>
                  <a:schemeClr val="tx1"/>
                </a:solidFill>
              </a:rPr>
              <a:t>diberikan</a:t>
            </a:r>
            <a:r>
              <a:rPr lang="en-US" sz="2000" dirty="0">
                <a:solidFill>
                  <a:schemeClr val="tx1"/>
                </a:solidFill>
              </a:rPr>
              <a:t> </a:t>
            </a:r>
            <a:r>
              <a:rPr lang="en-US" sz="2000" dirty="0" err="1">
                <a:solidFill>
                  <a:schemeClr val="tx1"/>
                </a:solidFill>
              </a:rPr>
              <a:t>antara</a:t>
            </a:r>
            <a:r>
              <a:rPr lang="en-US" sz="2000" dirty="0">
                <a:solidFill>
                  <a:schemeClr val="tx1"/>
                </a:solidFill>
              </a:rPr>
              <a:t> lain </a:t>
            </a:r>
            <a:r>
              <a:rPr lang="en-US" sz="2000" dirty="0" err="1">
                <a:solidFill>
                  <a:schemeClr val="tx1"/>
                </a:solidFill>
              </a:rPr>
              <a:t>pengelolaan</a:t>
            </a:r>
            <a:r>
              <a:rPr lang="en-US" sz="2000" dirty="0">
                <a:solidFill>
                  <a:schemeClr val="tx1"/>
                </a:solidFill>
              </a:rPr>
              <a:t> data base, </a:t>
            </a:r>
            <a:r>
              <a:rPr lang="en-US" sz="2000" dirty="0" err="1">
                <a:solidFill>
                  <a:schemeClr val="tx1"/>
                </a:solidFill>
              </a:rPr>
              <a:t>menetapkan</a:t>
            </a:r>
            <a:r>
              <a:rPr lang="en-US" sz="2000" dirty="0">
                <a:solidFill>
                  <a:schemeClr val="tx1"/>
                </a:solidFill>
              </a:rPr>
              <a:t> </a:t>
            </a:r>
            <a:r>
              <a:rPr lang="en-US" sz="2000" dirty="0" err="1">
                <a:solidFill>
                  <a:schemeClr val="tx1"/>
                </a:solidFill>
              </a:rPr>
              <a:t>pedoman</a:t>
            </a:r>
            <a:r>
              <a:rPr lang="en-US" sz="2000" dirty="0">
                <a:solidFill>
                  <a:schemeClr val="tx1"/>
                </a:solidFill>
              </a:rPr>
              <a:t> </a:t>
            </a:r>
            <a:r>
              <a:rPr lang="en-US" sz="2000" dirty="0" err="1">
                <a:solidFill>
                  <a:schemeClr val="tx1"/>
                </a:solidFill>
              </a:rPr>
              <a:t>bagi</a:t>
            </a:r>
            <a:r>
              <a:rPr lang="en-US" sz="2000" dirty="0">
                <a:solidFill>
                  <a:schemeClr val="tx1"/>
                </a:solidFill>
              </a:rPr>
              <a:t> </a:t>
            </a:r>
            <a:r>
              <a:rPr lang="en-US" sz="2000" dirty="0" err="1">
                <a:solidFill>
                  <a:schemeClr val="tx1"/>
                </a:solidFill>
              </a:rPr>
              <a:t>Pihak</a:t>
            </a:r>
            <a:r>
              <a:rPr lang="en-US" sz="2000" dirty="0">
                <a:solidFill>
                  <a:schemeClr val="tx1"/>
                </a:solidFill>
              </a:rPr>
              <a:t> </a:t>
            </a:r>
            <a:r>
              <a:rPr lang="en-US" sz="2000" dirty="0" err="1">
                <a:solidFill>
                  <a:schemeClr val="tx1"/>
                </a:solidFill>
              </a:rPr>
              <a:t>Pelapor</a:t>
            </a:r>
            <a:r>
              <a:rPr lang="en-US" sz="2000" dirty="0">
                <a:solidFill>
                  <a:schemeClr val="tx1"/>
                </a:solidFill>
              </a:rPr>
              <a:t>, </a:t>
            </a:r>
            <a:r>
              <a:rPr lang="en-US" sz="2000" dirty="0" err="1">
                <a:solidFill>
                  <a:schemeClr val="tx1"/>
                </a:solidFill>
              </a:rPr>
              <a:t>mengkoordinasikan</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memberikan</a:t>
            </a:r>
            <a:r>
              <a:rPr lang="en-US" sz="2000" dirty="0">
                <a:solidFill>
                  <a:schemeClr val="tx1"/>
                </a:solidFill>
              </a:rPr>
              <a:t> </a:t>
            </a:r>
            <a:r>
              <a:rPr lang="en-US" sz="2000" dirty="0" err="1">
                <a:solidFill>
                  <a:schemeClr val="tx1"/>
                </a:solidFill>
              </a:rPr>
              <a:t>rekomendasi</a:t>
            </a:r>
            <a:r>
              <a:rPr lang="en-US" sz="2000" dirty="0">
                <a:solidFill>
                  <a:schemeClr val="tx1"/>
                </a:solidFill>
              </a:rPr>
              <a:t> </a:t>
            </a:r>
            <a:r>
              <a:rPr lang="en-US" sz="2000" dirty="0" err="1">
                <a:solidFill>
                  <a:schemeClr val="tx1"/>
                </a:solidFill>
              </a:rPr>
              <a:t>kepada</a:t>
            </a:r>
            <a:r>
              <a:rPr lang="en-US" sz="2000" dirty="0">
                <a:solidFill>
                  <a:schemeClr val="tx1"/>
                </a:solidFill>
              </a:rPr>
              <a:t> </a:t>
            </a:r>
            <a:r>
              <a:rPr lang="en-US" sz="2000" dirty="0" err="1">
                <a:solidFill>
                  <a:schemeClr val="tx1"/>
                </a:solidFill>
              </a:rPr>
              <a:t>Pemerintah</a:t>
            </a:r>
            <a:r>
              <a:rPr lang="en-US" sz="2000" dirty="0">
                <a:solidFill>
                  <a:schemeClr val="tx1"/>
                </a:solidFill>
              </a:rPr>
              <a:t>,  </a:t>
            </a:r>
            <a:r>
              <a:rPr lang="en-US" sz="2000" dirty="0" err="1">
                <a:solidFill>
                  <a:schemeClr val="tx1"/>
                </a:solidFill>
              </a:rPr>
              <a:t>mewakili</a:t>
            </a:r>
            <a:r>
              <a:rPr lang="en-US" sz="2000" dirty="0">
                <a:solidFill>
                  <a:schemeClr val="tx1"/>
                </a:solidFill>
              </a:rPr>
              <a:t> </a:t>
            </a:r>
            <a:r>
              <a:rPr lang="en-US" sz="2000" dirty="0" err="1">
                <a:solidFill>
                  <a:schemeClr val="tx1"/>
                </a:solidFill>
              </a:rPr>
              <a:t>Pemerintah</a:t>
            </a:r>
            <a:r>
              <a:rPr lang="en-US" sz="2000" dirty="0">
                <a:solidFill>
                  <a:schemeClr val="tx1"/>
                </a:solidFill>
              </a:rPr>
              <a:t> </a:t>
            </a:r>
            <a:r>
              <a:rPr lang="en-US" sz="2000" dirty="0" err="1">
                <a:solidFill>
                  <a:schemeClr val="tx1"/>
                </a:solidFill>
              </a:rPr>
              <a:t>dalam</a:t>
            </a:r>
            <a:r>
              <a:rPr lang="en-US" sz="2000" dirty="0">
                <a:solidFill>
                  <a:schemeClr val="tx1"/>
                </a:solidFill>
              </a:rPr>
              <a:t> forum </a:t>
            </a:r>
            <a:r>
              <a:rPr lang="en-US" sz="2000" dirty="0" err="1">
                <a:solidFill>
                  <a:schemeClr val="tx1"/>
                </a:solidFill>
              </a:rPr>
              <a:t>internasional</a:t>
            </a:r>
            <a:r>
              <a:rPr lang="en-US" sz="2000" dirty="0" smtClean="0">
                <a:solidFill>
                  <a:schemeClr val="tx1"/>
                </a:solidFill>
              </a:rPr>
              <a:t>,</a:t>
            </a:r>
            <a:r>
              <a:rPr lang="id-ID" sz="2000" dirty="0" smtClean="0">
                <a:solidFill>
                  <a:schemeClr val="tx1"/>
                </a:solidFill>
              </a:rPr>
              <a:t> </a:t>
            </a:r>
            <a:r>
              <a:rPr lang="en-US" sz="2000" dirty="0" err="1">
                <a:solidFill>
                  <a:schemeClr val="tx1"/>
                </a:solidFill>
              </a:rPr>
              <a:t>menyelenggarakan</a:t>
            </a:r>
            <a:r>
              <a:rPr lang="en-US" sz="2000" dirty="0">
                <a:solidFill>
                  <a:schemeClr val="tx1"/>
                </a:solidFill>
              </a:rPr>
              <a:t> </a:t>
            </a:r>
            <a:r>
              <a:rPr lang="en-US" sz="2000" dirty="0" err="1">
                <a:solidFill>
                  <a:schemeClr val="tx1"/>
                </a:solidFill>
              </a:rPr>
              <a:t>edukasi</a:t>
            </a:r>
            <a:r>
              <a:rPr lang="en-US" sz="2000" dirty="0">
                <a:solidFill>
                  <a:schemeClr val="tx1"/>
                </a:solidFill>
              </a:rPr>
              <a:t>, </a:t>
            </a:r>
            <a:r>
              <a:rPr lang="es-ES" sz="2000" dirty="0" err="1">
                <a:solidFill>
                  <a:schemeClr val="tx1"/>
                </a:solidFill>
              </a:rPr>
              <a:t>melakukan</a:t>
            </a:r>
            <a:r>
              <a:rPr lang="es-ES" sz="2000" dirty="0">
                <a:solidFill>
                  <a:schemeClr val="tx1"/>
                </a:solidFill>
              </a:rPr>
              <a:t> </a:t>
            </a:r>
            <a:r>
              <a:rPr lang="es-ES" sz="2000" dirty="0" err="1">
                <a:solidFill>
                  <a:schemeClr val="tx1"/>
                </a:solidFill>
              </a:rPr>
              <a:t>audit</a:t>
            </a:r>
            <a:r>
              <a:rPr lang="es-ES" sz="2000" dirty="0">
                <a:solidFill>
                  <a:schemeClr val="tx1"/>
                </a:solidFill>
              </a:rPr>
              <a:t> </a:t>
            </a:r>
            <a:r>
              <a:rPr lang="es-ES" sz="2000" dirty="0" err="1">
                <a:solidFill>
                  <a:schemeClr val="tx1"/>
                </a:solidFill>
              </a:rPr>
              <a:t>kepatuhan</a:t>
            </a:r>
            <a:r>
              <a:rPr lang="es-ES" sz="2000" dirty="0">
                <a:solidFill>
                  <a:schemeClr val="tx1"/>
                </a:solidFill>
              </a:rPr>
              <a:t> dan </a:t>
            </a:r>
            <a:r>
              <a:rPr lang="es-ES" sz="2000" dirty="0" err="1">
                <a:solidFill>
                  <a:schemeClr val="tx1"/>
                </a:solidFill>
              </a:rPr>
              <a:t>audit</a:t>
            </a:r>
            <a:r>
              <a:rPr lang="es-ES" sz="2000" dirty="0">
                <a:solidFill>
                  <a:schemeClr val="tx1"/>
                </a:solidFill>
              </a:rPr>
              <a:t> </a:t>
            </a:r>
            <a:r>
              <a:rPr lang="es-ES" sz="2000" dirty="0" err="1">
                <a:solidFill>
                  <a:schemeClr val="tx1"/>
                </a:solidFill>
              </a:rPr>
              <a:t>khusus</a:t>
            </a:r>
            <a:r>
              <a:rPr lang="es-ES" sz="2000" dirty="0">
                <a:solidFill>
                  <a:schemeClr val="tx1"/>
                </a:solidFill>
              </a:rPr>
              <a:t>, </a:t>
            </a:r>
            <a:r>
              <a:rPr lang="es-ES" sz="2000" dirty="0" err="1">
                <a:solidFill>
                  <a:schemeClr val="tx1"/>
                </a:solidFill>
              </a:rPr>
              <a:t>memberikan</a:t>
            </a:r>
            <a:r>
              <a:rPr lang="es-ES" sz="2000" dirty="0">
                <a:solidFill>
                  <a:schemeClr val="tx1"/>
                </a:solidFill>
              </a:rPr>
              <a:t> </a:t>
            </a:r>
            <a:r>
              <a:rPr lang="es-ES" sz="2000" dirty="0" err="1">
                <a:solidFill>
                  <a:schemeClr val="tx1"/>
                </a:solidFill>
              </a:rPr>
              <a:t>rekomendasi</a:t>
            </a:r>
            <a:r>
              <a:rPr lang="es-ES" sz="2000" dirty="0">
                <a:solidFill>
                  <a:schemeClr val="tx1"/>
                </a:solidFill>
              </a:rPr>
              <a:t> dan </a:t>
            </a:r>
            <a:r>
              <a:rPr lang="es-ES" sz="2000" dirty="0" err="1">
                <a:solidFill>
                  <a:schemeClr val="tx1"/>
                </a:solidFill>
              </a:rPr>
              <a:t>atau</a:t>
            </a:r>
            <a:r>
              <a:rPr lang="es-ES" sz="2000" dirty="0">
                <a:solidFill>
                  <a:schemeClr val="tx1"/>
                </a:solidFill>
              </a:rPr>
              <a:t> </a:t>
            </a:r>
            <a:r>
              <a:rPr lang="es-ES" sz="2000" dirty="0" err="1">
                <a:solidFill>
                  <a:schemeClr val="tx1"/>
                </a:solidFill>
              </a:rPr>
              <a:t>sanksi</a:t>
            </a:r>
            <a:r>
              <a:rPr lang="es-ES" sz="2000" dirty="0">
                <a:solidFill>
                  <a:schemeClr val="tx1"/>
                </a:solidFill>
              </a:rPr>
              <a:t> </a:t>
            </a:r>
            <a:r>
              <a:rPr lang="es-ES" sz="2000" dirty="0" err="1">
                <a:solidFill>
                  <a:schemeClr val="tx1"/>
                </a:solidFill>
              </a:rPr>
              <a:t>kepada</a:t>
            </a:r>
            <a:r>
              <a:rPr lang="es-ES" sz="2000" dirty="0">
                <a:solidFill>
                  <a:schemeClr val="tx1"/>
                </a:solidFill>
              </a:rPr>
              <a:t> </a:t>
            </a:r>
            <a:r>
              <a:rPr lang="es-ES" sz="2000" dirty="0" err="1">
                <a:solidFill>
                  <a:schemeClr val="tx1"/>
                </a:solidFill>
              </a:rPr>
              <a:t>Pihak</a:t>
            </a:r>
            <a:r>
              <a:rPr lang="es-ES" sz="2000" dirty="0">
                <a:solidFill>
                  <a:schemeClr val="tx1"/>
                </a:solidFill>
              </a:rPr>
              <a:t> </a:t>
            </a:r>
            <a:r>
              <a:rPr lang="es-ES" sz="2000" dirty="0" err="1">
                <a:solidFill>
                  <a:schemeClr val="tx1"/>
                </a:solidFill>
              </a:rPr>
              <a:t>Pelapor</a:t>
            </a:r>
            <a:r>
              <a:rPr lang="es-ES" sz="2000" dirty="0">
                <a:solidFill>
                  <a:schemeClr val="tx1"/>
                </a:solidFill>
              </a:rPr>
              <a:t>, dan </a:t>
            </a:r>
            <a:r>
              <a:rPr lang="es-ES" sz="2000" dirty="0" err="1">
                <a:solidFill>
                  <a:schemeClr val="tx1"/>
                </a:solidFill>
              </a:rPr>
              <a:t>mengeluarkan</a:t>
            </a:r>
            <a:r>
              <a:rPr lang="es-ES" sz="2000" dirty="0">
                <a:solidFill>
                  <a:schemeClr val="tx1"/>
                </a:solidFill>
              </a:rPr>
              <a:t> </a:t>
            </a:r>
            <a:r>
              <a:rPr lang="es-ES" sz="2000" dirty="0" err="1">
                <a:solidFill>
                  <a:schemeClr val="tx1"/>
                </a:solidFill>
              </a:rPr>
              <a:t>ketentuan</a:t>
            </a:r>
            <a:r>
              <a:rPr lang="es-ES" sz="2000" dirty="0">
                <a:solidFill>
                  <a:schemeClr val="tx1"/>
                </a:solidFill>
              </a:rPr>
              <a:t> </a:t>
            </a:r>
            <a:r>
              <a:rPr lang="es-ES" sz="2000" dirty="0" err="1">
                <a:solidFill>
                  <a:schemeClr val="tx1"/>
                </a:solidFill>
              </a:rPr>
              <a:t>Prinsip</a:t>
            </a:r>
            <a:r>
              <a:rPr lang="es-ES" sz="2000" dirty="0">
                <a:solidFill>
                  <a:schemeClr val="tx1"/>
                </a:solidFill>
              </a:rPr>
              <a:t> </a:t>
            </a:r>
            <a:r>
              <a:rPr lang="es-ES" sz="2000" dirty="0" err="1">
                <a:solidFill>
                  <a:schemeClr val="tx1"/>
                </a:solidFill>
              </a:rPr>
              <a:t>Mengenali</a:t>
            </a:r>
            <a:r>
              <a:rPr lang="es-ES" sz="2000" dirty="0">
                <a:solidFill>
                  <a:schemeClr val="tx1"/>
                </a:solidFill>
              </a:rPr>
              <a:t> </a:t>
            </a:r>
            <a:r>
              <a:rPr lang="es-ES" sz="2000" dirty="0" err="1">
                <a:solidFill>
                  <a:schemeClr val="tx1"/>
                </a:solidFill>
              </a:rPr>
              <a:t>Pengguna</a:t>
            </a:r>
            <a:r>
              <a:rPr lang="es-ES" sz="2000" dirty="0">
                <a:solidFill>
                  <a:schemeClr val="tx1"/>
                </a:solidFill>
              </a:rPr>
              <a:t> Jasa. </a:t>
            </a:r>
            <a:endParaRPr lang="id-ID" sz="2000" dirty="0">
              <a:solidFill>
                <a:schemeClr val="tx1"/>
              </a:solidFill>
            </a:endParaRPr>
          </a:p>
        </p:txBody>
      </p:sp>
    </p:spTree>
    <p:extLst>
      <p:ext uri="{BB962C8B-B14F-4D97-AF65-F5344CB8AC3E}">
        <p14:creationId xmlns:p14="http://schemas.microsoft.com/office/powerpoint/2010/main" val="327345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116632"/>
            <a:ext cx="8964489" cy="67413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dirty="0">
                <a:solidFill>
                  <a:schemeClr val="tx1"/>
                </a:solidFill>
              </a:rPr>
              <a:t>Di </a:t>
            </a:r>
            <a:r>
              <a:rPr lang="es-ES" sz="2000" dirty="0" err="1">
                <a:solidFill>
                  <a:schemeClr val="tx1"/>
                </a:solidFill>
              </a:rPr>
              <a:t>samping</a:t>
            </a:r>
            <a:r>
              <a:rPr lang="es-ES" sz="2000" dirty="0">
                <a:solidFill>
                  <a:schemeClr val="tx1"/>
                </a:solidFill>
              </a:rPr>
              <a:t> </a:t>
            </a:r>
            <a:r>
              <a:rPr lang="es-ES" sz="2000" dirty="0" err="1">
                <a:solidFill>
                  <a:schemeClr val="tx1"/>
                </a:solidFill>
              </a:rPr>
              <a:t>peran</a:t>
            </a:r>
            <a:r>
              <a:rPr lang="es-ES" sz="2000" dirty="0">
                <a:solidFill>
                  <a:schemeClr val="tx1"/>
                </a:solidFill>
              </a:rPr>
              <a:t> </a:t>
            </a:r>
            <a:r>
              <a:rPr lang="es-ES" sz="2000" dirty="0" err="1">
                <a:solidFill>
                  <a:schemeClr val="tx1"/>
                </a:solidFill>
              </a:rPr>
              <a:t>tersebut</a:t>
            </a:r>
            <a:r>
              <a:rPr lang="es-ES" sz="2000" dirty="0">
                <a:solidFill>
                  <a:schemeClr val="tx1"/>
                </a:solidFill>
              </a:rPr>
              <a:t>, </a:t>
            </a:r>
            <a:r>
              <a:rPr lang="es-ES" sz="2000" dirty="0" err="1">
                <a:solidFill>
                  <a:schemeClr val="tx1"/>
                </a:solidFill>
              </a:rPr>
              <a:t>peran</a:t>
            </a:r>
            <a:r>
              <a:rPr lang="es-ES" sz="2000" dirty="0">
                <a:solidFill>
                  <a:schemeClr val="tx1"/>
                </a:solidFill>
              </a:rPr>
              <a:t> </a:t>
            </a:r>
            <a:r>
              <a:rPr lang="es-ES" sz="2000" dirty="0" err="1">
                <a:solidFill>
                  <a:schemeClr val="tx1"/>
                </a:solidFill>
              </a:rPr>
              <a:t>utama</a:t>
            </a:r>
            <a:r>
              <a:rPr lang="es-ES" sz="2000" dirty="0">
                <a:solidFill>
                  <a:schemeClr val="tx1"/>
                </a:solidFill>
              </a:rPr>
              <a:t> </a:t>
            </a:r>
            <a:r>
              <a:rPr lang="es-ES" sz="2000" dirty="0" err="1">
                <a:solidFill>
                  <a:schemeClr val="tx1"/>
                </a:solidFill>
              </a:rPr>
              <a:t>lainnya</a:t>
            </a:r>
            <a:r>
              <a:rPr lang="es-ES" sz="2000" dirty="0">
                <a:solidFill>
                  <a:schemeClr val="tx1"/>
                </a:solidFill>
              </a:rPr>
              <a:t> </a:t>
            </a:r>
            <a:r>
              <a:rPr lang="es-ES" sz="2000" dirty="0" err="1">
                <a:solidFill>
                  <a:schemeClr val="tx1"/>
                </a:solidFill>
              </a:rPr>
              <a:t>adalah</a:t>
            </a:r>
            <a:r>
              <a:rPr lang="es-ES" sz="2000" dirty="0">
                <a:solidFill>
                  <a:schemeClr val="tx1"/>
                </a:solidFill>
              </a:rPr>
              <a:t> </a:t>
            </a:r>
            <a:r>
              <a:rPr lang="es-ES" sz="2000" dirty="0" err="1">
                <a:solidFill>
                  <a:schemeClr val="tx1"/>
                </a:solidFill>
              </a:rPr>
              <a:t>melakukan</a:t>
            </a:r>
            <a:r>
              <a:rPr lang="es-ES" sz="2000" dirty="0">
                <a:solidFill>
                  <a:schemeClr val="tx1"/>
                </a:solidFill>
              </a:rPr>
              <a:t> </a:t>
            </a:r>
            <a:r>
              <a:rPr lang="es-ES" sz="2000" dirty="0" err="1">
                <a:solidFill>
                  <a:schemeClr val="tx1"/>
                </a:solidFill>
              </a:rPr>
              <a:t>analisis</a:t>
            </a:r>
            <a:r>
              <a:rPr lang="es-ES" sz="2000" dirty="0">
                <a:solidFill>
                  <a:schemeClr val="tx1"/>
                </a:solidFill>
              </a:rPr>
              <a:t> </a:t>
            </a:r>
            <a:r>
              <a:rPr lang="es-ES" sz="2000" dirty="0" err="1">
                <a:solidFill>
                  <a:schemeClr val="tx1"/>
                </a:solidFill>
              </a:rPr>
              <a:t>atau</a:t>
            </a:r>
            <a:r>
              <a:rPr lang="es-ES" sz="2000" dirty="0">
                <a:solidFill>
                  <a:schemeClr val="tx1"/>
                </a:solidFill>
              </a:rPr>
              <a:t> </a:t>
            </a:r>
            <a:r>
              <a:rPr lang="es-ES" sz="2000" dirty="0" err="1">
                <a:solidFill>
                  <a:schemeClr val="tx1"/>
                </a:solidFill>
              </a:rPr>
              <a:t>pemeriksaan</a:t>
            </a:r>
            <a:r>
              <a:rPr lang="es-ES" sz="2000" dirty="0">
                <a:solidFill>
                  <a:schemeClr val="tx1"/>
                </a:solidFill>
              </a:rPr>
              <a:t> </a:t>
            </a:r>
            <a:r>
              <a:rPr lang="es-ES" sz="2000" dirty="0" err="1">
                <a:solidFill>
                  <a:schemeClr val="tx1"/>
                </a:solidFill>
              </a:rPr>
              <a:t>laporan</a:t>
            </a:r>
            <a:r>
              <a:rPr lang="es-ES" sz="2000" dirty="0">
                <a:solidFill>
                  <a:schemeClr val="tx1"/>
                </a:solidFill>
              </a:rPr>
              <a:t> dan </a:t>
            </a:r>
            <a:r>
              <a:rPr lang="es-ES" sz="2000" dirty="0" err="1">
                <a:solidFill>
                  <a:schemeClr val="tx1"/>
                </a:solidFill>
              </a:rPr>
              <a:t>informasi</a:t>
            </a:r>
            <a:r>
              <a:rPr lang="es-ES" sz="2000" dirty="0">
                <a:solidFill>
                  <a:schemeClr val="tx1"/>
                </a:solidFill>
              </a:rPr>
              <a:t> </a:t>
            </a:r>
            <a:r>
              <a:rPr lang="es-ES" sz="2000" dirty="0" err="1">
                <a:solidFill>
                  <a:schemeClr val="tx1"/>
                </a:solidFill>
              </a:rPr>
              <a:t>Transaksi</a:t>
            </a:r>
            <a:r>
              <a:rPr lang="es-ES" sz="2000" dirty="0">
                <a:solidFill>
                  <a:schemeClr val="tx1"/>
                </a:solidFill>
              </a:rPr>
              <a:t> </a:t>
            </a:r>
            <a:r>
              <a:rPr lang="es-ES" sz="2000" dirty="0" err="1">
                <a:solidFill>
                  <a:schemeClr val="tx1"/>
                </a:solidFill>
              </a:rPr>
              <a:t>Keuangan</a:t>
            </a:r>
            <a:r>
              <a:rPr lang="es-ES" sz="2000" dirty="0">
                <a:solidFill>
                  <a:schemeClr val="tx1"/>
                </a:solidFill>
              </a:rPr>
              <a:t> yang </a:t>
            </a:r>
            <a:r>
              <a:rPr lang="es-ES" sz="2000" dirty="0" err="1">
                <a:solidFill>
                  <a:schemeClr val="tx1"/>
                </a:solidFill>
              </a:rPr>
              <a:t>berindikasi</a:t>
            </a:r>
            <a:r>
              <a:rPr lang="es-ES" sz="2000" dirty="0">
                <a:solidFill>
                  <a:schemeClr val="tx1"/>
                </a:solidFill>
              </a:rPr>
              <a:t> </a:t>
            </a:r>
            <a:r>
              <a:rPr lang="es-ES" sz="2000" dirty="0" err="1">
                <a:solidFill>
                  <a:schemeClr val="tx1"/>
                </a:solidFill>
              </a:rPr>
              <a:t>tindak</a:t>
            </a:r>
            <a:r>
              <a:rPr lang="es-ES" sz="2000" dirty="0">
                <a:solidFill>
                  <a:schemeClr val="tx1"/>
                </a:solidFill>
              </a:rPr>
              <a:t> </a:t>
            </a:r>
            <a:r>
              <a:rPr lang="es-ES" sz="2000" dirty="0" err="1">
                <a:solidFill>
                  <a:schemeClr val="tx1"/>
                </a:solidFill>
              </a:rPr>
              <a:t>pidana</a:t>
            </a:r>
            <a:r>
              <a:rPr lang="es-ES" sz="2000" dirty="0">
                <a:solidFill>
                  <a:schemeClr val="tx1"/>
                </a:solidFill>
              </a:rPr>
              <a:t> </a:t>
            </a:r>
            <a:r>
              <a:rPr lang="es-ES" sz="2000" dirty="0" err="1">
                <a:solidFill>
                  <a:schemeClr val="tx1"/>
                </a:solidFill>
              </a:rPr>
              <a:t>pencucian</a:t>
            </a:r>
            <a:r>
              <a:rPr lang="es-ES" sz="2000" dirty="0">
                <a:solidFill>
                  <a:schemeClr val="tx1"/>
                </a:solidFill>
              </a:rPr>
              <a:t> </a:t>
            </a:r>
            <a:r>
              <a:rPr lang="es-ES" sz="2000" dirty="0" err="1">
                <a:solidFill>
                  <a:schemeClr val="tx1"/>
                </a:solidFill>
              </a:rPr>
              <a:t>uang</a:t>
            </a:r>
            <a:r>
              <a:rPr lang="es-ES" sz="2000" dirty="0">
                <a:solidFill>
                  <a:schemeClr val="tx1"/>
                </a:solidFill>
              </a:rPr>
              <a:t> dan/</a:t>
            </a:r>
            <a:r>
              <a:rPr lang="es-ES" sz="2000" dirty="0" err="1">
                <a:solidFill>
                  <a:schemeClr val="tx1"/>
                </a:solidFill>
              </a:rPr>
              <a:t>atau</a:t>
            </a:r>
            <a:r>
              <a:rPr lang="es-ES" sz="2000" dirty="0">
                <a:solidFill>
                  <a:schemeClr val="tx1"/>
                </a:solidFill>
              </a:rPr>
              <a:t> </a:t>
            </a:r>
            <a:r>
              <a:rPr lang="es-ES" sz="2000" dirty="0" err="1">
                <a:solidFill>
                  <a:schemeClr val="tx1"/>
                </a:solidFill>
              </a:rPr>
              <a:t>tindak</a:t>
            </a:r>
            <a:r>
              <a:rPr lang="es-ES" sz="2000" dirty="0">
                <a:solidFill>
                  <a:schemeClr val="tx1"/>
                </a:solidFill>
              </a:rPr>
              <a:t> </a:t>
            </a:r>
            <a:r>
              <a:rPr lang="es-ES" sz="2000" dirty="0" err="1">
                <a:solidFill>
                  <a:schemeClr val="tx1"/>
                </a:solidFill>
              </a:rPr>
              <a:t>pidana</a:t>
            </a:r>
            <a:r>
              <a:rPr lang="es-ES" sz="2000" dirty="0">
                <a:solidFill>
                  <a:schemeClr val="tx1"/>
                </a:solidFill>
              </a:rPr>
              <a:t> </a:t>
            </a:r>
            <a:r>
              <a:rPr lang="es-ES" sz="2000" dirty="0" err="1">
                <a:solidFill>
                  <a:schemeClr val="tx1"/>
                </a:solidFill>
              </a:rPr>
              <a:t>lain</a:t>
            </a:r>
            <a:r>
              <a:rPr lang="es-ES" sz="2000" dirty="0">
                <a:solidFill>
                  <a:schemeClr val="tx1"/>
                </a:solidFill>
              </a:rPr>
              <a:t>, </a:t>
            </a:r>
            <a:r>
              <a:rPr lang="es-ES" sz="2000" dirty="0" err="1">
                <a:solidFill>
                  <a:schemeClr val="tx1"/>
                </a:solidFill>
              </a:rPr>
              <a:t>dengan</a:t>
            </a:r>
            <a:r>
              <a:rPr lang="es-ES" sz="2000" dirty="0">
                <a:solidFill>
                  <a:schemeClr val="tx1"/>
                </a:solidFill>
              </a:rPr>
              <a:t> </a:t>
            </a:r>
            <a:r>
              <a:rPr lang="es-ES" sz="2000" dirty="0" err="1">
                <a:solidFill>
                  <a:schemeClr val="tx1"/>
                </a:solidFill>
              </a:rPr>
              <a:t>beberapa</a:t>
            </a:r>
            <a:r>
              <a:rPr lang="es-ES" sz="2000" dirty="0">
                <a:solidFill>
                  <a:schemeClr val="tx1"/>
                </a:solidFill>
              </a:rPr>
              <a:t> </a:t>
            </a:r>
            <a:r>
              <a:rPr lang="es-ES" sz="2000" dirty="0" err="1">
                <a:solidFill>
                  <a:schemeClr val="tx1"/>
                </a:solidFill>
              </a:rPr>
              <a:t>kewenangan</a:t>
            </a:r>
            <a:r>
              <a:rPr lang="es-ES" sz="2000" dirty="0">
                <a:solidFill>
                  <a:schemeClr val="tx1"/>
                </a:solidFill>
              </a:rPr>
              <a:t> antara </a:t>
            </a:r>
            <a:r>
              <a:rPr lang="es-ES" sz="2000" dirty="0" err="1">
                <a:solidFill>
                  <a:schemeClr val="tx1"/>
                </a:solidFill>
              </a:rPr>
              <a:t>lain</a:t>
            </a:r>
            <a:r>
              <a:rPr lang="es-ES" sz="2000" dirty="0">
                <a:solidFill>
                  <a:schemeClr val="tx1"/>
                </a:solidFill>
              </a:rPr>
              <a:t>  </a:t>
            </a:r>
            <a:r>
              <a:rPr lang="es-ES" sz="2000" dirty="0" err="1">
                <a:solidFill>
                  <a:schemeClr val="tx1"/>
                </a:solidFill>
              </a:rPr>
              <a:t>meminta</a:t>
            </a:r>
            <a:r>
              <a:rPr lang="es-ES" sz="2000" dirty="0">
                <a:solidFill>
                  <a:schemeClr val="tx1"/>
                </a:solidFill>
              </a:rPr>
              <a:t> dan </a:t>
            </a:r>
            <a:r>
              <a:rPr lang="es-ES" sz="2000" dirty="0" err="1">
                <a:solidFill>
                  <a:schemeClr val="tx1"/>
                </a:solidFill>
              </a:rPr>
              <a:t>menerima</a:t>
            </a:r>
            <a:r>
              <a:rPr lang="es-ES" sz="2000" dirty="0">
                <a:solidFill>
                  <a:schemeClr val="tx1"/>
                </a:solidFill>
              </a:rPr>
              <a:t> </a:t>
            </a:r>
            <a:r>
              <a:rPr lang="es-ES" sz="2000" dirty="0" err="1">
                <a:solidFill>
                  <a:schemeClr val="tx1"/>
                </a:solidFill>
              </a:rPr>
              <a:t>laporan</a:t>
            </a:r>
            <a:r>
              <a:rPr lang="es-ES" sz="2000" dirty="0">
                <a:solidFill>
                  <a:schemeClr val="tx1"/>
                </a:solidFill>
              </a:rPr>
              <a:t> dan </a:t>
            </a:r>
            <a:r>
              <a:rPr lang="es-ES" sz="2000" dirty="0" err="1">
                <a:solidFill>
                  <a:schemeClr val="tx1"/>
                </a:solidFill>
              </a:rPr>
              <a:t>informasi</a:t>
            </a:r>
            <a:r>
              <a:rPr lang="es-ES" sz="2000" dirty="0">
                <a:solidFill>
                  <a:schemeClr val="tx1"/>
                </a:solidFill>
              </a:rPr>
              <a:t> </a:t>
            </a:r>
            <a:r>
              <a:rPr lang="es-ES" sz="2000" dirty="0" err="1">
                <a:solidFill>
                  <a:schemeClr val="tx1"/>
                </a:solidFill>
              </a:rPr>
              <a:t>dari</a:t>
            </a:r>
            <a:r>
              <a:rPr lang="es-ES" sz="2000" dirty="0">
                <a:solidFill>
                  <a:schemeClr val="tx1"/>
                </a:solidFill>
              </a:rPr>
              <a:t> </a:t>
            </a:r>
            <a:r>
              <a:rPr lang="es-ES" sz="2000" dirty="0" err="1">
                <a:solidFill>
                  <a:schemeClr val="tx1"/>
                </a:solidFill>
              </a:rPr>
              <a:t>berbagai</a:t>
            </a:r>
            <a:r>
              <a:rPr lang="es-ES" sz="2000" dirty="0">
                <a:solidFill>
                  <a:schemeClr val="tx1"/>
                </a:solidFill>
              </a:rPr>
              <a:t> </a:t>
            </a:r>
            <a:r>
              <a:rPr lang="es-ES" sz="2000" dirty="0" err="1">
                <a:solidFill>
                  <a:schemeClr val="tx1"/>
                </a:solidFill>
              </a:rPr>
              <a:t>pihak</a:t>
            </a:r>
            <a:r>
              <a:rPr lang="es-ES" sz="2000" dirty="0">
                <a:solidFill>
                  <a:schemeClr val="tx1"/>
                </a:solidFill>
              </a:rPr>
              <a:t>, </a:t>
            </a:r>
            <a:r>
              <a:rPr lang="es-ES" sz="2000" dirty="0" err="1">
                <a:solidFill>
                  <a:schemeClr val="tx1"/>
                </a:solidFill>
              </a:rPr>
              <a:t>meminta</a:t>
            </a:r>
            <a:r>
              <a:rPr lang="es-ES" sz="2000" dirty="0">
                <a:solidFill>
                  <a:schemeClr val="tx1"/>
                </a:solidFill>
              </a:rPr>
              <a:t> </a:t>
            </a:r>
            <a:r>
              <a:rPr lang="es-ES" sz="2000" dirty="0" err="1">
                <a:solidFill>
                  <a:schemeClr val="tx1"/>
                </a:solidFill>
              </a:rPr>
              <a:t>penyedia</a:t>
            </a:r>
            <a:r>
              <a:rPr lang="es-ES" sz="2000" dirty="0">
                <a:solidFill>
                  <a:schemeClr val="tx1"/>
                </a:solidFill>
              </a:rPr>
              <a:t> jasa </a:t>
            </a:r>
            <a:r>
              <a:rPr lang="es-ES" sz="2000" dirty="0" err="1">
                <a:solidFill>
                  <a:schemeClr val="tx1"/>
                </a:solidFill>
              </a:rPr>
              <a:t>keuangan</a:t>
            </a:r>
            <a:r>
              <a:rPr lang="es-ES" sz="2000" dirty="0">
                <a:solidFill>
                  <a:schemeClr val="tx1"/>
                </a:solidFill>
              </a:rPr>
              <a:t> </a:t>
            </a:r>
            <a:r>
              <a:rPr lang="es-ES" sz="2000" dirty="0" err="1">
                <a:solidFill>
                  <a:schemeClr val="tx1"/>
                </a:solidFill>
              </a:rPr>
              <a:t>untuk</a:t>
            </a:r>
            <a:r>
              <a:rPr lang="es-ES" sz="2000" dirty="0">
                <a:solidFill>
                  <a:schemeClr val="tx1"/>
                </a:solidFill>
              </a:rPr>
              <a:t> </a:t>
            </a:r>
            <a:r>
              <a:rPr lang="es-ES" sz="2000" dirty="0" err="1">
                <a:solidFill>
                  <a:schemeClr val="tx1"/>
                </a:solidFill>
              </a:rPr>
              <a:t>menghentikan</a:t>
            </a:r>
            <a:r>
              <a:rPr lang="es-ES" sz="2000" dirty="0">
                <a:solidFill>
                  <a:schemeClr val="tx1"/>
                </a:solidFill>
              </a:rPr>
              <a:t> sementara </a:t>
            </a:r>
            <a:r>
              <a:rPr lang="es-ES" sz="2000" dirty="0" err="1">
                <a:solidFill>
                  <a:schemeClr val="tx1"/>
                </a:solidFill>
              </a:rPr>
              <a:t>seluruh</a:t>
            </a:r>
            <a:r>
              <a:rPr lang="es-ES" sz="2000" dirty="0">
                <a:solidFill>
                  <a:schemeClr val="tx1"/>
                </a:solidFill>
              </a:rPr>
              <a:t> </a:t>
            </a:r>
            <a:r>
              <a:rPr lang="es-ES" sz="2000" dirty="0" err="1">
                <a:solidFill>
                  <a:schemeClr val="tx1"/>
                </a:solidFill>
              </a:rPr>
              <a:t>atau</a:t>
            </a:r>
            <a:r>
              <a:rPr lang="es-ES" sz="2000" dirty="0">
                <a:solidFill>
                  <a:schemeClr val="tx1"/>
                </a:solidFill>
              </a:rPr>
              <a:t> </a:t>
            </a:r>
            <a:r>
              <a:rPr lang="es-ES" sz="2000" dirty="0" err="1">
                <a:solidFill>
                  <a:schemeClr val="tx1"/>
                </a:solidFill>
              </a:rPr>
              <a:t>sebagian</a:t>
            </a:r>
            <a:r>
              <a:rPr lang="es-ES" sz="2000" dirty="0">
                <a:solidFill>
                  <a:schemeClr val="tx1"/>
                </a:solidFill>
              </a:rPr>
              <a:t> </a:t>
            </a:r>
            <a:r>
              <a:rPr lang="es-ES" sz="2000" dirty="0" err="1">
                <a:solidFill>
                  <a:schemeClr val="tx1"/>
                </a:solidFill>
              </a:rPr>
              <a:t>Transaksi</a:t>
            </a:r>
            <a:r>
              <a:rPr lang="es-ES" sz="2000" dirty="0">
                <a:solidFill>
                  <a:schemeClr val="tx1"/>
                </a:solidFill>
              </a:rPr>
              <a:t>, dan </a:t>
            </a:r>
            <a:r>
              <a:rPr lang="fi-FI" sz="2000" dirty="0">
                <a:solidFill>
                  <a:schemeClr val="tx1"/>
                </a:solidFill>
              </a:rPr>
              <a:t>meneruskan hasil analisis atau pemeriksaan kepada penyidik</a:t>
            </a:r>
            <a:r>
              <a:rPr lang="fi-FI" sz="2000" dirty="0" smtClean="0">
                <a:solidFill>
                  <a:schemeClr val="tx1"/>
                </a:solidFill>
              </a:rPr>
              <a:t>.</a:t>
            </a:r>
            <a:endParaRPr lang="id-ID" sz="2000" dirty="0" smtClean="0">
              <a:solidFill>
                <a:schemeClr val="tx1"/>
              </a:solidFill>
            </a:endParaRPr>
          </a:p>
          <a:p>
            <a:pPr lvl="1"/>
            <a:endParaRPr lang="id-ID" sz="2000" dirty="0" smtClean="0">
              <a:solidFill>
                <a:schemeClr val="tx1"/>
              </a:solidFill>
            </a:endParaRPr>
          </a:p>
          <a:p>
            <a:r>
              <a:rPr lang="en-US" sz="2000" b="1" cap="all" dirty="0" err="1" smtClean="0">
                <a:solidFill>
                  <a:schemeClr val="tx1"/>
                </a:solidFill>
              </a:rPr>
              <a:t>ringkasan</a:t>
            </a:r>
            <a:endParaRPr lang="id-ID" sz="2000" b="1" cap="all" dirty="0">
              <a:solidFill>
                <a:schemeClr val="tx1"/>
              </a:solidFill>
            </a:endParaRPr>
          </a:p>
          <a:p>
            <a:pPr marL="342900" lvl="0" indent="-342900">
              <a:buFont typeface="+mj-lt"/>
              <a:buAutoNum type="arabicPeriod"/>
            </a:pPr>
            <a:r>
              <a:rPr lang="fi-FI" sz="2000" dirty="0">
                <a:solidFill>
                  <a:schemeClr val="tx1"/>
                </a:solidFill>
              </a:rPr>
              <a:t>Tindak pidana asal adalah tindak pidana yang menjadi pemicu terjadinya tindak pidana pencucian </a:t>
            </a:r>
            <a:r>
              <a:rPr lang="fi-FI" sz="2000" dirty="0" smtClean="0">
                <a:solidFill>
                  <a:schemeClr val="tx1"/>
                </a:solidFill>
              </a:rPr>
              <a:t>uang</a:t>
            </a:r>
            <a:endParaRPr lang="id-ID" sz="2000" dirty="0">
              <a:solidFill>
                <a:schemeClr val="tx1"/>
              </a:solidFill>
            </a:endParaRPr>
          </a:p>
          <a:p>
            <a:pPr marL="342900" lvl="0" indent="-342900">
              <a:buFont typeface="+mj-lt"/>
              <a:buAutoNum type="arabicPeriod"/>
            </a:pPr>
            <a:r>
              <a:rPr lang="en-US" sz="2000" dirty="0" err="1" smtClean="0">
                <a:solidFill>
                  <a:schemeClr val="tx1"/>
                </a:solidFill>
              </a:rPr>
              <a:t>Harta</a:t>
            </a:r>
            <a:r>
              <a:rPr lang="en-US" sz="2000" dirty="0" smtClean="0">
                <a:solidFill>
                  <a:schemeClr val="tx1"/>
                </a:solidFill>
              </a:rPr>
              <a:t> </a:t>
            </a:r>
            <a:r>
              <a:rPr lang="en-US" sz="2000" dirty="0" err="1">
                <a:solidFill>
                  <a:schemeClr val="tx1"/>
                </a:solidFill>
              </a:rPr>
              <a:t>hasil</a:t>
            </a:r>
            <a:r>
              <a:rPr lang="en-US" sz="2000" dirty="0">
                <a:solidFill>
                  <a:schemeClr val="tx1"/>
                </a:solidFill>
              </a:rPr>
              <a:t> </a:t>
            </a:r>
            <a:r>
              <a:rPr lang="en-US" sz="2000" dirty="0" err="1">
                <a:solidFill>
                  <a:schemeClr val="tx1"/>
                </a:solidFill>
              </a:rPr>
              <a:t>tindak</a:t>
            </a:r>
            <a:r>
              <a:rPr lang="en-US" sz="2000" dirty="0">
                <a:solidFill>
                  <a:schemeClr val="tx1"/>
                </a:solidFill>
              </a:rPr>
              <a:t> </a:t>
            </a:r>
            <a:r>
              <a:rPr lang="en-US" sz="2000" dirty="0" err="1">
                <a:solidFill>
                  <a:schemeClr val="tx1"/>
                </a:solidFill>
              </a:rPr>
              <a:t>pidana</a:t>
            </a:r>
            <a:r>
              <a:rPr lang="en-US" sz="2000" dirty="0">
                <a:solidFill>
                  <a:schemeClr val="tx1"/>
                </a:solidFill>
              </a:rPr>
              <a:t> </a:t>
            </a:r>
            <a:r>
              <a:rPr lang="en-US" sz="2000" dirty="0" err="1">
                <a:solidFill>
                  <a:schemeClr val="tx1"/>
                </a:solidFill>
              </a:rPr>
              <a:t>merupakan</a:t>
            </a:r>
            <a:r>
              <a:rPr lang="en-US" sz="2000" dirty="0">
                <a:solidFill>
                  <a:schemeClr val="tx1"/>
                </a:solidFill>
              </a:rPr>
              <a:t> </a:t>
            </a:r>
            <a:r>
              <a:rPr lang="en-US" sz="2000" dirty="0" err="1">
                <a:solidFill>
                  <a:schemeClr val="tx1"/>
                </a:solidFill>
              </a:rPr>
              <a:t>harta</a:t>
            </a:r>
            <a:r>
              <a:rPr lang="en-US" sz="2000" dirty="0">
                <a:solidFill>
                  <a:schemeClr val="tx1"/>
                </a:solidFill>
              </a:rPr>
              <a:t> yang </a:t>
            </a:r>
            <a:r>
              <a:rPr lang="en-US" sz="2000" dirty="0" err="1">
                <a:solidFill>
                  <a:schemeClr val="tx1"/>
                </a:solidFill>
              </a:rPr>
              <a:t>dihasilkan</a:t>
            </a:r>
            <a:r>
              <a:rPr lang="en-US" sz="2000" dirty="0">
                <a:solidFill>
                  <a:schemeClr val="tx1"/>
                </a:solidFill>
              </a:rPr>
              <a:t> </a:t>
            </a:r>
            <a:r>
              <a:rPr lang="en-US" sz="2000" dirty="0" err="1">
                <a:solidFill>
                  <a:schemeClr val="tx1"/>
                </a:solidFill>
              </a:rPr>
              <a:t>dari</a:t>
            </a:r>
            <a:r>
              <a:rPr lang="en-US" sz="2000" dirty="0">
                <a:solidFill>
                  <a:schemeClr val="tx1"/>
                </a:solidFill>
              </a:rPr>
              <a:t> </a:t>
            </a:r>
            <a:r>
              <a:rPr lang="en-US" sz="2000" dirty="0" err="1">
                <a:solidFill>
                  <a:schemeClr val="tx1"/>
                </a:solidFill>
              </a:rPr>
              <a:t>suatu</a:t>
            </a:r>
            <a:r>
              <a:rPr lang="en-US" sz="2000" dirty="0">
                <a:solidFill>
                  <a:schemeClr val="tx1"/>
                </a:solidFill>
              </a:rPr>
              <a:t> </a:t>
            </a:r>
            <a:r>
              <a:rPr lang="en-US" sz="2000" dirty="0" err="1">
                <a:solidFill>
                  <a:schemeClr val="tx1"/>
                </a:solidFill>
              </a:rPr>
              <a:t>tindak</a:t>
            </a:r>
            <a:r>
              <a:rPr lang="en-US" sz="2000" dirty="0">
                <a:solidFill>
                  <a:schemeClr val="tx1"/>
                </a:solidFill>
              </a:rPr>
              <a:t> </a:t>
            </a:r>
            <a:r>
              <a:rPr lang="en-US" sz="2000" dirty="0" err="1">
                <a:solidFill>
                  <a:schemeClr val="tx1"/>
                </a:solidFill>
              </a:rPr>
              <a:t>pidana</a:t>
            </a:r>
            <a:r>
              <a:rPr lang="en-US" sz="2000" dirty="0">
                <a:solidFill>
                  <a:schemeClr val="tx1"/>
                </a:solidFill>
              </a:rPr>
              <a:t> yang </a:t>
            </a:r>
            <a:r>
              <a:rPr lang="en-US" sz="2000" dirty="0" err="1">
                <a:solidFill>
                  <a:schemeClr val="tx1"/>
                </a:solidFill>
              </a:rPr>
              <a:t>disebutkan</a:t>
            </a:r>
            <a:r>
              <a:rPr lang="en-US" sz="2000" dirty="0">
                <a:solidFill>
                  <a:schemeClr val="tx1"/>
                </a:solidFill>
              </a:rPr>
              <a:t> </a:t>
            </a:r>
            <a:r>
              <a:rPr lang="en-US" sz="2000" dirty="0" err="1">
                <a:solidFill>
                  <a:schemeClr val="tx1"/>
                </a:solidFill>
              </a:rPr>
              <a:t>sebagai</a:t>
            </a:r>
            <a:r>
              <a:rPr lang="en-US" sz="2000" dirty="0">
                <a:solidFill>
                  <a:schemeClr val="tx1"/>
                </a:solidFill>
              </a:rPr>
              <a:t> </a:t>
            </a:r>
            <a:r>
              <a:rPr lang="en-US" sz="2000" dirty="0" err="1">
                <a:solidFill>
                  <a:schemeClr val="tx1"/>
                </a:solidFill>
              </a:rPr>
              <a:t>tindak</a:t>
            </a:r>
            <a:r>
              <a:rPr lang="en-US" sz="2000" dirty="0">
                <a:solidFill>
                  <a:schemeClr val="tx1"/>
                </a:solidFill>
              </a:rPr>
              <a:t> </a:t>
            </a:r>
            <a:r>
              <a:rPr lang="en-US" sz="2000" dirty="0" err="1">
                <a:solidFill>
                  <a:schemeClr val="tx1"/>
                </a:solidFill>
              </a:rPr>
              <a:t>pidana</a:t>
            </a:r>
            <a:r>
              <a:rPr lang="en-US" sz="2000" dirty="0">
                <a:solidFill>
                  <a:schemeClr val="tx1"/>
                </a:solidFill>
              </a:rPr>
              <a:t> </a:t>
            </a:r>
            <a:r>
              <a:rPr lang="en-US" sz="2000" dirty="0" err="1">
                <a:solidFill>
                  <a:schemeClr val="tx1"/>
                </a:solidFill>
              </a:rPr>
              <a:t>asal</a:t>
            </a:r>
            <a:r>
              <a:rPr lang="en-US" sz="2000" dirty="0">
                <a:solidFill>
                  <a:schemeClr val="tx1"/>
                </a:solidFill>
              </a:rPr>
              <a:t> </a:t>
            </a:r>
            <a:r>
              <a:rPr lang="en-US" sz="2000" dirty="0" err="1">
                <a:solidFill>
                  <a:schemeClr val="tx1"/>
                </a:solidFill>
              </a:rPr>
              <a:t>pencucian</a:t>
            </a:r>
            <a:r>
              <a:rPr lang="en-US" sz="2000" dirty="0">
                <a:solidFill>
                  <a:schemeClr val="tx1"/>
                </a:solidFill>
              </a:rPr>
              <a:t> </a:t>
            </a:r>
            <a:r>
              <a:rPr lang="en-US" sz="2000" dirty="0" err="1" smtClean="0">
                <a:solidFill>
                  <a:schemeClr val="tx1"/>
                </a:solidFill>
              </a:rPr>
              <a:t>uang</a:t>
            </a:r>
            <a:endParaRPr lang="id-ID" sz="2000" dirty="0">
              <a:solidFill>
                <a:schemeClr val="tx1"/>
              </a:solidFill>
            </a:endParaRPr>
          </a:p>
          <a:p>
            <a:pPr marL="342900" lvl="0" indent="-342900">
              <a:buFont typeface="+mj-lt"/>
              <a:buAutoNum type="arabicPeriod"/>
            </a:pPr>
            <a:r>
              <a:rPr lang="fi-FI" sz="2000" dirty="0" smtClean="0">
                <a:solidFill>
                  <a:schemeClr val="tx1"/>
                </a:solidFill>
              </a:rPr>
              <a:t>Tindak </a:t>
            </a:r>
            <a:r>
              <a:rPr lang="fi-FI" sz="2000" dirty="0">
                <a:solidFill>
                  <a:schemeClr val="tx1"/>
                </a:solidFill>
              </a:rPr>
              <a:t>pidana pencucian uang adalah perbuatan menyembunyikan atau menyamarkan asal usul atau perbuatan lainnya atas harta kekayaan hasil tindak pidana, yang dapat diklasifikasikan menjadi 2 (dua) bagian yaitu aktif dan </a:t>
            </a:r>
            <a:r>
              <a:rPr lang="fi-FI" sz="2000" dirty="0" smtClean="0">
                <a:solidFill>
                  <a:schemeClr val="tx1"/>
                </a:solidFill>
              </a:rPr>
              <a:t>pasif.</a:t>
            </a:r>
            <a:endParaRPr lang="id-ID" sz="2000" dirty="0">
              <a:solidFill>
                <a:schemeClr val="tx1"/>
              </a:solidFill>
            </a:endParaRPr>
          </a:p>
          <a:p>
            <a:pPr marL="342900" lvl="0" indent="-342900">
              <a:buFont typeface="+mj-lt"/>
              <a:buAutoNum type="arabicPeriod"/>
            </a:pPr>
            <a:r>
              <a:rPr lang="fi-FI" sz="2000" dirty="0" smtClean="0">
                <a:solidFill>
                  <a:schemeClr val="tx1"/>
                </a:solidFill>
              </a:rPr>
              <a:t>PPATK </a:t>
            </a:r>
            <a:r>
              <a:rPr lang="fi-FI" sz="2000" dirty="0">
                <a:solidFill>
                  <a:schemeClr val="tx1"/>
                </a:solidFill>
              </a:rPr>
              <a:t>mengemban peran sentral untuk mencegah dan memberantas pencucian uang di Indonesia </a:t>
            </a:r>
            <a:endParaRPr lang="id-ID" sz="2000" dirty="0">
              <a:solidFill>
                <a:schemeClr val="tx1"/>
              </a:solidFill>
            </a:endParaRPr>
          </a:p>
          <a:p>
            <a:pPr marL="342900" lvl="0" indent="-342900">
              <a:buFont typeface="+mj-lt"/>
              <a:buAutoNum type="arabicPeriod"/>
            </a:pPr>
            <a:r>
              <a:rPr lang="fi-FI" sz="2000" dirty="0" smtClean="0">
                <a:solidFill>
                  <a:schemeClr val="tx1"/>
                </a:solidFill>
              </a:rPr>
              <a:t>Terdapat </a:t>
            </a:r>
            <a:r>
              <a:rPr lang="fi-FI" sz="2000" dirty="0">
                <a:solidFill>
                  <a:schemeClr val="tx1"/>
                </a:solidFill>
              </a:rPr>
              <a:t>peran dari berbagai pihak yaitu masyarakat pengguna jasa, Pihak Pelapor, Lembaga pengawas dan Pengatur, dan aparat penegak hukum, yang kesemuanya merupakan satu kesatuan dalam upaya pencegahan dan pemberantasan tindak pidana pencucian uang.</a:t>
            </a:r>
            <a:endParaRPr lang="id-ID" sz="2000" dirty="0">
              <a:solidFill>
                <a:schemeClr val="tx1"/>
              </a:solidFill>
            </a:endParaRPr>
          </a:p>
        </p:txBody>
      </p:sp>
      <p:sp>
        <p:nvSpPr>
          <p:cNvPr id="5" name="Slide Number Placeholder 1"/>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C3301F5-5C39-49EA-90B3-923F69586C72}" type="slidenum">
              <a:rPr lang="id-ID" smtClean="0">
                <a:solidFill>
                  <a:schemeClr val="accent2"/>
                </a:solidFill>
              </a:rPr>
              <a:pPr/>
              <a:t>14</a:t>
            </a:fld>
            <a:endParaRPr lang="id-ID" dirty="0">
              <a:solidFill>
                <a:schemeClr val="accent2"/>
              </a:solidFill>
            </a:endParaRPr>
          </a:p>
        </p:txBody>
      </p:sp>
    </p:spTree>
    <p:extLst>
      <p:ext uri="{BB962C8B-B14F-4D97-AF65-F5344CB8AC3E}">
        <p14:creationId xmlns:p14="http://schemas.microsoft.com/office/powerpoint/2010/main" val="1187416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128788"/>
            <a:ext cx="8676457" cy="67292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cap="all" dirty="0">
                <a:solidFill>
                  <a:schemeClr val="tx1"/>
                </a:solidFill>
              </a:rPr>
              <a:t>Quiz</a:t>
            </a:r>
            <a:endParaRPr lang="id-ID" sz="2000" b="1" cap="all" dirty="0">
              <a:solidFill>
                <a:schemeClr val="tx1"/>
              </a:solidFill>
            </a:endParaRPr>
          </a:p>
          <a:p>
            <a:r>
              <a:rPr lang="en-US" sz="2000" b="1" dirty="0" err="1">
                <a:solidFill>
                  <a:schemeClr val="tx1"/>
                </a:solidFill>
              </a:rPr>
              <a:t>Pertanyaan</a:t>
            </a:r>
            <a:r>
              <a:rPr lang="en-US" sz="2000" b="1" dirty="0">
                <a:solidFill>
                  <a:schemeClr val="tx1"/>
                </a:solidFill>
              </a:rPr>
              <a:t> 1.</a:t>
            </a:r>
            <a:endParaRPr lang="id-ID" sz="2000" dirty="0">
              <a:solidFill>
                <a:schemeClr val="tx1"/>
              </a:solidFill>
            </a:endParaRPr>
          </a:p>
          <a:p>
            <a:r>
              <a:rPr lang="en-US" sz="2000" dirty="0" err="1">
                <a:solidFill>
                  <a:schemeClr val="tx1"/>
                </a:solidFill>
              </a:rPr>
              <a:t>Apa</a:t>
            </a:r>
            <a:r>
              <a:rPr lang="en-US" sz="2000" dirty="0">
                <a:solidFill>
                  <a:schemeClr val="tx1"/>
                </a:solidFill>
              </a:rPr>
              <a:t> </a:t>
            </a:r>
            <a:r>
              <a:rPr lang="en-US" sz="2000" dirty="0" err="1">
                <a:solidFill>
                  <a:schemeClr val="tx1"/>
                </a:solidFill>
              </a:rPr>
              <a:t>dasar</a:t>
            </a:r>
            <a:r>
              <a:rPr lang="en-US" sz="2000" dirty="0">
                <a:solidFill>
                  <a:schemeClr val="tx1"/>
                </a:solidFill>
              </a:rPr>
              <a:t> </a:t>
            </a:r>
            <a:r>
              <a:rPr lang="en-US" sz="2000" dirty="0" err="1">
                <a:solidFill>
                  <a:schemeClr val="tx1"/>
                </a:solidFill>
              </a:rPr>
              <a:t>aturan</a:t>
            </a:r>
            <a:r>
              <a:rPr lang="en-US" sz="2000" dirty="0">
                <a:solidFill>
                  <a:schemeClr val="tx1"/>
                </a:solidFill>
              </a:rPr>
              <a:t> </a:t>
            </a:r>
            <a:r>
              <a:rPr lang="en-US" sz="2000" dirty="0" err="1">
                <a:solidFill>
                  <a:schemeClr val="tx1"/>
                </a:solidFill>
              </a:rPr>
              <a:t>pencegahan</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pemberantasan</a:t>
            </a:r>
            <a:r>
              <a:rPr lang="en-US" sz="2000" dirty="0">
                <a:solidFill>
                  <a:schemeClr val="tx1"/>
                </a:solidFill>
              </a:rPr>
              <a:t> </a:t>
            </a:r>
            <a:r>
              <a:rPr lang="en-US" sz="2000" dirty="0" err="1">
                <a:solidFill>
                  <a:schemeClr val="tx1"/>
                </a:solidFill>
              </a:rPr>
              <a:t>pencucian</a:t>
            </a:r>
            <a:r>
              <a:rPr lang="en-US" sz="2000" dirty="0">
                <a:solidFill>
                  <a:schemeClr val="tx1"/>
                </a:solidFill>
              </a:rPr>
              <a:t> </a:t>
            </a:r>
            <a:r>
              <a:rPr lang="en-US" sz="2000" dirty="0" err="1">
                <a:solidFill>
                  <a:schemeClr val="tx1"/>
                </a:solidFill>
              </a:rPr>
              <a:t>uang</a:t>
            </a:r>
            <a:r>
              <a:rPr lang="en-US" sz="2000" dirty="0">
                <a:solidFill>
                  <a:schemeClr val="tx1"/>
                </a:solidFill>
              </a:rPr>
              <a:t> di Indonesia yang </a:t>
            </a:r>
            <a:r>
              <a:rPr lang="en-US" sz="2000" dirty="0" err="1">
                <a:solidFill>
                  <a:schemeClr val="tx1"/>
                </a:solidFill>
              </a:rPr>
              <a:t>berlaku</a:t>
            </a:r>
            <a:r>
              <a:rPr lang="en-US" sz="2000" dirty="0">
                <a:solidFill>
                  <a:schemeClr val="tx1"/>
                </a:solidFill>
              </a:rPr>
              <a:t> </a:t>
            </a:r>
            <a:r>
              <a:rPr lang="en-US" sz="2000" dirty="0" err="1">
                <a:solidFill>
                  <a:schemeClr val="tx1"/>
                </a:solidFill>
              </a:rPr>
              <a:t>saat</a:t>
            </a:r>
            <a:r>
              <a:rPr lang="en-US" sz="2000" dirty="0">
                <a:solidFill>
                  <a:schemeClr val="tx1"/>
                </a:solidFill>
              </a:rPr>
              <a:t> </a:t>
            </a:r>
            <a:r>
              <a:rPr lang="en-US" sz="2000" dirty="0" err="1">
                <a:solidFill>
                  <a:schemeClr val="tx1"/>
                </a:solidFill>
              </a:rPr>
              <a:t>ini</a:t>
            </a:r>
            <a:r>
              <a:rPr lang="en-US" sz="2000" dirty="0">
                <a:solidFill>
                  <a:schemeClr val="tx1"/>
                </a:solidFill>
              </a:rPr>
              <a:t>?</a:t>
            </a:r>
            <a:endParaRPr lang="id-ID" sz="2000" dirty="0">
              <a:solidFill>
                <a:schemeClr val="tx1"/>
              </a:solidFill>
            </a:endParaRPr>
          </a:p>
          <a:p>
            <a:pPr marL="457200" lvl="0" indent="-457200">
              <a:buFont typeface="+mj-lt"/>
              <a:buAutoNum type="alphaLcPeriod"/>
            </a:pPr>
            <a:r>
              <a:rPr lang="en-US" sz="2000" b="1" dirty="0" err="1">
                <a:solidFill>
                  <a:schemeClr val="tx1"/>
                </a:solidFill>
              </a:rPr>
              <a:t>Undang-undang</a:t>
            </a:r>
            <a:r>
              <a:rPr lang="en-US" sz="2000" b="1" dirty="0">
                <a:solidFill>
                  <a:schemeClr val="tx1"/>
                </a:solidFill>
              </a:rPr>
              <a:t> </a:t>
            </a:r>
            <a:r>
              <a:rPr lang="en-US" sz="2000" b="1" dirty="0" err="1">
                <a:solidFill>
                  <a:schemeClr val="tx1"/>
                </a:solidFill>
              </a:rPr>
              <a:t>Nomor</a:t>
            </a:r>
            <a:r>
              <a:rPr lang="en-US" sz="2000" b="1" dirty="0">
                <a:solidFill>
                  <a:schemeClr val="tx1"/>
                </a:solidFill>
              </a:rPr>
              <a:t> 8 </a:t>
            </a:r>
            <a:r>
              <a:rPr lang="en-US" sz="2000" b="1" dirty="0" err="1">
                <a:solidFill>
                  <a:schemeClr val="tx1"/>
                </a:solidFill>
              </a:rPr>
              <a:t>Tahun</a:t>
            </a:r>
            <a:r>
              <a:rPr lang="en-US" sz="2000" b="1" dirty="0">
                <a:solidFill>
                  <a:schemeClr val="tx1"/>
                </a:solidFill>
              </a:rPr>
              <a:t> 2010 </a:t>
            </a:r>
            <a:r>
              <a:rPr lang="en-US" sz="2000" b="1" dirty="0" err="1">
                <a:solidFill>
                  <a:schemeClr val="tx1"/>
                </a:solidFill>
              </a:rPr>
              <a:t>tentang</a:t>
            </a:r>
            <a:r>
              <a:rPr lang="en-US" sz="2000" b="1" dirty="0">
                <a:solidFill>
                  <a:schemeClr val="tx1"/>
                </a:solidFill>
              </a:rPr>
              <a:t> </a:t>
            </a:r>
            <a:r>
              <a:rPr lang="en-US" sz="2000" b="1" dirty="0" err="1">
                <a:solidFill>
                  <a:schemeClr val="tx1"/>
                </a:solidFill>
              </a:rPr>
              <a:t>Pencegahan</a:t>
            </a:r>
            <a:r>
              <a:rPr lang="en-US" sz="2000" b="1" dirty="0">
                <a:solidFill>
                  <a:schemeClr val="tx1"/>
                </a:solidFill>
              </a:rPr>
              <a:t> </a:t>
            </a:r>
            <a:r>
              <a:rPr lang="en-US" sz="2000" b="1" dirty="0" err="1">
                <a:solidFill>
                  <a:schemeClr val="tx1"/>
                </a:solidFill>
              </a:rPr>
              <a:t>dan</a:t>
            </a:r>
            <a:r>
              <a:rPr lang="en-US" sz="2000" b="1" dirty="0">
                <a:solidFill>
                  <a:schemeClr val="tx1"/>
                </a:solidFill>
              </a:rPr>
              <a:t> </a:t>
            </a:r>
            <a:r>
              <a:rPr lang="en-US" sz="2000" b="1" dirty="0" err="1">
                <a:solidFill>
                  <a:schemeClr val="tx1"/>
                </a:solidFill>
              </a:rPr>
              <a:t>Pemberantasan</a:t>
            </a:r>
            <a:r>
              <a:rPr lang="en-US" sz="2000" b="1" dirty="0">
                <a:solidFill>
                  <a:schemeClr val="tx1"/>
                </a:solidFill>
              </a:rPr>
              <a:t> </a:t>
            </a:r>
            <a:r>
              <a:rPr lang="en-US" sz="2000" b="1" dirty="0" err="1">
                <a:solidFill>
                  <a:schemeClr val="tx1"/>
                </a:solidFill>
              </a:rPr>
              <a:t>Tindak</a:t>
            </a:r>
            <a:r>
              <a:rPr lang="en-US" sz="2000" b="1" dirty="0">
                <a:solidFill>
                  <a:schemeClr val="tx1"/>
                </a:solidFill>
              </a:rPr>
              <a:t> </a:t>
            </a:r>
            <a:r>
              <a:rPr lang="en-US" sz="2000" b="1" dirty="0" err="1">
                <a:solidFill>
                  <a:schemeClr val="tx1"/>
                </a:solidFill>
              </a:rPr>
              <a:t>Pidana</a:t>
            </a:r>
            <a:r>
              <a:rPr lang="en-US" sz="2000" b="1" dirty="0">
                <a:solidFill>
                  <a:schemeClr val="tx1"/>
                </a:solidFill>
              </a:rPr>
              <a:t> </a:t>
            </a:r>
            <a:r>
              <a:rPr lang="en-US" sz="2000" b="1" dirty="0" err="1">
                <a:solidFill>
                  <a:schemeClr val="tx1"/>
                </a:solidFill>
              </a:rPr>
              <a:t>Pencucian</a:t>
            </a:r>
            <a:r>
              <a:rPr lang="en-US" sz="2000" b="1" dirty="0">
                <a:solidFill>
                  <a:schemeClr val="tx1"/>
                </a:solidFill>
              </a:rPr>
              <a:t> </a:t>
            </a:r>
            <a:r>
              <a:rPr lang="en-US" sz="2000" b="1" dirty="0" err="1" smtClean="0">
                <a:solidFill>
                  <a:schemeClr val="tx1"/>
                </a:solidFill>
              </a:rPr>
              <a:t>Uang</a:t>
            </a:r>
            <a:endParaRPr lang="id-ID" sz="2000" b="1" dirty="0">
              <a:solidFill>
                <a:schemeClr val="tx1"/>
              </a:solidFill>
            </a:endParaRPr>
          </a:p>
          <a:p>
            <a:pPr marL="457200" lvl="0" indent="-457200">
              <a:buFont typeface="+mj-lt"/>
              <a:buAutoNum type="alphaLcPeriod"/>
            </a:pPr>
            <a:r>
              <a:rPr lang="en-US" sz="2000" dirty="0" err="1" smtClean="0">
                <a:solidFill>
                  <a:schemeClr val="tx1"/>
                </a:solidFill>
              </a:rPr>
              <a:t>Undang-undang</a:t>
            </a:r>
            <a:r>
              <a:rPr lang="en-US" sz="2000" dirty="0" smtClean="0">
                <a:solidFill>
                  <a:schemeClr val="tx1"/>
                </a:solidFill>
              </a:rPr>
              <a:t> </a:t>
            </a:r>
            <a:r>
              <a:rPr lang="en-US" sz="2000" dirty="0" err="1">
                <a:solidFill>
                  <a:schemeClr val="tx1"/>
                </a:solidFill>
              </a:rPr>
              <a:t>Nomor</a:t>
            </a:r>
            <a:r>
              <a:rPr lang="en-US" sz="2000" dirty="0">
                <a:solidFill>
                  <a:schemeClr val="tx1"/>
                </a:solidFill>
              </a:rPr>
              <a:t> 15 </a:t>
            </a:r>
            <a:r>
              <a:rPr lang="en-US" sz="2000" dirty="0" err="1">
                <a:solidFill>
                  <a:schemeClr val="tx1"/>
                </a:solidFill>
              </a:rPr>
              <a:t>Tahun</a:t>
            </a:r>
            <a:r>
              <a:rPr lang="en-US" sz="2000" dirty="0">
                <a:solidFill>
                  <a:schemeClr val="tx1"/>
                </a:solidFill>
              </a:rPr>
              <a:t> 2002 </a:t>
            </a:r>
            <a:r>
              <a:rPr lang="en-US" sz="2000" dirty="0" err="1">
                <a:solidFill>
                  <a:schemeClr val="tx1"/>
                </a:solidFill>
              </a:rPr>
              <a:t>tentang</a:t>
            </a:r>
            <a:r>
              <a:rPr lang="en-US" sz="2000" dirty="0">
                <a:solidFill>
                  <a:schemeClr val="tx1"/>
                </a:solidFill>
              </a:rPr>
              <a:t> </a:t>
            </a:r>
            <a:r>
              <a:rPr lang="en-US" sz="2000" dirty="0" err="1">
                <a:solidFill>
                  <a:schemeClr val="tx1"/>
                </a:solidFill>
              </a:rPr>
              <a:t>Tindak</a:t>
            </a:r>
            <a:r>
              <a:rPr lang="en-US" sz="2000" dirty="0">
                <a:solidFill>
                  <a:schemeClr val="tx1"/>
                </a:solidFill>
              </a:rPr>
              <a:t> </a:t>
            </a:r>
            <a:r>
              <a:rPr lang="en-US" sz="2000" dirty="0" err="1">
                <a:solidFill>
                  <a:schemeClr val="tx1"/>
                </a:solidFill>
              </a:rPr>
              <a:t>Pidana</a:t>
            </a:r>
            <a:r>
              <a:rPr lang="en-US" sz="2000" dirty="0">
                <a:solidFill>
                  <a:schemeClr val="tx1"/>
                </a:solidFill>
              </a:rPr>
              <a:t> </a:t>
            </a:r>
            <a:r>
              <a:rPr lang="en-US" sz="2000" dirty="0" err="1">
                <a:solidFill>
                  <a:schemeClr val="tx1"/>
                </a:solidFill>
              </a:rPr>
              <a:t>Pencucian</a:t>
            </a:r>
            <a:r>
              <a:rPr lang="en-US" sz="2000" dirty="0">
                <a:solidFill>
                  <a:schemeClr val="tx1"/>
                </a:solidFill>
              </a:rPr>
              <a:t> </a:t>
            </a:r>
            <a:r>
              <a:rPr lang="en-US" sz="2000" dirty="0" err="1" smtClean="0">
                <a:solidFill>
                  <a:schemeClr val="tx1"/>
                </a:solidFill>
              </a:rPr>
              <a:t>Uang</a:t>
            </a:r>
            <a:endParaRPr lang="id-ID" sz="2000" dirty="0">
              <a:solidFill>
                <a:schemeClr val="tx1"/>
              </a:solidFill>
            </a:endParaRPr>
          </a:p>
          <a:p>
            <a:pPr marL="457200" lvl="0" indent="-457200">
              <a:buFont typeface="+mj-lt"/>
              <a:buAutoNum type="alphaLcPeriod"/>
            </a:pPr>
            <a:r>
              <a:rPr lang="en-US" sz="2000" dirty="0" smtClean="0">
                <a:solidFill>
                  <a:schemeClr val="tx1"/>
                </a:solidFill>
              </a:rPr>
              <a:t>Salah </a:t>
            </a:r>
            <a:r>
              <a:rPr lang="en-US" sz="2000" dirty="0" err="1">
                <a:solidFill>
                  <a:schemeClr val="tx1"/>
                </a:solidFill>
              </a:rPr>
              <a:t>semua</a:t>
            </a:r>
            <a:endParaRPr lang="id-ID" sz="2000" dirty="0">
              <a:solidFill>
                <a:schemeClr val="tx1"/>
              </a:solidFill>
            </a:endParaRPr>
          </a:p>
          <a:p>
            <a:r>
              <a:rPr lang="en-US" sz="2000" b="1" dirty="0" err="1">
                <a:solidFill>
                  <a:schemeClr val="tx1"/>
                </a:solidFill>
              </a:rPr>
              <a:t>Pertanyaan</a:t>
            </a:r>
            <a:r>
              <a:rPr lang="en-US" sz="2000" b="1" dirty="0">
                <a:solidFill>
                  <a:schemeClr val="tx1"/>
                </a:solidFill>
              </a:rPr>
              <a:t> 2.</a:t>
            </a:r>
            <a:endParaRPr lang="id-ID" sz="2000" dirty="0">
              <a:solidFill>
                <a:schemeClr val="tx1"/>
              </a:solidFill>
            </a:endParaRPr>
          </a:p>
          <a:p>
            <a:r>
              <a:rPr lang="en-US" sz="2000" dirty="0" err="1">
                <a:solidFill>
                  <a:schemeClr val="tx1"/>
                </a:solidFill>
              </a:rPr>
              <a:t>Apa</a:t>
            </a:r>
            <a:r>
              <a:rPr lang="en-US" sz="2000" dirty="0">
                <a:solidFill>
                  <a:schemeClr val="tx1"/>
                </a:solidFill>
              </a:rPr>
              <a:t> yang </a:t>
            </a:r>
            <a:r>
              <a:rPr lang="en-US" sz="2000" dirty="0" err="1">
                <a:solidFill>
                  <a:schemeClr val="tx1"/>
                </a:solidFill>
              </a:rPr>
              <a:t>tidak</a:t>
            </a:r>
            <a:r>
              <a:rPr lang="en-US" sz="2000" dirty="0">
                <a:solidFill>
                  <a:schemeClr val="tx1"/>
                </a:solidFill>
              </a:rPr>
              <a:t> </a:t>
            </a:r>
            <a:r>
              <a:rPr lang="en-US" sz="2000" dirty="0" err="1">
                <a:solidFill>
                  <a:schemeClr val="tx1"/>
                </a:solidFill>
              </a:rPr>
              <a:t>diatur</a:t>
            </a:r>
            <a:r>
              <a:rPr lang="en-US" sz="2000" dirty="0">
                <a:solidFill>
                  <a:schemeClr val="tx1"/>
                </a:solidFill>
              </a:rPr>
              <a:t> </a:t>
            </a:r>
            <a:r>
              <a:rPr lang="en-US" sz="2000" dirty="0" err="1">
                <a:solidFill>
                  <a:schemeClr val="tx1"/>
                </a:solidFill>
              </a:rPr>
              <a:t>dalam</a:t>
            </a:r>
            <a:r>
              <a:rPr lang="en-US" sz="2000" dirty="0">
                <a:solidFill>
                  <a:schemeClr val="tx1"/>
                </a:solidFill>
              </a:rPr>
              <a:t> UU 8/2010 ?</a:t>
            </a:r>
            <a:endParaRPr lang="id-ID" sz="2000" dirty="0">
              <a:solidFill>
                <a:schemeClr val="tx1"/>
              </a:solidFill>
            </a:endParaRPr>
          </a:p>
          <a:p>
            <a:pPr marL="457200" lvl="0" indent="-457200">
              <a:buFont typeface="+mj-lt"/>
              <a:buAutoNum type="alphaLcPeriod"/>
            </a:pPr>
            <a:r>
              <a:rPr lang="en-US" sz="2000" dirty="0" err="1">
                <a:solidFill>
                  <a:schemeClr val="tx1"/>
                </a:solidFill>
              </a:rPr>
              <a:t>Pemidanaan</a:t>
            </a:r>
            <a:r>
              <a:rPr lang="en-US" sz="2000" dirty="0">
                <a:solidFill>
                  <a:schemeClr val="tx1"/>
                </a:solidFill>
              </a:rPr>
              <a:t> </a:t>
            </a:r>
            <a:r>
              <a:rPr lang="en-US" sz="2000" dirty="0" err="1">
                <a:solidFill>
                  <a:schemeClr val="tx1"/>
                </a:solidFill>
              </a:rPr>
              <a:t>bagi</a:t>
            </a:r>
            <a:r>
              <a:rPr lang="en-US" sz="2000" dirty="0">
                <a:solidFill>
                  <a:schemeClr val="tx1"/>
                </a:solidFill>
              </a:rPr>
              <a:t> </a:t>
            </a:r>
            <a:r>
              <a:rPr lang="en-US" sz="2000" dirty="0" err="1">
                <a:solidFill>
                  <a:schemeClr val="tx1"/>
                </a:solidFill>
              </a:rPr>
              <a:t>tindak</a:t>
            </a:r>
            <a:r>
              <a:rPr lang="en-US" sz="2000" dirty="0">
                <a:solidFill>
                  <a:schemeClr val="tx1"/>
                </a:solidFill>
              </a:rPr>
              <a:t> </a:t>
            </a:r>
            <a:r>
              <a:rPr lang="en-US" sz="2000" dirty="0" err="1">
                <a:solidFill>
                  <a:schemeClr val="tx1"/>
                </a:solidFill>
              </a:rPr>
              <a:t>pidana</a:t>
            </a:r>
            <a:r>
              <a:rPr lang="en-US" sz="2000" dirty="0">
                <a:solidFill>
                  <a:schemeClr val="tx1"/>
                </a:solidFill>
              </a:rPr>
              <a:t> </a:t>
            </a:r>
            <a:r>
              <a:rPr lang="en-US" sz="2000" dirty="0" err="1">
                <a:solidFill>
                  <a:schemeClr val="tx1"/>
                </a:solidFill>
              </a:rPr>
              <a:t>pencucian</a:t>
            </a:r>
            <a:r>
              <a:rPr lang="en-US" sz="2000" dirty="0">
                <a:solidFill>
                  <a:schemeClr val="tx1"/>
                </a:solidFill>
              </a:rPr>
              <a:t> </a:t>
            </a:r>
            <a:r>
              <a:rPr lang="en-US" sz="2000" dirty="0" err="1" smtClean="0">
                <a:solidFill>
                  <a:schemeClr val="tx1"/>
                </a:solidFill>
              </a:rPr>
              <a:t>uang</a:t>
            </a:r>
            <a:endParaRPr lang="id-ID" sz="2000" dirty="0">
              <a:solidFill>
                <a:schemeClr val="tx1"/>
              </a:solidFill>
            </a:endParaRPr>
          </a:p>
          <a:p>
            <a:pPr marL="457200" lvl="0" indent="-457200">
              <a:buFont typeface="+mj-lt"/>
              <a:buAutoNum type="alphaLcPeriod"/>
            </a:pPr>
            <a:r>
              <a:rPr lang="en-US" sz="2000" dirty="0" err="1" smtClean="0">
                <a:solidFill>
                  <a:schemeClr val="tx1"/>
                </a:solidFill>
              </a:rPr>
              <a:t>Pengaturan</a:t>
            </a:r>
            <a:r>
              <a:rPr lang="en-US" sz="2000" dirty="0" smtClean="0">
                <a:solidFill>
                  <a:schemeClr val="tx1"/>
                </a:solidFill>
              </a:rPr>
              <a:t> </a:t>
            </a:r>
            <a:r>
              <a:rPr lang="en-US" sz="2000" dirty="0" err="1">
                <a:solidFill>
                  <a:schemeClr val="tx1"/>
                </a:solidFill>
              </a:rPr>
              <a:t>lembaga</a:t>
            </a:r>
            <a:r>
              <a:rPr lang="en-US" sz="2000" dirty="0">
                <a:solidFill>
                  <a:schemeClr val="tx1"/>
                </a:solidFill>
              </a:rPr>
              <a:t> </a:t>
            </a:r>
            <a:r>
              <a:rPr lang="en-US" sz="2000" dirty="0" smtClean="0">
                <a:solidFill>
                  <a:schemeClr val="tx1"/>
                </a:solidFill>
              </a:rPr>
              <a:t>PPATK</a:t>
            </a:r>
            <a:endParaRPr lang="id-ID" sz="2000" dirty="0">
              <a:solidFill>
                <a:schemeClr val="tx1"/>
              </a:solidFill>
            </a:endParaRPr>
          </a:p>
          <a:p>
            <a:pPr marL="457200" lvl="0" indent="-457200">
              <a:buFont typeface="+mj-lt"/>
              <a:buAutoNum type="alphaLcPeriod"/>
            </a:pPr>
            <a:r>
              <a:rPr lang="en-US" sz="2000" dirty="0" err="1" smtClean="0">
                <a:solidFill>
                  <a:schemeClr val="tx1"/>
                </a:solidFill>
              </a:rPr>
              <a:t>Pengaturan</a:t>
            </a:r>
            <a:r>
              <a:rPr lang="en-US" sz="2000" dirty="0" smtClean="0">
                <a:solidFill>
                  <a:schemeClr val="tx1"/>
                </a:solidFill>
              </a:rPr>
              <a:t> </a:t>
            </a:r>
            <a:r>
              <a:rPr lang="en-US" sz="2000" dirty="0" err="1">
                <a:solidFill>
                  <a:schemeClr val="tx1"/>
                </a:solidFill>
              </a:rPr>
              <a:t>kewajiban</a:t>
            </a:r>
            <a:r>
              <a:rPr lang="en-US" sz="2000" dirty="0">
                <a:solidFill>
                  <a:schemeClr val="tx1"/>
                </a:solidFill>
              </a:rPr>
              <a:t> </a:t>
            </a:r>
            <a:r>
              <a:rPr lang="en-US" sz="2000" dirty="0" err="1">
                <a:solidFill>
                  <a:schemeClr val="tx1"/>
                </a:solidFill>
              </a:rPr>
              <a:t>bagi</a:t>
            </a:r>
            <a:r>
              <a:rPr lang="en-US" sz="2000" dirty="0">
                <a:solidFill>
                  <a:schemeClr val="tx1"/>
                </a:solidFill>
              </a:rPr>
              <a:t> </a:t>
            </a:r>
            <a:r>
              <a:rPr lang="en-US" sz="2000" dirty="0" err="1">
                <a:solidFill>
                  <a:schemeClr val="tx1"/>
                </a:solidFill>
              </a:rPr>
              <a:t>Pihak</a:t>
            </a:r>
            <a:r>
              <a:rPr lang="en-US" sz="2000" dirty="0">
                <a:solidFill>
                  <a:schemeClr val="tx1"/>
                </a:solidFill>
              </a:rPr>
              <a:t> </a:t>
            </a:r>
            <a:r>
              <a:rPr lang="en-US" sz="2000" dirty="0" err="1">
                <a:solidFill>
                  <a:schemeClr val="tx1"/>
                </a:solidFill>
              </a:rPr>
              <a:t>Pelapor</a:t>
            </a:r>
            <a:r>
              <a:rPr lang="en-US" sz="2000" dirty="0">
                <a:solidFill>
                  <a:schemeClr val="tx1"/>
                </a:solidFill>
              </a:rPr>
              <a:t> </a:t>
            </a:r>
            <a:endParaRPr lang="id-ID" sz="2000" dirty="0">
              <a:solidFill>
                <a:schemeClr val="tx1"/>
              </a:solidFill>
            </a:endParaRPr>
          </a:p>
          <a:p>
            <a:pPr marL="457200" lvl="0" indent="-457200">
              <a:buFont typeface="+mj-lt"/>
              <a:buAutoNum type="alphaLcPeriod"/>
            </a:pPr>
            <a:r>
              <a:rPr lang="en-US" sz="2000" b="1" dirty="0" err="1" smtClean="0">
                <a:solidFill>
                  <a:schemeClr val="tx1"/>
                </a:solidFill>
              </a:rPr>
              <a:t>Kewenangan</a:t>
            </a:r>
            <a:r>
              <a:rPr lang="en-US" sz="2000" b="1" dirty="0" smtClean="0">
                <a:solidFill>
                  <a:schemeClr val="tx1"/>
                </a:solidFill>
              </a:rPr>
              <a:t> </a:t>
            </a:r>
            <a:r>
              <a:rPr lang="en-US" sz="2000" b="1" dirty="0">
                <a:solidFill>
                  <a:schemeClr val="tx1"/>
                </a:solidFill>
              </a:rPr>
              <a:t>PPATK </a:t>
            </a:r>
            <a:r>
              <a:rPr lang="en-US" sz="2000" b="1" dirty="0" err="1">
                <a:solidFill>
                  <a:schemeClr val="tx1"/>
                </a:solidFill>
              </a:rPr>
              <a:t>sebagai</a:t>
            </a:r>
            <a:r>
              <a:rPr lang="en-US" sz="2000" b="1" dirty="0">
                <a:solidFill>
                  <a:schemeClr val="tx1"/>
                </a:solidFill>
              </a:rPr>
              <a:t> </a:t>
            </a:r>
            <a:r>
              <a:rPr lang="en-US" sz="2000" b="1" dirty="0" err="1">
                <a:solidFill>
                  <a:schemeClr val="tx1"/>
                </a:solidFill>
              </a:rPr>
              <a:t>penyidik</a:t>
            </a:r>
            <a:endParaRPr lang="id-ID" sz="2000" dirty="0">
              <a:solidFill>
                <a:schemeClr val="tx1"/>
              </a:solidFill>
            </a:endParaRPr>
          </a:p>
          <a:p>
            <a:r>
              <a:rPr lang="en-US" sz="2000" b="1" dirty="0" err="1">
                <a:solidFill>
                  <a:schemeClr val="tx1"/>
                </a:solidFill>
              </a:rPr>
              <a:t>Pertanyaan</a:t>
            </a:r>
            <a:r>
              <a:rPr lang="en-US" sz="2000" b="1" dirty="0">
                <a:solidFill>
                  <a:schemeClr val="tx1"/>
                </a:solidFill>
              </a:rPr>
              <a:t> 3.</a:t>
            </a:r>
            <a:endParaRPr lang="id-ID" sz="2000" dirty="0">
              <a:solidFill>
                <a:schemeClr val="tx1"/>
              </a:solidFill>
            </a:endParaRPr>
          </a:p>
          <a:p>
            <a:r>
              <a:rPr lang="en-US" sz="2000" dirty="0" err="1">
                <a:solidFill>
                  <a:schemeClr val="tx1"/>
                </a:solidFill>
              </a:rPr>
              <a:t>Perbuatan</a:t>
            </a:r>
            <a:r>
              <a:rPr lang="en-US" sz="2000" dirty="0">
                <a:solidFill>
                  <a:schemeClr val="tx1"/>
                </a:solidFill>
              </a:rPr>
              <a:t> </a:t>
            </a:r>
            <a:r>
              <a:rPr lang="en-US" sz="2000" dirty="0" err="1">
                <a:solidFill>
                  <a:schemeClr val="tx1"/>
                </a:solidFill>
              </a:rPr>
              <a:t>seperti</a:t>
            </a:r>
            <a:r>
              <a:rPr lang="en-US" sz="2000" dirty="0">
                <a:solidFill>
                  <a:schemeClr val="tx1"/>
                </a:solidFill>
              </a:rPr>
              <a:t> </a:t>
            </a:r>
            <a:r>
              <a:rPr lang="en-US" sz="2000" dirty="0" err="1">
                <a:solidFill>
                  <a:schemeClr val="tx1"/>
                </a:solidFill>
              </a:rPr>
              <a:t>apa</a:t>
            </a:r>
            <a:r>
              <a:rPr lang="en-US" sz="2000" dirty="0">
                <a:solidFill>
                  <a:schemeClr val="tx1"/>
                </a:solidFill>
              </a:rPr>
              <a:t> yang </a:t>
            </a:r>
            <a:r>
              <a:rPr lang="en-US" sz="2000" dirty="0" err="1">
                <a:solidFill>
                  <a:schemeClr val="tx1"/>
                </a:solidFill>
              </a:rPr>
              <a:t>tidak</a:t>
            </a:r>
            <a:r>
              <a:rPr lang="en-US" sz="2000" dirty="0">
                <a:solidFill>
                  <a:schemeClr val="tx1"/>
                </a:solidFill>
              </a:rPr>
              <a:t> </a:t>
            </a:r>
            <a:r>
              <a:rPr lang="en-US" sz="2000" dirty="0" err="1">
                <a:solidFill>
                  <a:schemeClr val="tx1"/>
                </a:solidFill>
              </a:rPr>
              <a:t>dikriminalisasi</a:t>
            </a:r>
            <a:r>
              <a:rPr lang="en-US" sz="2000" dirty="0">
                <a:solidFill>
                  <a:schemeClr val="tx1"/>
                </a:solidFill>
              </a:rPr>
              <a:t> </a:t>
            </a:r>
            <a:r>
              <a:rPr lang="en-US" sz="2000" dirty="0" err="1">
                <a:solidFill>
                  <a:schemeClr val="tx1"/>
                </a:solidFill>
              </a:rPr>
              <a:t>oleh</a:t>
            </a:r>
            <a:r>
              <a:rPr lang="en-US" sz="2000" dirty="0">
                <a:solidFill>
                  <a:schemeClr val="tx1"/>
                </a:solidFill>
              </a:rPr>
              <a:t> UU 8/2010:</a:t>
            </a:r>
            <a:endParaRPr lang="id-ID" sz="2000" dirty="0">
              <a:solidFill>
                <a:schemeClr val="tx1"/>
              </a:solidFill>
            </a:endParaRPr>
          </a:p>
          <a:p>
            <a:pPr marL="457200" lvl="0" indent="-457200">
              <a:buFont typeface="+mj-lt"/>
              <a:buAutoNum type="alphaLcPeriod"/>
            </a:pPr>
            <a:r>
              <a:rPr lang="en-US" sz="2000" dirty="0" err="1">
                <a:solidFill>
                  <a:schemeClr val="tx1"/>
                </a:solidFill>
              </a:rPr>
              <a:t>Melakukan</a:t>
            </a:r>
            <a:r>
              <a:rPr lang="en-US" sz="2000" dirty="0">
                <a:solidFill>
                  <a:schemeClr val="tx1"/>
                </a:solidFill>
              </a:rPr>
              <a:t> </a:t>
            </a:r>
            <a:r>
              <a:rPr lang="en-US" sz="2000" dirty="0" err="1">
                <a:solidFill>
                  <a:schemeClr val="tx1"/>
                </a:solidFill>
              </a:rPr>
              <a:t>penempatan</a:t>
            </a:r>
            <a:r>
              <a:rPr lang="en-US" sz="2000" dirty="0">
                <a:solidFill>
                  <a:schemeClr val="tx1"/>
                </a:solidFill>
              </a:rPr>
              <a:t> </a:t>
            </a:r>
            <a:r>
              <a:rPr lang="en-US" sz="2000" dirty="0" err="1">
                <a:solidFill>
                  <a:schemeClr val="tx1"/>
                </a:solidFill>
              </a:rPr>
              <a:t>uang</a:t>
            </a:r>
            <a:r>
              <a:rPr lang="en-US" sz="2000" dirty="0">
                <a:solidFill>
                  <a:schemeClr val="tx1"/>
                </a:solidFill>
              </a:rPr>
              <a:t> </a:t>
            </a:r>
            <a:r>
              <a:rPr lang="en-US" sz="2000" dirty="0" err="1">
                <a:solidFill>
                  <a:schemeClr val="tx1"/>
                </a:solidFill>
              </a:rPr>
              <a:t>hasil</a:t>
            </a:r>
            <a:r>
              <a:rPr lang="en-US" sz="2000" dirty="0">
                <a:solidFill>
                  <a:schemeClr val="tx1"/>
                </a:solidFill>
              </a:rPr>
              <a:t> </a:t>
            </a:r>
            <a:r>
              <a:rPr lang="en-US" sz="2000" dirty="0" err="1">
                <a:solidFill>
                  <a:schemeClr val="tx1"/>
                </a:solidFill>
              </a:rPr>
              <a:t>tindak</a:t>
            </a:r>
            <a:r>
              <a:rPr lang="en-US" sz="2000" dirty="0">
                <a:solidFill>
                  <a:schemeClr val="tx1"/>
                </a:solidFill>
              </a:rPr>
              <a:t> </a:t>
            </a:r>
            <a:r>
              <a:rPr lang="en-US" sz="2000" dirty="0" err="1">
                <a:solidFill>
                  <a:schemeClr val="tx1"/>
                </a:solidFill>
              </a:rPr>
              <a:t>pidana</a:t>
            </a:r>
            <a:r>
              <a:rPr lang="en-US" sz="2000" dirty="0">
                <a:solidFill>
                  <a:schemeClr val="tx1"/>
                </a:solidFill>
              </a:rPr>
              <a:t> </a:t>
            </a:r>
            <a:r>
              <a:rPr lang="en-US" sz="2000" dirty="0" err="1">
                <a:solidFill>
                  <a:schemeClr val="tx1"/>
                </a:solidFill>
              </a:rPr>
              <a:t>ke</a:t>
            </a:r>
            <a:r>
              <a:rPr lang="en-US" sz="2000" dirty="0">
                <a:solidFill>
                  <a:schemeClr val="tx1"/>
                </a:solidFill>
              </a:rPr>
              <a:t> </a:t>
            </a:r>
            <a:r>
              <a:rPr lang="en-US" sz="2000" dirty="0" err="1">
                <a:solidFill>
                  <a:schemeClr val="tx1"/>
                </a:solidFill>
              </a:rPr>
              <a:t>rekening</a:t>
            </a:r>
            <a:r>
              <a:rPr lang="en-US" sz="2000" dirty="0">
                <a:solidFill>
                  <a:schemeClr val="tx1"/>
                </a:solidFill>
              </a:rPr>
              <a:t> </a:t>
            </a:r>
            <a:r>
              <a:rPr lang="en-US" sz="2000" dirty="0" smtClean="0">
                <a:solidFill>
                  <a:schemeClr val="tx1"/>
                </a:solidFill>
              </a:rPr>
              <a:t>bank</a:t>
            </a:r>
            <a:endParaRPr lang="id-ID" sz="2000" dirty="0">
              <a:solidFill>
                <a:schemeClr val="tx1"/>
              </a:solidFill>
            </a:endParaRPr>
          </a:p>
          <a:p>
            <a:pPr marL="457200" lvl="0" indent="-457200">
              <a:buFont typeface="+mj-lt"/>
              <a:buAutoNum type="alphaLcPeriod"/>
            </a:pPr>
            <a:r>
              <a:rPr lang="en-US" sz="2000" dirty="0" err="1" smtClean="0">
                <a:solidFill>
                  <a:schemeClr val="tx1"/>
                </a:solidFill>
              </a:rPr>
              <a:t>Menerima</a:t>
            </a:r>
            <a:r>
              <a:rPr lang="en-US" sz="2000" dirty="0" smtClean="0">
                <a:solidFill>
                  <a:schemeClr val="tx1"/>
                </a:solidFill>
              </a:rPr>
              <a:t> </a:t>
            </a:r>
            <a:r>
              <a:rPr lang="en-US" sz="2000" dirty="0">
                <a:solidFill>
                  <a:schemeClr val="tx1"/>
                </a:solidFill>
              </a:rPr>
              <a:t>transfer </a:t>
            </a:r>
            <a:r>
              <a:rPr lang="en-US" sz="2000" dirty="0" err="1">
                <a:solidFill>
                  <a:schemeClr val="tx1"/>
                </a:solidFill>
              </a:rPr>
              <a:t>uang</a:t>
            </a:r>
            <a:r>
              <a:rPr lang="en-US" sz="2000" dirty="0">
                <a:solidFill>
                  <a:schemeClr val="tx1"/>
                </a:solidFill>
              </a:rPr>
              <a:t> yang </a:t>
            </a:r>
            <a:r>
              <a:rPr lang="en-US" sz="2000" dirty="0" err="1">
                <a:solidFill>
                  <a:schemeClr val="tx1"/>
                </a:solidFill>
              </a:rPr>
              <a:t>diduga</a:t>
            </a:r>
            <a:r>
              <a:rPr lang="en-US" sz="2000" dirty="0">
                <a:solidFill>
                  <a:schemeClr val="tx1"/>
                </a:solidFill>
              </a:rPr>
              <a:t> </a:t>
            </a:r>
            <a:r>
              <a:rPr lang="en-US" sz="2000" dirty="0" err="1">
                <a:solidFill>
                  <a:schemeClr val="tx1"/>
                </a:solidFill>
              </a:rPr>
              <a:t>hasil</a:t>
            </a:r>
            <a:r>
              <a:rPr lang="en-US" sz="2000" dirty="0">
                <a:solidFill>
                  <a:schemeClr val="tx1"/>
                </a:solidFill>
              </a:rPr>
              <a:t> </a:t>
            </a:r>
            <a:r>
              <a:rPr lang="en-US" sz="2000" dirty="0" err="1">
                <a:solidFill>
                  <a:schemeClr val="tx1"/>
                </a:solidFill>
              </a:rPr>
              <a:t>tindak</a:t>
            </a:r>
            <a:r>
              <a:rPr lang="en-US" sz="2000" dirty="0">
                <a:solidFill>
                  <a:schemeClr val="tx1"/>
                </a:solidFill>
              </a:rPr>
              <a:t> </a:t>
            </a:r>
            <a:r>
              <a:rPr lang="en-US" sz="2000" dirty="0" err="1" smtClean="0">
                <a:solidFill>
                  <a:schemeClr val="tx1"/>
                </a:solidFill>
              </a:rPr>
              <a:t>pidana</a:t>
            </a:r>
            <a:endParaRPr lang="id-ID" sz="2000" dirty="0">
              <a:solidFill>
                <a:schemeClr val="tx1"/>
              </a:solidFill>
            </a:endParaRPr>
          </a:p>
          <a:p>
            <a:pPr marL="457200" lvl="0" indent="-457200">
              <a:buFont typeface="+mj-lt"/>
              <a:buAutoNum type="alphaLcPeriod"/>
            </a:pPr>
            <a:r>
              <a:rPr lang="en-US" sz="2000" b="1" dirty="0" err="1" smtClean="0">
                <a:solidFill>
                  <a:schemeClr val="tx1"/>
                </a:solidFill>
              </a:rPr>
              <a:t>Perbankan</a:t>
            </a:r>
            <a:r>
              <a:rPr lang="en-US" sz="2000" b="1" dirty="0" smtClean="0">
                <a:solidFill>
                  <a:schemeClr val="tx1"/>
                </a:solidFill>
              </a:rPr>
              <a:t> </a:t>
            </a:r>
            <a:r>
              <a:rPr lang="en-US" sz="2000" b="1" dirty="0">
                <a:solidFill>
                  <a:schemeClr val="tx1"/>
                </a:solidFill>
              </a:rPr>
              <a:t>yang </a:t>
            </a:r>
            <a:r>
              <a:rPr lang="en-US" sz="2000" b="1" dirty="0" err="1">
                <a:solidFill>
                  <a:schemeClr val="tx1"/>
                </a:solidFill>
              </a:rPr>
              <a:t>menyimpan</a:t>
            </a:r>
            <a:r>
              <a:rPr lang="en-US" sz="2000" b="1" dirty="0">
                <a:solidFill>
                  <a:schemeClr val="tx1"/>
                </a:solidFill>
              </a:rPr>
              <a:t> </a:t>
            </a:r>
            <a:r>
              <a:rPr lang="en-US" sz="2000" b="1" dirty="0" err="1">
                <a:solidFill>
                  <a:schemeClr val="tx1"/>
                </a:solidFill>
              </a:rPr>
              <a:t>uang</a:t>
            </a:r>
            <a:r>
              <a:rPr lang="en-US" sz="2000" b="1" dirty="0">
                <a:solidFill>
                  <a:schemeClr val="tx1"/>
                </a:solidFill>
              </a:rPr>
              <a:t> </a:t>
            </a:r>
            <a:r>
              <a:rPr lang="en-US" sz="2000" b="1" dirty="0" err="1">
                <a:solidFill>
                  <a:schemeClr val="tx1"/>
                </a:solidFill>
              </a:rPr>
              <a:t>hasil</a:t>
            </a:r>
            <a:r>
              <a:rPr lang="en-US" sz="2000" b="1" dirty="0">
                <a:solidFill>
                  <a:schemeClr val="tx1"/>
                </a:solidFill>
              </a:rPr>
              <a:t> </a:t>
            </a:r>
            <a:r>
              <a:rPr lang="en-US" sz="2000" b="1" dirty="0" err="1">
                <a:solidFill>
                  <a:schemeClr val="tx1"/>
                </a:solidFill>
              </a:rPr>
              <a:t>tindak</a:t>
            </a:r>
            <a:r>
              <a:rPr lang="en-US" sz="2000" b="1" dirty="0">
                <a:solidFill>
                  <a:schemeClr val="tx1"/>
                </a:solidFill>
              </a:rPr>
              <a:t> </a:t>
            </a:r>
            <a:r>
              <a:rPr lang="en-US" sz="2000" b="1" dirty="0" err="1">
                <a:solidFill>
                  <a:schemeClr val="tx1"/>
                </a:solidFill>
              </a:rPr>
              <a:t>pidana</a:t>
            </a:r>
            <a:r>
              <a:rPr lang="en-US" sz="2000" b="1" dirty="0">
                <a:solidFill>
                  <a:schemeClr val="tx1"/>
                </a:solidFill>
              </a:rPr>
              <a:t> </a:t>
            </a:r>
            <a:endParaRPr lang="id-ID" sz="2000" dirty="0">
              <a:solidFill>
                <a:schemeClr val="tx1"/>
              </a:solidFill>
            </a:endParaRPr>
          </a:p>
          <a:p>
            <a:pPr marL="457200" lvl="0" indent="-457200">
              <a:buFont typeface="+mj-lt"/>
              <a:buAutoNum type="alphaLcPeriod"/>
            </a:pPr>
            <a:r>
              <a:rPr lang="en-US" sz="2000" dirty="0" err="1" smtClean="0">
                <a:solidFill>
                  <a:schemeClr val="tx1"/>
                </a:solidFill>
              </a:rPr>
              <a:t>Penegak</a:t>
            </a:r>
            <a:r>
              <a:rPr lang="en-US" sz="2000" dirty="0" smtClean="0">
                <a:solidFill>
                  <a:schemeClr val="tx1"/>
                </a:solidFill>
              </a:rPr>
              <a:t> </a:t>
            </a:r>
            <a:r>
              <a:rPr lang="en-US" sz="2000" dirty="0" err="1">
                <a:solidFill>
                  <a:schemeClr val="tx1"/>
                </a:solidFill>
              </a:rPr>
              <a:t>hukum</a:t>
            </a:r>
            <a:r>
              <a:rPr lang="en-US" sz="2000" dirty="0">
                <a:solidFill>
                  <a:schemeClr val="tx1"/>
                </a:solidFill>
              </a:rPr>
              <a:t> yang </a:t>
            </a:r>
            <a:r>
              <a:rPr lang="en-US" sz="2000" dirty="0" err="1">
                <a:solidFill>
                  <a:schemeClr val="tx1"/>
                </a:solidFill>
              </a:rPr>
              <a:t>membuka</a:t>
            </a:r>
            <a:r>
              <a:rPr lang="en-US" sz="2000" dirty="0">
                <a:solidFill>
                  <a:schemeClr val="tx1"/>
                </a:solidFill>
              </a:rPr>
              <a:t> </a:t>
            </a:r>
            <a:r>
              <a:rPr lang="en-US" sz="2000" dirty="0" err="1">
                <a:solidFill>
                  <a:schemeClr val="tx1"/>
                </a:solidFill>
              </a:rPr>
              <a:t>dokumen</a:t>
            </a:r>
            <a:r>
              <a:rPr lang="en-US" sz="2000" dirty="0">
                <a:solidFill>
                  <a:schemeClr val="tx1"/>
                </a:solidFill>
              </a:rPr>
              <a:t> </a:t>
            </a:r>
            <a:r>
              <a:rPr lang="en-US" sz="2000" dirty="0" err="1">
                <a:solidFill>
                  <a:schemeClr val="tx1"/>
                </a:solidFill>
              </a:rPr>
              <a:t>laporan</a:t>
            </a:r>
            <a:r>
              <a:rPr lang="en-US" sz="2000" dirty="0">
                <a:solidFill>
                  <a:schemeClr val="tx1"/>
                </a:solidFill>
              </a:rPr>
              <a:t> </a:t>
            </a:r>
            <a:r>
              <a:rPr lang="en-US" sz="2000" dirty="0" err="1">
                <a:solidFill>
                  <a:schemeClr val="tx1"/>
                </a:solidFill>
              </a:rPr>
              <a:t>hasil</a:t>
            </a:r>
            <a:r>
              <a:rPr lang="en-US" sz="2000" dirty="0">
                <a:solidFill>
                  <a:schemeClr val="tx1"/>
                </a:solidFill>
              </a:rPr>
              <a:t> </a:t>
            </a:r>
            <a:r>
              <a:rPr lang="en-US" sz="2000" dirty="0" err="1">
                <a:solidFill>
                  <a:schemeClr val="tx1"/>
                </a:solidFill>
              </a:rPr>
              <a:t>analisis</a:t>
            </a:r>
            <a:r>
              <a:rPr lang="en-US" sz="2000" dirty="0">
                <a:solidFill>
                  <a:schemeClr val="tx1"/>
                </a:solidFill>
              </a:rPr>
              <a:t> yang </a:t>
            </a:r>
            <a:r>
              <a:rPr lang="en-US" sz="2000" dirty="0" err="1">
                <a:solidFill>
                  <a:schemeClr val="tx1"/>
                </a:solidFill>
              </a:rPr>
              <a:t>disampaikan</a:t>
            </a:r>
            <a:r>
              <a:rPr lang="en-US" sz="2000" dirty="0">
                <a:solidFill>
                  <a:schemeClr val="tx1"/>
                </a:solidFill>
              </a:rPr>
              <a:t> </a:t>
            </a:r>
            <a:r>
              <a:rPr lang="en-US" sz="2000" dirty="0" err="1">
                <a:solidFill>
                  <a:schemeClr val="tx1"/>
                </a:solidFill>
              </a:rPr>
              <a:t>oleh</a:t>
            </a:r>
            <a:r>
              <a:rPr lang="en-US" sz="2000" dirty="0">
                <a:solidFill>
                  <a:schemeClr val="tx1"/>
                </a:solidFill>
              </a:rPr>
              <a:t> PPATK di </a:t>
            </a:r>
            <a:r>
              <a:rPr lang="en-US" sz="2000" dirty="0" err="1">
                <a:solidFill>
                  <a:schemeClr val="tx1"/>
                </a:solidFill>
              </a:rPr>
              <a:t>luar</a:t>
            </a:r>
            <a:r>
              <a:rPr lang="en-US" sz="2000" dirty="0">
                <a:solidFill>
                  <a:schemeClr val="tx1"/>
                </a:solidFill>
              </a:rPr>
              <a:t> </a:t>
            </a:r>
            <a:r>
              <a:rPr lang="en-US" sz="2000" dirty="0" err="1">
                <a:solidFill>
                  <a:schemeClr val="tx1"/>
                </a:solidFill>
              </a:rPr>
              <a:t>kewajibannya</a:t>
            </a:r>
            <a:endParaRPr lang="id-ID" sz="2000" dirty="0">
              <a:solidFill>
                <a:schemeClr val="tx1"/>
              </a:solidFill>
            </a:endParaRPr>
          </a:p>
        </p:txBody>
      </p:sp>
      <p:sp>
        <p:nvSpPr>
          <p:cNvPr id="5" name="Slide Number Placeholder 1"/>
          <p:cNvSpPr txBox="1">
            <a:spLocks/>
          </p:cNvSpPr>
          <p:nvPr/>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C3301F5-5C39-49EA-90B3-923F69586C72}" type="slidenum">
              <a:rPr lang="id-ID" smtClean="0">
                <a:solidFill>
                  <a:schemeClr val="accent2"/>
                </a:solidFill>
              </a:rPr>
              <a:pPr/>
              <a:t>15</a:t>
            </a:fld>
            <a:endParaRPr lang="id-ID" dirty="0">
              <a:solidFill>
                <a:schemeClr val="accent2"/>
              </a:solidFill>
            </a:endParaRPr>
          </a:p>
        </p:txBody>
      </p:sp>
    </p:spTree>
    <p:extLst>
      <p:ext uri="{BB962C8B-B14F-4D97-AF65-F5344CB8AC3E}">
        <p14:creationId xmlns:p14="http://schemas.microsoft.com/office/powerpoint/2010/main" val="3958042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C3301F5-5C39-49EA-90B3-923F69586C72}" type="slidenum">
              <a:rPr lang="id-ID" smtClean="0">
                <a:solidFill>
                  <a:schemeClr val="accent2"/>
                </a:solidFill>
              </a:rPr>
              <a:t>16</a:t>
            </a:fld>
            <a:endParaRPr lang="id-ID" dirty="0">
              <a:solidFill>
                <a:schemeClr val="accent2"/>
              </a:solidFill>
            </a:endParaRPr>
          </a:p>
        </p:txBody>
      </p:sp>
      <p:sp>
        <p:nvSpPr>
          <p:cNvPr id="3" name="Rectangle 2"/>
          <p:cNvSpPr/>
          <p:nvPr/>
        </p:nvSpPr>
        <p:spPr>
          <a:xfrm>
            <a:off x="936939" y="528034"/>
            <a:ext cx="7292662" cy="53189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err="1">
                <a:solidFill>
                  <a:schemeClr val="tx1"/>
                </a:solidFill>
              </a:rPr>
              <a:t>Pertanyaan</a:t>
            </a:r>
            <a:r>
              <a:rPr lang="en-US" sz="2000" b="1" dirty="0">
                <a:solidFill>
                  <a:schemeClr val="tx1"/>
                </a:solidFill>
              </a:rPr>
              <a:t> 4.</a:t>
            </a:r>
            <a:endParaRPr lang="id-ID" sz="2000" dirty="0">
              <a:solidFill>
                <a:schemeClr val="tx1"/>
              </a:solidFill>
            </a:endParaRPr>
          </a:p>
          <a:p>
            <a:r>
              <a:rPr lang="en-US" sz="2000" dirty="0" err="1">
                <a:solidFill>
                  <a:schemeClr val="tx1"/>
                </a:solidFill>
              </a:rPr>
              <a:t>Jika</a:t>
            </a:r>
            <a:r>
              <a:rPr lang="en-US" sz="2000" dirty="0">
                <a:solidFill>
                  <a:schemeClr val="tx1"/>
                </a:solidFill>
              </a:rPr>
              <a:t> </a:t>
            </a:r>
            <a:r>
              <a:rPr lang="en-US" sz="2000" dirty="0" err="1">
                <a:solidFill>
                  <a:schemeClr val="tx1"/>
                </a:solidFill>
              </a:rPr>
              <a:t>perbankan</a:t>
            </a:r>
            <a:r>
              <a:rPr lang="en-US" sz="2000" dirty="0">
                <a:solidFill>
                  <a:schemeClr val="tx1"/>
                </a:solidFill>
              </a:rPr>
              <a:t> </a:t>
            </a:r>
            <a:r>
              <a:rPr lang="en-US" sz="2000" dirty="0" err="1">
                <a:solidFill>
                  <a:schemeClr val="tx1"/>
                </a:solidFill>
              </a:rPr>
              <a:t>mengetahui</a:t>
            </a:r>
            <a:r>
              <a:rPr lang="en-US" sz="2000" dirty="0">
                <a:solidFill>
                  <a:schemeClr val="tx1"/>
                </a:solidFill>
              </a:rPr>
              <a:t> </a:t>
            </a:r>
            <a:r>
              <a:rPr lang="en-US" sz="2000" dirty="0" err="1">
                <a:solidFill>
                  <a:schemeClr val="tx1"/>
                </a:solidFill>
              </a:rPr>
              <a:t>adanya</a:t>
            </a:r>
            <a:r>
              <a:rPr lang="en-US" sz="2000" dirty="0">
                <a:solidFill>
                  <a:schemeClr val="tx1"/>
                </a:solidFill>
              </a:rPr>
              <a:t> transfer dana </a:t>
            </a:r>
            <a:r>
              <a:rPr lang="en-US" sz="2000" dirty="0" err="1">
                <a:solidFill>
                  <a:schemeClr val="tx1"/>
                </a:solidFill>
              </a:rPr>
              <a:t>ke</a:t>
            </a:r>
            <a:r>
              <a:rPr lang="en-US" sz="2000" dirty="0">
                <a:solidFill>
                  <a:schemeClr val="tx1"/>
                </a:solidFill>
              </a:rPr>
              <a:t> </a:t>
            </a:r>
            <a:r>
              <a:rPr lang="en-US" sz="2000" dirty="0" err="1">
                <a:solidFill>
                  <a:schemeClr val="tx1"/>
                </a:solidFill>
              </a:rPr>
              <a:t>dalam</a:t>
            </a:r>
            <a:r>
              <a:rPr lang="en-US" sz="2000" dirty="0">
                <a:solidFill>
                  <a:schemeClr val="tx1"/>
                </a:solidFill>
              </a:rPr>
              <a:t> </a:t>
            </a:r>
            <a:r>
              <a:rPr lang="en-US" sz="2000" dirty="0" err="1">
                <a:solidFill>
                  <a:schemeClr val="tx1"/>
                </a:solidFill>
              </a:rPr>
              <a:t>rekening</a:t>
            </a:r>
            <a:r>
              <a:rPr lang="en-US" sz="2000" dirty="0">
                <a:solidFill>
                  <a:schemeClr val="tx1"/>
                </a:solidFill>
              </a:rPr>
              <a:t> </a:t>
            </a:r>
            <a:r>
              <a:rPr lang="en-US" sz="2000" dirty="0" err="1">
                <a:solidFill>
                  <a:schemeClr val="tx1"/>
                </a:solidFill>
              </a:rPr>
              <a:t>nasabahnya</a:t>
            </a:r>
            <a:r>
              <a:rPr lang="en-US" sz="2000" dirty="0">
                <a:solidFill>
                  <a:schemeClr val="tx1"/>
                </a:solidFill>
              </a:rPr>
              <a:t> yang </a:t>
            </a:r>
            <a:r>
              <a:rPr lang="en-US" sz="2000" dirty="0" err="1">
                <a:solidFill>
                  <a:schemeClr val="tx1"/>
                </a:solidFill>
              </a:rPr>
              <a:t>tidak</a:t>
            </a:r>
            <a:r>
              <a:rPr lang="en-US" sz="2000" dirty="0">
                <a:solidFill>
                  <a:schemeClr val="tx1"/>
                </a:solidFill>
              </a:rPr>
              <a:t> </a:t>
            </a:r>
            <a:r>
              <a:rPr lang="en-US" sz="2000" dirty="0" err="1">
                <a:solidFill>
                  <a:schemeClr val="tx1"/>
                </a:solidFill>
              </a:rPr>
              <a:t>sesuai</a:t>
            </a:r>
            <a:r>
              <a:rPr lang="en-US" sz="2000" dirty="0">
                <a:solidFill>
                  <a:schemeClr val="tx1"/>
                </a:solidFill>
              </a:rPr>
              <a:t> </a:t>
            </a:r>
            <a:r>
              <a:rPr lang="en-US" sz="2000" dirty="0" err="1">
                <a:solidFill>
                  <a:schemeClr val="tx1"/>
                </a:solidFill>
              </a:rPr>
              <a:t>profil</a:t>
            </a:r>
            <a:r>
              <a:rPr lang="en-US" sz="2000" dirty="0">
                <a:solidFill>
                  <a:schemeClr val="tx1"/>
                </a:solidFill>
              </a:rPr>
              <a:t>, </a:t>
            </a:r>
            <a:r>
              <a:rPr lang="en-US" sz="2000" dirty="0" err="1">
                <a:solidFill>
                  <a:schemeClr val="tx1"/>
                </a:solidFill>
              </a:rPr>
              <a:t>apa</a:t>
            </a:r>
            <a:r>
              <a:rPr lang="en-US" sz="2000" dirty="0">
                <a:solidFill>
                  <a:schemeClr val="tx1"/>
                </a:solidFill>
              </a:rPr>
              <a:t> yang </a:t>
            </a:r>
            <a:r>
              <a:rPr lang="en-US" sz="2000" dirty="0" err="1">
                <a:solidFill>
                  <a:schemeClr val="tx1"/>
                </a:solidFill>
              </a:rPr>
              <a:t>harus</a:t>
            </a:r>
            <a:r>
              <a:rPr lang="en-US" sz="2000" dirty="0">
                <a:solidFill>
                  <a:schemeClr val="tx1"/>
                </a:solidFill>
              </a:rPr>
              <a:t> </a:t>
            </a:r>
            <a:r>
              <a:rPr lang="en-US" sz="2000" dirty="0" err="1">
                <a:solidFill>
                  <a:schemeClr val="tx1"/>
                </a:solidFill>
              </a:rPr>
              <a:t>dilaporkan</a:t>
            </a:r>
            <a:r>
              <a:rPr lang="en-US" sz="2000" dirty="0">
                <a:solidFill>
                  <a:schemeClr val="tx1"/>
                </a:solidFill>
              </a:rPr>
              <a:t> </a:t>
            </a:r>
            <a:r>
              <a:rPr lang="en-US" sz="2000" dirty="0" err="1">
                <a:solidFill>
                  <a:schemeClr val="tx1"/>
                </a:solidFill>
              </a:rPr>
              <a:t>oleh</a:t>
            </a:r>
            <a:r>
              <a:rPr lang="en-US" sz="2000" dirty="0">
                <a:solidFill>
                  <a:schemeClr val="tx1"/>
                </a:solidFill>
              </a:rPr>
              <a:t> </a:t>
            </a:r>
            <a:r>
              <a:rPr lang="en-US" sz="2000" dirty="0" err="1">
                <a:solidFill>
                  <a:schemeClr val="tx1"/>
                </a:solidFill>
              </a:rPr>
              <a:t>perbankan</a:t>
            </a:r>
            <a:r>
              <a:rPr lang="en-US" sz="2000" dirty="0">
                <a:solidFill>
                  <a:schemeClr val="tx1"/>
                </a:solidFill>
              </a:rPr>
              <a:t> ?</a:t>
            </a:r>
            <a:endParaRPr lang="id-ID" sz="2000" dirty="0">
              <a:solidFill>
                <a:schemeClr val="tx1"/>
              </a:solidFill>
            </a:endParaRPr>
          </a:p>
          <a:p>
            <a:pPr marL="342900" lvl="0" indent="-342900">
              <a:buFont typeface="+mj-lt"/>
              <a:buAutoNum type="alphaLcPeriod"/>
            </a:pPr>
            <a:r>
              <a:rPr lang="en-US" sz="2000" b="1" dirty="0" err="1">
                <a:solidFill>
                  <a:schemeClr val="tx1"/>
                </a:solidFill>
              </a:rPr>
              <a:t>Melaporkannya</a:t>
            </a:r>
            <a:r>
              <a:rPr lang="en-US" sz="2000" b="1" dirty="0">
                <a:solidFill>
                  <a:schemeClr val="tx1"/>
                </a:solidFill>
              </a:rPr>
              <a:t> </a:t>
            </a:r>
            <a:r>
              <a:rPr lang="en-US" sz="2000" b="1" dirty="0" err="1">
                <a:solidFill>
                  <a:schemeClr val="tx1"/>
                </a:solidFill>
              </a:rPr>
              <a:t>kepada</a:t>
            </a:r>
            <a:r>
              <a:rPr lang="en-US" sz="2000" b="1" dirty="0">
                <a:solidFill>
                  <a:schemeClr val="tx1"/>
                </a:solidFill>
              </a:rPr>
              <a:t> PPATK </a:t>
            </a:r>
            <a:r>
              <a:rPr lang="en-US" sz="2000" b="1" dirty="0" err="1">
                <a:solidFill>
                  <a:schemeClr val="tx1"/>
                </a:solidFill>
              </a:rPr>
              <a:t>sebagai</a:t>
            </a:r>
            <a:r>
              <a:rPr lang="en-US" sz="2000" b="1" dirty="0">
                <a:solidFill>
                  <a:schemeClr val="tx1"/>
                </a:solidFill>
              </a:rPr>
              <a:t> </a:t>
            </a:r>
            <a:r>
              <a:rPr lang="en-US" sz="2000" b="1" dirty="0" err="1">
                <a:solidFill>
                  <a:schemeClr val="tx1"/>
                </a:solidFill>
              </a:rPr>
              <a:t>Laporan</a:t>
            </a:r>
            <a:r>
              <a:rPr lang="en-US" sz="2000" b="1" dirty="0">
                <a:solidFill>
                  <a:schemeClr val="tx1"/>
                </a:solidFill>
              </a:rPr>
              <a:t> </a:t>
            </a:r>
            <a:r>
              <a:rPr lang="en-US" sz="2000" b="1" dirty="0" err="1">
                <a:solidFill>
                  <a:schemeClr val="tx1"/>
                </a:solidFill>
              </a:rPr>
              <a:t>Transaksi</a:t>
            </a:r>
            <a:r>
              <a:rPr lang="en-US" sz="2000" b="1" dirty="0">
                <a:solidFill>
                  <a:schemeClr val="tx1"/>
                </a:solidFill>
              </a:rPr>
              <a:t> </a:t>
            </a:r>
            <a:r>
              <a:rPr lang="en-US" sz="2000" b="1" dirty="0" err="1">
                <a:solidFill>
                  <a:schemeClr val="tx1"/>
                </a:solidFill>
              </a:rPr>
              <a:t>Keuangan</a:t>
            </a:r>
            <a:r>
              <a:rPr lang="en-US" sz="2000" b="1" dirty="0">
                <a:solidFill>
                  <a:schemeClr val="tx1"/>
                </a:solidFill>
              </a:rPr>
              <a:t> </a:t>
            </a:r>
            <a:r>
              <a:rPr lang="en-US" sz="2000" b="1" dirty="0" err="1" smtClean="0">
                <a:solidFill>
                  <a:schemeClr val="tx1"/>
                </a:solidFill>
              </a:rPr>
              <a:t>Mencurigakan</a:t>
            </a:r>
            <a:endParaRPr lang="id-ID" sz="2000" dirty="0">
              <a:solidFill>
                <a:schemeClr val="tx1"/>
              </a:solidFill>
            </a:endParaRPr>
          </a:p>
          <a:p>
            <a:pPr marL="342900" lvl="0" indent="-342900">
              <a:buFont typeface="+mj-lt"/>
              <a:buAutoNum type="alphaLcPeriod"/>
            </a:pPr>
            <a:r>
              <a:rPr lang="en-US" sz="2000" dirty="0" err="1" smtClean="0">
                <a:solidFill>
                  <a:schemeClr val="tx1"/>
                </a:solidFill>
              </a:rPr>
              <a:t>Melaporkannya</a:t>
            </a:r>
            <a:r>
              <a:rPr lang="en-US" sz="2000" dirty="0" smtClean="0">
                <a:solidFill>
                  <a:schemeClr val="tx1"/>
                </a:solidFill>
              </a:rPr>
              <a:t> </a:t>
            </a:r>
            <a:r>
              <a:rPr lang="en-US" sz="2000" dirty="0" err="1">
                <a:solidFill>
                  <a:schemeClr val="tx1"/>
                </a:solidFill>
              </a:rPr>
              <a:t>kepada</a:t>
            </a:r>
            <a:r>
              <a:rPr lang="en-US" sz="2000" dirty="0">
                <a:solidFill>
                  <a:schemeClr val="tx1"/>
                </a:solidFill>
              </a:rPr>
              <a:t> </a:t>
            </a:r>
            <a:r>
              <a:rPr lang="en-US" sz="2000" dirty="0" err="1">
                <a:solidFill>
                  <a:schemeClr val="tx1"/>
                </a:solidFill>
              </a:rPr>
              <a:t>Kejaksaan</a:t>
            </a:r>
            <a:r>
              <a:rPr lang="en-US" sz="2000" dirty="0">
                <a:solidFill>
                  <a:schemeClr val="tx1"/>
                </a:solidFill>
              </a:rPr>
              <a:t> </a:t>
            </a:r>
            <a:r>
              <a:rPr lang="en-US" sz="2000" dirty="0" err="1" smtClean="0">
                <a:solidFill>
                  <a:schemeClr val="tx1"/>
                </a:solidFill>
              </a:rPr>
              <a:t>Agung</a:t>
            </a:r>
            <a:endParaRPr lang="id-ID" sz="2000" dirty="0">
              <a:solidFill>
                <a:schemeClr val="tx1"/>
              </a:solidFill>
            </a:endParaRPr>
          </a:p>
          <a:p>
            <a:pPr marL="342900" lvl="0" indent="-342900">
              <a:buFont typeface="+mj-lt"/>
              <a:buAutoNum type="alphaLcPeriod"/>
            </a:pPr>
            <a:r>
              <a:rPr lang="en-US" sz="2000" dirty="0" err="1" smtClean="0">
                <a:solidFill>
                  <a:schemeClr val="tx1"/>
                </a:solidFill>
              </a:rPr>
              <a:t>Membukanya</a:t>
            </a:r>
            <a:r>
              <a:rPr lang="en-US" sz="2000" dirty="0" smtClean="0">
                <a:solidFill>
                  <a:schemeClr val="tx1"/>
                </a:solidFill>
              </a:rPr>
              <a:t> </a:t>
            </a:r>
            <a:r>
              <a:rPr lang="en-US" sz="2000" dirty="0" err="1">
                <a:solidFill>
                  <a:schemeClr val="tx1"/>
                </a:solidFill>
              </a:rPr>
              <a:t>kepada</a:t>
            </a:r>
            <a:r>
              <a:rPr lang="en-US" sz="2000" dirty="0">
                <a:solidFill>
                  <a:schemeClr val="tx1"/>
                </a:solidFill>
              </a:rPr>
              <a:t> </a:t>
            </a:r>
            <a:r>
              <a:rPr lang="en-US" sz="2000" dirty="0" err="1" smtClean="0">
                <a:solidFill>
                  <a:schemeClr val="tx1"/>
                </a:solidFill>
              </a:rPr>
              <a:t>publik</a:t>
            </a:r>
            <a:endParaRPr lang="id-ID" sz="2000" dirty="0">
              <a:solidFill>
                <a:schemeClr val="tx1"/>
              </a:solidFill>
            </a:endParaRPr>
          </a:p>
          <a:p>
            <a:pPr marL="342900" lvl="0" indent="-342900">
              <a:buFont typeface="+mj-lt"/>
              <a:buAutoNum type="alphaLcPeriod"/>
            </a:pPr>
            <a:r>
              <a:rPr lang="en-US" sz="2000" dirty="0" err="1" smtClean="0">
                <a:solidFill>
                  <a:schemeClr val="tx1"/>
                </a:solidFill>
              </a:rPr>
              <a:t>Menyampaikan</a:t>
            </a:r>
            <a:r>
              <a:rPr lang="en-US" sz="2000" dirty="0" smtClean="0">
                <a:solidFill>
                  <a:schemeClr val="tx1"/>
                </a:solidFill>
              </a:rPr>
              <a:t> </a:t>
            </a:r>
            <a:r>
              <a:rPr lang="en-US" sz="2000" dirty="0" err="1">
                <a:solidFill>
                  <a:schemeClr val="tx1"/>
                </a:solidFill>
              </a:rPr>
              <a:t>kepada</a:t>
            </a:r>
            <a:r>
              <a:rPr lang="en-US" sz="2000" dirty="0">
                <a:solidFill>
                  <a:schemeClr val="tx1"/>
                </a:solidFill>
              </a:rPr>
              <a:t> </a:t>
            </a:r>
            <a:r>
              <a:rPr lang="en-US" sz="2000" dirty="0" err="1">
                <a:solidFill>
                  <a:schemeClr val="tx1"/>
                </a:solidFill>
              </a:rPr>
              <a:t>nasabah</a:t>
            </a:r>
            <a:r>
              <a:rPr lang="en-US" sz="2000" dirty="0">
                <a:solidFill>
                  <a:schemeClr val="tx1"/>
                </a:solidFill>
              </a:rPr>
              <a:t> </a:t>
            </a:r>
            <a:r>
              <a:rPr lang="en-US" sz="2000" dirty="0" err="1">
                <a:solidFill>
                  <a:schemeClr val="tx1"/>
                </a:solidFill>
              </a:rPr>
              <a:t>untuk</a:t>
            </a:r>
            <a:r>
              <a:rPr lang="en-US" sz="2000" dirty="0">
                <a:solidFill>
                  <a:schemeClr val="tx1"/>
                </a:solidFill>
              </a:rPr>
              <a:t> </a:t>
            </a:r>
            <a:r>
              <a:rPr lang="en-US" sz="2000" dirty="0" err="1">
                <a:solidFill>
                  <a:schemeClr val="tx1"/>
                </a:solidFill>
              </a:rPr>
              <a:t>tidak</a:t>
            </a:r>
            <a:r>
              <a:rPr lang="en-US" sz="2000" dirty="0">
                <a:solidFill>
                  <a:schemeClr val="tx1"/>
                </a:solidFill>
              </a:rPr>
              <a:t> </a:t>
            </a:r>
            <a:r>
              <a:rPr lang="en-US" sz="2000" dirty="0" err="1">
                <a:solidFill>
                  <a:schemeClr val="tx1"/>
                </a:solidFill>
              </a:rPr>
              <a:t>mengulangi</a:t>
            </a:r>
            <a:r>
              <a:rPr lang="en-US" sz="2000" dirty="0">
                <a:solidFill>
                  <a:schemeClr val="tx1"/>
                </a:solidFill>
              </a:rPr>
              <a:t> </a:t>
            </a:r>
            <a:r>
              <a:rPr lang="en-US" sz="2000" dirty="0" err="1" smtClean="0">
                <a:solidFill>
                  <a:schemeClr val="tx1"/>
                </a:solidFill>
              </a:rPr>
              <a:t>perbuatannya</a:t>
            </a:r>
            <a:endParaRPr lang="id-ID" sz="2000" dirty="0" smtClean="0">
              <a:solidFill>
                <a:schemeClr val="tx1"/>
              </a:solidFill>
            </a:endParaRPr>
          </a:p>
          <a:p>
            <a:pPr lvl="0"/>
            <a:endParaRPr lang="id-ID" sz="2000" dirty="0">
              <a:solidFill>
                <a:schemeClr val="tx1"/>
              </a:solidFill>
            </a:endParaRPr>
          </a:p>
          <a:p>
            <a:r>
              <a:rPr lang="en-US" sz="2000" b="1" dirty="0" err="1">
                <a:solidFill>
                  <a:schemeClr val="tx1"/>
                </a:solidFill>
              </a:rPr>
              <a:t>Pertanyaan</a:t>
            </a:r>
            <a:r>
              <a:rPr lang="en-US" sz="2000" b="1" dirty="0">
                <a:solidFill>
                  <a:schemeClr val="tx1"/>
                </a:solidFill>
              </a:rPr>
              <a:t> 5.</a:t>
            </a:r>
            <a:endParaRPr lang="id-ID" sz="2000" dirty="0">
              <a:solidFill>
                <a:schemeClr val="tx1"/>
              </a:solidFill>
            </a:endParaRPr>
          </a:p>
          <a:p>
            <a:r>
              <a:rPr lang="en-US" sz="2000" dirty="0" err="1">
                <a:solidFill>
                  <a:schemeClr val="tx1"/>
                </a:solidFill>
              </a:rPr>
              <a:t>Apa</a:t>
            </a:r>
            <a:r>
              <a:rPr lang="en-US" sz="2000" dirty="0">
                <a:solidFill>
                  <a:schemeClr val="tx1"/>
                </a:solidFill>
              </a:rPr>
              <a:t> </a:t>
            </a:r>
            <a:r>
              <a:rPr lang="en-US" sz="2000" dirty="0" err="1">
                <a:solidFill>
                  <a:schemeClr val="tx1"/>
                </a:solidFill>
              </a:rPr>
              <a:t>saja</a:t>
            </a:r>
            <a:r>
              <a:rPr lang="en-US" sz="2000" dirty="0">
                <a:solidFill>
                  <a:schemeClr val="tx1"/>
                </a:solidFill>
              </a:rPr>
              <a:t> </a:t>
            </a:r>
            <a:r>
              <a:rPr lang="en-US" sz="2000" dirty="0" err="1">
                <a:solidFill>
                  <a:schemeClr val="tx1"/>
                </a:solidFill>
              </a:rPr>
              <a:t>tugas</a:t>
            </a:r>
            <a:r>
              <a:rPr lang="en-US" sz="2000" dirty="0">
                <a:solidFill>
                  <a:schemeClr val="tx1"/>
                </a:solidFill>
              </a:rPr>
              <a:t> PPATK ?</a:t>
            </a:r>
            <a:endParaRPr lang="id-ID" sz="2000" dirty="0">
              <a:solidFill>
                <a:schemeClr val="tx1"/>
              </a:solidFill>
            </a:endParaRPr>
          </a:p>
          <a:p>
            <a:pPr marL="342900" lvl="0" indent="-342900">
              <a:buFont typeface="+mj-lt"/>
              <a:buAutoNum type="alphaLcPeriod"/>
            </a:pPr>
            <a:r>
              <a:rPr lang="en-US" sz="2000" dirty="0" err="1">
                <a:solidFill>
                  <a:schemeClr val="tx1"/>
                </a:solidFill>
              </a:rPr>
              <a:t>Melakukan</a:t>
            </a:r>
            <a:r>
              <a:rPr lang="en-US" sz="2000" dirty="0">
                <a:solidFill>
                  <a:schemeClr val="tx1"/>
                </a:solidFill>
              </a:rPr>
              <a:t> </a:t>
            </a:r>
            <a:r>
              <a:rPr lang="en-US" sz="2000" dirty="0" err="1">
                <a:solidFill>
                  <a:schemeClr val="tx1"/>
                </a:solidFill>
              </a:rPr>
              <a:t>pemberantasan</a:t>
            </a:r>
            <a:r>
              <a:rPr lang="en-US" sz="2000" dirty="0">
                <a:solidFill>
                  <a:schemeClr val="tx1"/>
                </a:solidFill>
              </a:rPr>
              <a:t> </a:t>
            </a:r>
            <a:r>
              <a:rPr lang="en-US" sz="2000" dirty="0" err="1">
                <a:solidFill>
                  <a:schemeClr val="tx1"/>
                </a:solidFill>
              </a:rPr>
              <a:t>tindak</a:t>
            </a:r>
            <a:r>
              <a:rPr lang="en-US" sz="2000" dirty="0">
                <a:solidFill>
                  <a:schemeClr val="tx1"/>
                </a:solidFill>
              </a:rPr>
              <a:t> </a:t>
            </a:r>
            <a:r>
              <a:rPr lang="en-US" sz="2000" dirty="0" err="1">
                <a:solidFill>
                  <a:schemeClr val="tx1"/>
                </a:solidFill>
              </a:rPr>
              <a:t>pidana</a:t>
            </a:r>
            <a:r>
              <a:rPr lang="en-US" sz="2000" dirty="0">
                <a:solidFill>
                  <a:schemeClr val="tx1"/>
                </a:solidFill>
              </a:rPr>
              <a:t> </a:t>
            </a:r>
            <a:r>
              <a:rPr lang="en-US" sz="2000" dirty="0" err="1">
                <a:solidFill>
                  <a:schemeClr val="tx1"/>
                </a:solidFill>
              </a:rPr>
              <a:t>pencucian</a:t>
            </a:r>
            <a:r>
              <a:rPr lang="en-US" sz="2000" dirty="0">
                <a:solidFill>
                  <a:schemeClr val="tx1"/>
                </a:solidFill>
              </a:rPr>
              <a:t> </a:t>
            </a:r>
            <a:r>
              <a:rPr lang="en-US" sz="2000" dirty="0" err="1" smtClean="0">
                <a:solidFill>
                  <a:schemeClr val="tx1"/>
                </a:solidFill>
              </a:rPr>
              <a:t>uang</a:t>
            </a:r>
            <a:endParaRPr lang="id-ID" sz="2000" dirty="0">
              <a:solidFill>
                <a:schemeClr val="tx1"/>
              </a:solidFill>
            </a:endParaRPr>
          </a:p>
          <a:p>
            <a:pPr marL="342900" lvl="0" indent="-342900">
              <a:buFont typeface="+mj-lt"/>
              <a:buAutoNum type="alphaLcPeriod"/>
            </a:pPr>
            <a:r>
              <a:rPr lang="en-US" sz="2000" dirty="0" err="1" smtClean="0">
                <a:solidFill>
                  <a:schemeClr val="tx1"/>
                </a:solidFill>
              </a:rPr>
              <a:t>Melakukan</a:t>
            </a:r>
            <a:r>
              <a:rPr lang="en-US" sz="2000" dirty="0" smtClean="0">
                <a:solidFill>
                  <a:schemeClr val="tx1"/>
                </a:solidFill>
              </a:rPr>
              <a:t> </a:t>
            </a:r>
            <a:r>
              <a:rPr lang="en-US" sz="2000" dirty="0" err="1">
                <a:solidFill>
                  <a:schemeClr val="tx1"/>
                </a:solidFill>
              </a:rPr>
              <a:t>pencegahan</a:t>
            </a:r>
            <a:r>
              <a:rPr lang="en-US" sz="2000" dirty="0">
                <a:solidFill>
                  <a:schemeClr val="tx1"/>
                </a:solidFill>
              </a:rPr>
              <a:t> </a:t>
            </a:r>
            <a:r>
              <a:rPr lang="en-US" sz="2000" dirty="0" err="1">
                <a:solidFill>
                  <a:schemeClr val="tx1"/>
                </a:solidFill>
              </a:rPr>
              <a:t>tindak</a:t>
            </a:r>
            <a:r>
              <a:rPr lang="en-US" sz="2000" dirty="0">
                <a:solidFill>
                  <a:schemeClr val="tx1"/>
                </a:solidFill>
              </a:rPr>
              <a:t> </a:t>
            </a:r>
            <a:r>
              <a:rPr lang="en-US" sz="2000" dirty="0" err="1">
                <a:solidFill>
                  <a:schemeClr val="tx1"/>
                </a:solidFill>
              </a:rPr>
              <a:t>pidana</a:t>
            </a:r>
            <a:r>
              <a:rPr lang="en-US" sz="2000" dirty="0">
                <a:solidFill>
                  <a:schemeClr val="tx1"/>
                </a:solidFill>
              </a:rPr>
              <a:t> </a:t>
            </a:r>
            <a:r>
              <a:rPr lang="en-US" sz="2000" dirty="0" err="1">
                <a:solidFill>
                  <a:schemeClr val="tx1"/>
                </a:solidFill>
              </a:rPr>
              <a:t>pencucian</a:t>
            </a:r>
            <a:r>
              <a:rPr lang="en-US" sz="2000" dirty="0">
                <a:solidFill>
                  <a:schemeClr val="tx1"/>
                </a:solidFill>
              </a:rPr>
              <a:t> </a:t>
            </a:r>
            <a:r>
              <a:rPr lang="en-US" sz="2000" dirty="0" err="1" smtClean="0">
                <a:solidFill>
                  <a:schemeClr val="tx1"/>
                </a:solidFill>
              </a:rPr>
              <a:t>uang</a:t>
            </a:r>
            <a:endParaRPr lang="id-ID" sz="2000" dirty="0">
              <a:solidFill>
                <a:schemeClr val="tx1"/>
              </a:solidFill>
            </a:endParaRPr>
          </a:p>
          <a:p>
            <a:pPr marL="342900" lvl="0" indent="-342900">
              <a:buFont typeface="+mj-lt"/>
              <a:buAutoNum type="alphaLcPeriod"/>
            </a:pPr>
            <a:r>
              <a:rPr lang="en-US" sz="2000" b="1" dirty="0" err="1" smtClean="0">
                <a:solidFill>
                  <a:schemeClr val="tx1"/>
                </a:solidFill>
              </a:rPr>
              <a:t>Semua</a:t>
            </a:r>
            <a:r>
              <a:rPr lang="en-US" sz="2000" b="1" dirty="0" smtClean="0">
                <a:solidFill>
                  <a:schemeClr val="tx1"/>
                </a:solidFill>
              </a:rPr>
              <a:t> </a:t>
            </a:r>
            <a:r>
              <a:rPr lang="en-US" sz="2000" b="1" dirty="0" err="1">
                <a:solidFill>
                  <a:schemeClr val="tx1"/>
                </a:solidFill>
              </a:rPr>
              <a:t>benar</a:t>
            </a:r>
            <a:endParaRPr lang="id-ID" sz="2000" dirty="0">
              <a:solidFill>
                <a:schemeClr val="tx1"/>
              </a:solidFill>
            </a:endParaRPr>
          </a:p>
        </p:txBody>
      </p:sp>
    </p:spTree>
    <p:extLst>
      <p:ext uri="{BB962C8B-B14F-4D97-AF65-F5344CB8AC3E}">
        <p14:creationId xmlns:p14="http://schemas.microsoft.com/office/powerpoint/2010/main" val="274537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3299" y="25759"/>
            <a:ext cx="8670701" cy="66436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cap="all" dirty="0" err="1" smtClean="0">
                <a:solidFill>
                  <a:schemeClr val="tx1"/>
                </a:solidFill>
                <a:latin typeface="Times New Roman" pitchFamily="18" charset="0"/>
                <a:cs typeface="Times New Roman" pitchFamily="18" charset="0"/>
              </a:rPr>
              <a:t>Tes</a:t>
            </a:r>
            <a:r>
              <a:rPr lang="en-US" b="1" cap="all" dirty="0" smtClean="0">
                <a:solidFill>
                  <a:schemeClr val="tx1"/>
                </a:solidFill>
                <a:latin typeface="Times New Roman" pitchFamily="18" charset="0"/>
                <a:cs typeface="Times New Roman" pitchFamily="18" charset="0"/>
              </a:rPr>
              <a:t> </a:t>
            </a:r>
            <a:r>
              <a:rPr lang="en-US" b="1" cap="all" dirty="0" err="1" smtClean="0">
                <a:solidFill>
                  <a:schemeClr val="tx1"/>
                </a:solidFill>
                <a:latin typeface="Times New Roman" pitchFamily="18" charset="0"/>
                <a:cs typeface="Times New Roman" pitchFamily="18" charset="0"/>
              </a:rPr>
              <a:t>Akhir</a:t>
            </a:r>
            <a:r>
              <a:rPr lang="en-US" b="1" cap="all" dirty="0" smtClean="0">
                <a:solidFill>
                  <a:schemeClr val="tx1"/>
                </a:solidFill>
                <a:latin typeface="Times New Roman" pitchFamily="18" charset="0"/>
                <a:cs typeface="Times New Roman" pitchFamily="18" charset="0"/>
              </a:rPr>
              <a:t> </a:t>
            </a:r>
            <a:r>
              <a:rPr lang="en-US" b="1" cap="all" dirty="0" err="1" smtClean="0">
                <a:solidFill>
                  <a:schemeClr val="tx1"/>
                </a:solidFill>
                <a:latin typeface="Times New Roman" pitchFamily="18" charset="0"/>
                <a:cs typeface="Times New Roman" pitchFamily="18" charset="0"/>
              </a:rPr>
              <a:t>Modul</a:t>
            </a:r>
            <a:endParaRPr lang="id-ID" b="1" cap="all" dirty="0" smtClean="0">
              <a:solidFill>
                <a:schemeClr val="tx1"/>
              </a:solidFill>
              <a:latin typeface="Times New Roman" pitchFamily="18" charset="0"/>
              <a:cs typeface="Times New Roman" pitchFamily="18" charset="0"/>
            </a:endParaRPr>
          </a:p>
          <a:p>
            <a:r>
              <a:rPr lang="en-US" dirty="0" err="1" smtClean="0">
                <a:solidFill>
                  <a:schemeClr val="tx1"/>
                </a:solidFill>
                <a:latin typeface="Times New Roman" pitchFamily="18" charset="0"/>
                <a:cs typeface="Times New Roman" pitchFamily="18" charset="0"/>
              </a:rPr>
              <a:t>Penilaian</a:t>
            </a:r>
            <a:r>
              <a:rPr lang="en-US" dirty="0" smtClean="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ini</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akan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mengukur</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tingkat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pemahaman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anda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mengenai</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materi</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Konsep</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Dasar</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Sistem</a:t>
            </a:r>
            <a:r>
              <a:rPr lang="en-US" dirty="0">
                <a:solidFill>
                  <a:schemeClr val="tx1"/>
                </a:solidFill>
                <a:latin typeface="Times New Roman" pitchFamily="18" charset="0"/>
                <a:cs typeface="Times New Roman" pitchFamily="18" charset="0"/>
              </a:rPr>
              <a:t> Anti </a:t>
            </a:r>
            <a:r>
              <a:rPr lang="en-US" dirty="0" err="1">
                <a:solidFill>
                  <a:schemeClr val="tx1"/>
                </a:solidFill>
                <a:latin typeface="Times New Roman" pitchFamily="18" charset="0"/>
                <a:cs typeface="Times New Roman" pitchFamily="18" charset="0"/>
              </a:rPr>
              <a:t>Pencucian</a:t>
            </a:r>
            <a:r>
              <a:rPr lang="en-US" dirty="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Uang</a:t>
            </a:r>
            <a:r>
              <a:rPr lang="en-US" dirty="0" smtClean="0">
                <a:solidFill>
                  <a:schemeClr val="tx1"/>
                </a:solidFill>
                <a:latin typeface="Times New Roman" pitchFamily="18" charset="0"/>
                <a:cs typeface="Times New Roman" pitchFamily="18" charset="0"/>
              </a:rPr>
              <a:t>. </a:t>
            </a:r>
            <a:endParaRPr lang="id-ID" dirty="0" smtClean="0">
              <a:solidFill>
                <a:schemeClr val="tx1"/>
              </a:solidFill>
              <a:latin typeface="Times New Roman" pitchFamily="18" charset="0"/>
              <a:cs typeface="Times New Roman" pitchFamily="18" charset="0"/>
            </a:endParaRPr>
          </a:p>
          <a:p>
            <a:r>
              <a:rPr lang="en-US" b="1" dirty="0" err="1" smtClean="0">
                <a:solidFill>
                  <a:schemeClr val="tx1"/>
                </a:solidFill>
                <a:latin typeface="Times New Roman" pitchFamily="18" charset="0"/>
                <a:cs typeface="Times New Roman" pitchFamily="18" charset="0"/>
              </a:rPr>
              <a:t>Pertanyaan</a:t>
            </a:r>
            <a:r>
              <a:rPr lang="en-US" b="1" dirty="0" smtClean="0">
                <a:solidFill>
                  <a:schemeClr val="tx1"/>
                </a:solidFill>
                <a:latin typeface="Times New Roman" pitchFamily="18" charset="0"/>
                <a:cs typeface="Times New Roman" pitchFamily="18" charset="0"/>
              </a:rPr>
              <a:t> 1.</a:t>
            </a:r>
            <a:endParaRPr lang="id-ID" dirty="0" smtClean="0">
              <a:solidFill>
                <a:schemeClr val="tx1"/>
              </a:solidFill>
              <a:latin typeface="Times New Roman" pitchFamily="18" charset="0"/>
              <a:cs typeface="Times New Roman" pitchFamily="18" charset="0"/>
            </a:endParaRPr>
          </a:p>
          <a:p>
            <a:r>
              <a:rPr lang="en-US" dirty="0" err="1" smtClean="0">
                <a:solidFill>
                  <a:schemeClr val="tx1"/>
                </a:solidFill>
                <a:latin typeface="Times New Roman" pitchFamily="18" charset="0"/>
                <a:cs typeface="Times New Roman" pitchFamily="18" charset="0"/>
              </a:rPr>
              <a:t>Sejak</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kapankan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tindakan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pencucian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uang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dianggap</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sebagai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tindak</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pidana</a:t>
            </a:r>
            <a:r>
              <a:rPr lang="en-US" dirty="0" smtClean="0">
                <a:solidFill>
                  <a:schemeClr val="tx1"/>
                </a:solidFill>
                <a:latin typeface="Times New Roman" pitchFamily="18" charset="0"/>
                <a:cs typeface="Times New Roman" pitchFamily="18" charset="0"/>
              </a:rPr>
              <a:t> di Indonesia?</a:t>
            </a:r>
            <a:endParaRPr lang="id-ID" dirty="0" smtClean="0">
              <a:solidFill>
                <a:schemeClr val="tx1"/>
              </a:solidFill>
              <a:latin typeface="Times New Roman" pitchFamily="18" charset="0"/>
              <a:cs typeface="Times New Roman" pitchFamily="18" charset="0"/>
            </a:endParaRPr>
          </a:p>
          <a:p>
            <a:pPr marL="457200" lvl="0" indent="-457200">
              <a:buFont typeface="+mj-lt"/>
              <a:buAutoNum type="alphaLcPeriod"/>
            </a:pPr>
            <a:r>
              <a:rPr lang="en-US" dirty="0" smtClean="0">
                <a:solidFill>
                  <a:schemeClr val="tx1"/>
                </a:solidFill>
                <a:latin typeface="Times New Roman" pitchFamily="18" charset="0"/>
                <a:cs typeface="Times New Roman" pitchFamily="18" charset="0"/>
              </a:rPr>
              <a:t>2003</a:t>
            </a:r>
            <a:endParaRPr lang="id-ID" dirty="0">
              <a:solidFill>
                <a:schemeClr val="tx1"/>
              </a:solidFill>
              <a:latin typeface="Times New Roman" pitchFamily="18" charset="0"/>
              <a:cs typeface="Times New Roman" pitchFamily="18" charset="0"/>
            </a:endParaRPr>
          </a:p>
          <a:p>
            <a:pPr marL="457200" lvl="0" indent="-457200">
              <a:buFont typeface="+mj-lt"/>
              <a:buAutoNum type="alphaLcPeriod"/>
            </a:pPr>
            <a:r>
              <a:rPr lang="en-US" b="1" dirty="0" smtClean="0">
                <a:solidFill>
                  <a:schemeClr val="tx1"/>
                </a:solidFill>
                <a:latin typeface="Times New Roman" pitchFamily="18" charset="0"/>
                <a:cs typeface="Times New Roman" pitchFamily="18" charset="0"/>
              </a:rPr>
              <a:t>2002</a:t>
            </a:r>
            <a:endParaRPr lang="id-ID" dirty="0">
              <a:solidFill>
                <a:schemeClr val="tx1"/>
              </a:solidFill>
              <a:latin typeface="Times New Roman" pitchFamily="18" charset="0"/>
              <a:cs typeface="Times New Roman" pitchFamily="18" charset="0"/>
            </a:endParaRPr>
          </a:p>
          <a:p>
            <a:pPr marL="457200" lvl="0" indent="-457200">
              <a:buFont typeface="+mj-lt"/>
              <a:buAutoNum type="alphaLcPeriod"/>
            </a:pPr>
            <a:r>
              <a:rPr lang="en-US" dirty="0" smtClean="0">
                <a:solidFill>
                  <a:schemeClr val="tx1"/>
                </a:solidFill>
                <a:latin typeface="Times New Roman" pitchFamily="18" charset="0"/>
                <a:cs typeface="Times New Roman" pitchFamily="18" charset="0"/>
              </a:rPr>
              <a:t>2001</a:t>
            </a:r>
            <a:endParaRPr lang="id-ID" dirty="0">
              <a:solidFill>
                <a:schemeClr val="tx1"/>
              </a:solidFill>
              <a:latin typeface="Times New Roman" pitchFamily="18" charset="0"/>
              <a:cs typeface="Times New Roman" pitchFamily="18" charset="0"/>
            </a:endParaRPr>
          </a:p>
          <a:p>
            <a:pPr marL="457200" lvl="0" indent="-457200">
              <a:buFont typeface="+mj-lt"/>
              <a:buAutoNum type="alphaLcPeriod"/>
            </a:pPr>
            <a:r>
              <a:rPr lang="en-US" dirty="0" smtClean="0">
                <a:solidFill>
                  <a:schemeClr val="tx1"/>
                </a:solidFill>
                <a:latin typeface="Times New Roman" pitchFamily="18" charset="0"/>
                <a:cs typeface="Times New Roman" pitchFamily="18" charset="0"/>
              </a:rPr>
              <a:t>2004</a:t>
            </a:r>
            <a:endParaRPr lang="id-ID" dirty="0" smtClean="0">
              <a:solidFill>
                <a:schemeClr val="tx1"/>
              </a:solidFill>
              <a:latin typeface="Times New Roman" pitchFamily="18" charset="0"/>
              <a:cs typeface="Times New Roman" pitchFamily="18" charset="0"/>
            </a:endParaRPr>
          </a:p>
          <a:p>
            <a:r>
              <a:rPr lang="en-US" b="1" dirty="0" err="1" smtClean="0">
                <a:solidFill>
                  <a:schemeClr val="tx1"/>
                </a:solidFill>
                <a:latin typeface="Times New Roman" pitchFamily="18" charset="0"/>
                <a:cs typeface="Times New Roman" pitchFamily="18" charset="0"/>
              </a:rPr>
              <a:t>Pertanyaan</a:t>
            </a:r>
            <a:r>
              <a:rPr lang="en-US" b="1" dirty="0" smtClean="0">
                <a:solidFill>
                  <a:schemeClr val="tx1"/>
                </a:solidFill>
                <a:latin typeface="Times New Roman" pitchFamily="18" charset="0"/>
                <a:cs typeface="Times New Roman" pitchFamily="18" charset="0"/>
              </a:rPr>
              <a:t> 2.</a:t>
            </a:r>
            <a:endParaRPr lang="id-ID" dirty="0" smtClean="0">
              <a:solidFill>
                <a:schemeClr val="tx1"/>
              </a:solidFill>
              <a:latin typeface="Times New Roman" pitchFamily="18" charset="0"/>
              <a:cs typeface="Times New Roman" pitchFamily="18" charset="0"/>
            </a:endParaRPr>
          </a:p>
          <a:p>
            <a:r>
              <a:rPr lang="en-US" dirty="0" err="1" smtClean="0">
                <a:solidFill>
                  <a:schemeClr val="tx1"/>
                </a:solidFill>
                <a:latin typeface="Times New Roman" pitchFamily="18" charset="0"/>
                <a:cs typeface="Times New Roman" pitchFamily="18" charset="0"/>
              </a:rPr>
              <a:t>Kepanjangan</a:t>
            </a:r>
            <a:r>
              <a:rPr lang="en-US" dirty="0" smtClean="0">
                <a:solidFill>
                  <a:schemeClr val="tx1"/>
                </a:solidFill>
                <a:latin typeface="Times New Roman" pitchFamily="18" charset="0"/>
                <a:cs typeface="Times New Roman" pitchFamily="18" charset="0"/>
              </a:rPr>
              <a:t> PPATK </a:t>
            </a:r>
            <a:r>
              <a:rPr lang="en-US" dirty="0" err="1" smtClean="0">
                <a:solidFill>
                  <a:schemeClr val="tx1"/>
                </a:solidFill>
                <a:latin typeface="Times New Roman" pitchFamily="18" charset="0"/>
                <a:cs typeface="Times New Roman" pitchFamily="18" charset="0"/>
              </a:rPr>
              <a:t>sebagai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lembaga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intelijen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keuangan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untuk</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memberantas</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kejahatan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pencucian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uang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adalah</a:t>
            </a:r>
            <a:r>
              <a:rPr lang="en-US" dirty="0" smtClean="0">
                <a:solidFill>
                  <a:schemeClr val="tx1"/>
                </a:solidFill>
                <a:latin typeface="Times New Roman" pitchFamily="18" charset="0"/>
                <a:cs typeface="Times New Roman" pitchFamily="18" charset="0"/>
              </a:rPr>
              <a:t>?</a:t>
            </a:r>
            <a:endParaRPr lang="id-ID" dirty="0" smtClean="0">
              <a:solidFill>
                <a:schemeClr val="tx1"/>
              </a:solidFill>
              <a:latin typeface="Times New Roman" pitchFamily="18" charset="0"/>
              <a:cs typeface="Times New Roman" pitchFamily="18" charset="0"/>
            </a:endParaRPr>
          </a:p>
          <a:p>
            <a:pPr marL="457200" lvl="0" indent="-457200">
              <a:buFont typeface="+mj-lt"/>
              <a:buAutoNum type="alphaLcPeriod"/>
            </a:pPr>
            <a:r>
              <a:rPr lang="en-US" dirty="0" smtClean="0">
                <a:solidFill>
                  <a:schemeClr val="tx1"/>
                </a:solidFill>
                <a:latin typeface="Times New Roman" pitchFamily="18" charset="0"/>
                <a:cs typeface="Times New Roman" pitchFamily="18" charset="0"/>
              </a:rPr>
              <a:t>Perusahaan </a:t>
            </a:r>
            <a:r>
              <a:rPr lang="en-US" dirty="0" err="1" smtClean="0">
                <a:solidFill>
                  <a:schemeClr val="tx1"/>
                </a:solidFill>
                <a:latin typeface="Times New Roman" pitchFamily="18" charset="0"/>
                <a:cs typeface="Times New Roman" pitchFamily="18" charset="0"/>
              </a:rPr>
              <a:t>Penyedia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Alat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Tulis</a:t>
            </a:r>
            <a:r>
              <a:rPr lang="en-US" dirty="0" smtClean="0">
                <a:solidFill>
                  <a:schemeClr val="tx1"/>
                </a:solidFill>
                <a:latin typeface="Times New Roman" pitchFamily="18" charset="0"/>
                <a:cs typeface="Times New Roman" pitchFamily="18" charset="0"/>
              </a:rPr>
              <a:t> Kantor </a:t>
            </a:r>
            <a:endParaRPr lang="id-ID" dirty="0">
              <a:solidFill>
                <a:schemeClr val="tx1"/>
              </a:solidFill>
              <a:latin typeface="Times New Roman" pitchFamily="18" charset="0"/>
              <a:cs typeface="Times New Roman" pitchFamily="18" charset="0"/>
            </a:endParaRPr>
          </a:p>
          <a:p>
            <a:pPr marL="457200" lvl="0" indent="-457200">
              <a:buFont typeface="+mj-lt"/>
              <a:buAutoNum type="alphaLcPeriod"/>
            </a:pPr>
            <a:r>
              <a:rPr lang="en-US" b="1" dirty="0" err="1" smtClean="0">
                <a:solidFill>
                  <a:schemeClr val="tx1"/>
                </a:solidFill>
                <a:latin typeface="Times New Roman" pitchFamily="18" charset="0"/>
                <a:cs typeface="Times New Roman" pitchFamily="18" charset="0"/>
              </a:rPr>
              <a:t>Pusat</a:t>
            </a:r>
            <a:r>
              <a:rPr lang="en-US" b="1" dirty="0" smtClean="0">
                <a:solidFill>
                  <a:schemeClr val="tx1"/>
                </a:solidFill>
                <a:latin typeface="Times New Roman" pitchFamily="18" charset="0"/>
                <a:cs typeface="Times New Roman" pitchFamily="18" charset="0"/>
              </a:rPr>
              <a:t> </a:t>
            </a:r>
            <a:r>
              <a:rPr lang="id-ID" b="1" dirty="0" smtClean="0">
                <a:solidFill>
                  <a:schemeClr val="tx1"/>
                </a:solidFill>
                <a:latin typeface="Times New Roman" pitchFamily="18" charset="0"/>
                <a:cs typeface="Times New Roman" pitchFamily="18" charset="0"/>
              </a:rPr>
              <a:t>P</a:t>
            </a:r>
            <a:r>
              <a:rPr lang="en-US" b="1" dirty="0" err="1" smtClean="0">
                <a:solidFill>
                  <a:schemeClr val="tx1"/>
                </a:solidFill>
                <a:latin typeface="Times New Roman" pitchFamily="18" charset="0"/>
                <a:cs typeface="Times New Roman" pitchFamily="18" charset="0"/>
              </a:rPr>
              <a:t>elaporan</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dan</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Analisis</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Transaksi</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Keuangan</a:t>
            </a:r>
            <a:endParaRPr lang="id-ID" dirty="0">
              <a:solidFill>
                <a:schemeClr val="tx1"/>
              </a:solidFill>
              <a:latin typeface="Times New Roman" pitchFamily="18" charset="0"/>
              <a:cs typeface="Times New Roman" pitchFamily="18" charset="0"/>
            </a:endParaRPr>
          </a:p>
          <a:p>
            <a:pPr marL="457200" lvl="0" indent="-457200">
              <a:buFont typeface="+mj-lt"/>
              <a:buAutoNum type="alphaLcPeriod"/>
            </a:pPr>
            <a:r>
              <a:rPr lang="en-US" dirty="0" err="1" smtClean="0">
                <a:solidFill>
                  <a:schemeClr val="tx1"/>
                </a:solidFill>
                <a:latin typeface="Times New Roman" pitchFamily="18" charset="0"/>
                <a:cs typeface="Times New Roman" pitchFamily="18" charset="0"/>
              </a:rPr>
              <a:t>Pejabat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Pembuat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Akta</a:t>
            </a:r>
            <a:r>
              <a:rPr lang="en-US" dirty="0" smtClean="0">
                <a:solidFill>
                  <a:schemeClr val="tx1"/>
                </a:solidFill>
                <a:latin typeface="Times New Roman" pitchFamily="18" charset="0"/>
                <a:cs typeface="Times New Roman" pitchFamily="18" charset="0"/>
              </a:rPr>
              <a:t> Tanah </a:t>
            </a:r>
            <a:r>
              <a:rPr lang="en-US" dirty="0" err="1" smtClean="0">
                <a:solidFill>
                  <a:schemeClr val="tx1"/>
                </a:solidFill>
                <a:latin typeface="Times New Roman" pitchFamily="18" charset="0"/>
                <a:cs typeface="Times New Roman" pitchFamily="18" charset="0"/>
              </a:rPr>
              <a:t>Kuburan</a:t>
            </a:r>
            <a:endParaRPr lang="id-ID" dirty="0">
              <a:solidFill>
                <a:schemeClr val="tx1"/>
              </a:solidFill>
              <a:latin typeface="Times New Roman" pitchFamily="18" charset="0"/>
              <a:cs typeface="Times New Roman" pitchFamily="18" charset="0"/>
            </a:endParaRPr>
          </a:p>
          <a:p>
            <a:pPr marL="457200" lvl="0" indent="-457200">
              <a:buFont typeface="+mj-lt"/>
              <a:buAutoNum type="alphaLcPeriod"/>
            </a:pPr>
            <a:r>
              <a:rPr lang="id-ID" dirty="0" smtClean="0">
                <a:solidFill>
                  <a:schemeClr val="tx1"/>
                </a:solidFill>
                <a:latin typeface="Times New Roman" pitchFamily="18" charset="0"/>
                <a:cs typeface="Times New Roman" pitchFamily="18" charset="0"/>
              </a:rPr>
              <a:t>Semua jawaban salah</a:t>
            </a:r>
          </a:p>
          <a:p>
            <a:r>
              <a:rPr lang="en-US" b="1" dirty="0" err="1" smtClean="0">
                <a:solidFill>
                  <a:schemeClr val="tx1"/>
                </a:solidFill>
                <a:latin typeface="Times New Roman" pitchFamily="18" charset="0"/>
                <a:cs typeface="Times New Roman" pitchFamily="18" charset="0"/>
              </a:rPr>
              <a:t>Pertanyaan</a:t>
            </a:r>
            <a:r>
              <a:rPr lang="en-US" b="1" dirty="0" smtClean="0">
                <a:solidFill>
                  <a:schemeClr val="tx1"/>
                </a:solidFill>
                <a:latin typeface="Times New Roman" pitchFamily="18" charset="0"/>
                <a:cs typeface="Times New Roman" pitchFamily="18" charset="0"/>
              </a:rPr>
              <a:t> 3.</a:t>
            </a:r>
            <a:endParaRPr lang="id-ID" dirty="0" smtClean="0">
              <a:solidFill>
                <a:schemeClr val="tx1"/>
              </a:solidFill>
              <a:latin typeface="Times New Roman" pitchFamily="18" charset="0"/>
              <a:cs typeface="Times New Roman" pitchFamily="18" charset="0"/>
            </a:endParaRPr>
          </a:p>
          <a:p>
            <a:r>
              <a:rPr lang="en-US" dirty="0" err="1" smtClean="0">
                <a:solidFill>
                  <a:schemeClr val="tx1"/>
                </a:solidFill>
                <a:latin typeface="Times New Roman" pitchFamily="18" charset="0"/>
                <a:cs typeface="Times New Roman" pitchFamily="18" charset="0"/>
              </a:rPr>
              <a:t>Manakah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pernyataan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berikut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ini</a:t>
            </a:r>
            <a:r>
              <a:rPr lang="en-US" dirty="0" smtClean="0">
                <a:solidFill>
                  <a:schemeClr val="tx1"/>
                </a:solidFill>
                <a:latin typeface="Times New Roman" pitchFamily="18" charset="0"/>
                <a:cs typeface="Times New Roman" pitchFamily="18" charset="0"/>
              </a:rPr>
              <a:t> yang </a:t>
            </a:r>
            <a:r>
              <a:rPr lang="en-US" dirty="0" err="1" smtClean="0">
                <a:solidFill>
                  <a:schemeClr val="tx1"/>
                </a:solidFill>
                <a:latin typeface="Times New Roman" pitchFamily="18" charset="0"/>
                <a:cs typeface="Times New Roman" pitchFamily="18" charset="0"/>
              </a:rPr>
              <a:t>merupakan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pengertian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dari</a:t>
            </a:r>
            <a:r>
              <a:rPr lang="en-US" dirty="0" smtClean="0">
                <a:solidFill>
                  <a:schemeClr val="tx1"/>
                </a:solidFill>
                <a:latin typeface="Times New Roman" pitchFamily="18" charset="0"/>
                <a:cs typeface="Times New Roman" pitchFamily="18" charset="0"/>
              </a:rPr>
              <a:t> </a:t>
            </a:r>
            <a:r>
              <a:rPr lang="en-US" i="1" dirty="0" smtClean="0">
                <a:solidFill>
                  <a:schemeClr val="tx1"/>
                </a:solidFill>
                <a:latin typeface="Times New Roman" pitchFamily="18" charset="0"/>
                <a:cs typeface="Times New Roman" pitchFamily="18" charset="0"/>
              </a:rPr>
              <a:t>money laundering</a:t>
            </a:r>
            <a:r>
              <a:rPr lang="en-US" dirty="0" smtClean="0">
                <a:solidFill>
                  <a:schemeClr val="tx1"/>
                </a:solidFill>
                <a:latin typeface="Times New Roman" pitchFamily="18" charset="0"/>
                <a:cs typeface="Times New Roman" pitchFamily="18" charset="0"/>
              </a:rPr>
              <a:t>?</a:t>
            </a:r>
            <a:endParaRPr lang="id-ID" dirty="0" smtClean="0">
              <a:solidFill>
                <a:schemeClr val="tx1"/>
              </a:solidFill>
              <a:latin typeface="Times New Roman" pitchFamily="18" charset="0"/>
              <a:cs typeface="Times New Roman" pitchFamily="18" charset="0"/>
            </a:endParaRPr>
          </a:p>
          <a:p>
            <a:pPr marL="457200" lvl="0" indent="-457200">
              <a:buFont typeface="+mj-lt"/>
              <a:buAutoNum type="alphaLcPeriod"/>
            </a:pPr>
            <a:r>
              <a:rPr lang="en-US" dirty="0" err="1" smtClean="0">
                <a:solidFill>
                  <a:schemeClr val="tx1"/>
                </a:solidFill>
                <a:latin typeface="Times New Roman" pitchFamily="18" charset="0"/>
                <a:cs typeface="Times New Roman" pitchFamily="18" charset="0"/>
              </a:rPr>
              <a:t>Tindak</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kejahatan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oleh</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pegawai</a:t>
            </a:r>
            <a:r>
              <a:rPr lang="en-US" dirty="0" smtClean="0">
                <a:solidFill>
                  <a:schemeClr val="tx1"/>
                </a:solidFill>
                <a:latin typeface="Times New Roman" pitchFamily="18" charset="0"/>
                <a:cs typeface="Times New Roman" pitchFamily="18" charset="0"/>
              </a:rPr>
              <a:t> bank yang </a:t>
            </a:r>
            <a:r>
              <a:rPr lang="en-US" dirty="0" err="1" smtClean="0">
                <a:solidFill>
                  <a:schemeClr val="tx1"/>
                </a:solidFill>
                <a:latin typeface="Times New Roman" pitchFamily="18" charset="0"/>
                <a:cs typeface="Times New Roman" pitchFamily="18" charset="0"/>
              </a:rPr>
              <a:t>menyebabkan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kerugian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materiil</a:t>
            </a:r>
            <a:r>
              <a:rPr lang="en-US" dirty="0" smtClean="0">
                <a:solidFill>
                  <a:schemeClr val="tx1"/>
                </a:solidFill>
                <a:latin typeface="Times New Roman" pitchFamily="18" charset="0"/>
                <a:cs typeface="Times New Roman" pitchFamily="18" charset="0"/>
              </a:rPr>
              <a:t>.</a:t>
            </a:r>
            <a:endParaRPr lang="id-ID" dirty="0">
              <a:solidFill>
                <a:schemeClr val="tx1"/>
              </a:solidFill>
              <a:latin typeface="Times New Roman" pitchFamily="18" charset="0"/>
              <a:cs typeface="Times New Roman" pitchFamily="18" charset="0"/>
            </a:endParaRPr>
          </a:p>
          <a:p>
            <a:pPr marL="457200" lvl="0" indent="-457200">
              <a:buFont typeface="+mj-lt"/>
              <a:buAutoNum type="alphaLcPeriod"/>
            </a:pPr>
            <a:r>
              <a:rPr lang="en-US" b="1" dirty="0" err="1" smtClean="0">
                <a:solidFill>
                  <a:schemeClr val="tx1"/>
                </a:solidFill>
                <a:latin typeface="Times New Roman" pitchFamily="18" charset="0"/>
                <a:cs typeface="Times New Roman" pitchFamily="18" charset="0"/>
              </a:rPr>
              <a:t>Perbuatan</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untuk</a:t>
            </a:r>
            <a:r>
              <a:rPr lang="en-US" b="1" dirty="0" smtClean="0">
                <a:solidFill>
                  <a:schemeClr val="tx1"/>
                </a:solidFill>
                <a:latin typeface="Times New Roman" pitchFamily="18" charset="0"/>
                <a:cs typeface="Times New Roman" pitchFamily="18" charset="0"/>
              </a:rPr>
              <a:t> </a:t>
            </a:r>
            <a:r>
              <a:rPr lang="id-ID" b="1" dirty="0" smtClean="0">
                <a:solidFill>
                  <a:schemeClr val="tx1"/>
                </a:solidFill>
                <a:latin typeface="Times New Roman" pitchFamily="18" charset="0"/>
                <a:cs typeface="Times New Roman" pitchFamily="18" charset="0"/>
              </a:rPr>
              <a:t>menyembunyikan atau </a:t>
            </a:r>
            <a:r>
              <a:rPr lang="en-US" b="1" dirty="0" err="1" smtClean="0">
                <a:solidFill>
                  <a:schemeClr val="tx1"/>
                </a:solidFill>
                <a:latin typeface="Times New Roman" pitchFamily="18" charset="0"/>
                <a:cs typeface="Times New Roman" pitchFamily="18" charset="0"/>
              </a:rPr>
              <a:t>menyamarkan</a:t>
            </a:r>
            <a:r>
              <a:rPr lang="en-US" b="1" dirty="0" smtClean="0">
                <a:solidFill>
                  <a:schemeClr val="tx1"/>
                </a:solidFill>
                <a:latin typeface="Times New Roman" pitchFamily="18" charset="0"/>
                <a:cs typeface="Times New Roman" pitchFamily="18" charset="0"/>
              </a:rPr>
              <a:t> </a:t>
            </a:r>
            <a:r>
              <a:rPr lang="id-ID" b="1" dirty="0" smtClean="0">
                <a:solidFill>
                  <a:schemeClr val="tx1"/>
                </a:solidFill>
                <a:latin typeface="Times New Roman" pitchFamily="18" charset="0"/>
                <a:cs typeface="Times New Roman" pitchFamily="18" charset="0"/>
              </a:rPr>
              <a:t>asal usul </a:t>
            </a:r>
            <a:r>
              <a:rPr lang="en-US" b="1" dirty="0" err="1" smtClean="0">
                <a:solidFill>
                  <a:schemeClr val="tx1"/>
                </a:solidFill>
                <a:latin typeface="Times New Roman" pitchFamily="18" charset="0"/>
                <a:cs typeface="Times New Roman" pitchFamily="18" charset="0"/>
              </a:rPr>
              <a:t>harta</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kekayaan</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hasil</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tindak</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pidana</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sehingga</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seolah-olah</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menjadi</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harta</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kekayaan</a:t>
            </a:r>
            <a:r>
              <a:rPr lang="en-US" b="1" dirty="0" smtClean="0">
                <a:solidFill>
                  <a:schemeClr val="tx1"/>
                </a:solidFill>
                <a:latin typeface="Times New Roman" pitchFamily="18" charset="0"/>
                <a:cs typeface="Times New Roman" pitchFamily="18" charset="0"/>
              </a:rPr>
              <a:t> yang </a:t>
            </a:r>
            <a:r>
              <a:rPr lang="en-US" b="1" dirty="0" err="1" smtClean="0">
                <a:solidFill>
                  <a:schemeClr val="tx1"/>
                </a:solidFill>
                <a:latin typeface="Times New Roman" pitchFamily="18" charset="0"/>
                <a:cs typeface="Times New Roman" pitchFamily="18" charset="0"/>
              </a:rPr>
              <a:t>sah</a:t>
            </a:r>
            <a:r>
              <a:rPr lang="en-US" b="1" dirty="0" smtClean="0">
                <a:solidFill>
                  <a:schemeClr val="tx1"/>
                </a:solidFill>
                <a:latin typeface="Times New Roman" pitchFamily="18" charset="0"/>
                <a:cs typeface="Times New Roman" pitchFamily="18" charset="0"/>
              </a:rPr>
              <a:t>.</a:t>
            </a:r>
            <a:endParaRPr lang="id-ID" dirty="0">
              <a:solidFill>
                <a:schemeClr val="tx1"/>
              </a:solidFill>
              <a:latin typeface="Times New Roman" pitchFamily="18" charset="0"/>
              <a:cs typeface="Times New Roman" pitchFamily="18" charset="0"/>
            </a:endParaRPr>
          </a:p>
          <a:p>
            <a:pPr marL="457200" lvl="0" indent="-457200">
              <a:buFont typeface="+mj-lt"/>
              <a:buAutoNum type="alphaLcPeriod"/>
            </a:pPr>
            <a:r>
              <a:rPr lang="en-US" dirty="0" err="1" smtClean="0">
                <a:solidFill>
                  <a:schemeClr val="tx1"/>
                </a:solidFill>
                <a:latin typeface="Times New Roman" pitchFamily="18" charset="0"/>
                <a:cs typeface="Times New Roman" pitchFamily="18" charset="0"/>
              </a:rPr>
              <a:t>Menerima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uang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untuk</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melakukan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hal</a:t>
            </a:r>
            <a:r>
              <a:rPr lang="en-US" dirty="0" smtClean="0">
                <a:solidFill>
                  <a:schemeClr val="tx1"/>
                </a:solidFill>
                <a:latin typeface="Times New Roman" pitchFamily="18" charset="0"/>
                <a:cs typeface="Times New Roman" pitchFamily="18" charset="0"/>
              </a:rPr>
              <a:t> yang </a:t>
            </a:r>
            <a:r>
              <a:rPr lang="en-US" dirty="0" err="1" smtClean="0">
                <a:solidFill>
                  <a:schemeClr val="tx1"/>
                </a:solidFill>
                <a:latin typeface="Times New Roman" pitchFamily="18" charset="0"/>
                <a:cs typeface="Times New Roman" pitchFamily="18" charset="0"/>
              </a:rPr>
              <a:t>bertentangan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dengan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kewajibannya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sebagai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penyelenggara</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negara</a:t>
            </a:r>
            <a:r>
              <a:rPr lang="en-US" dirty="0" smtClean="0">
                <a:solidFill>
                  <a:schemeClr val="tx1"/>
                </a:solidFill>
                <a:latin typeface="Times New Roman" pitchFamily="18" charset="0"/>
                <a:cs typeface="Times New Roman" pitchFamily="18" charset="0"/>
              </a:rPr>
              <a:t>.</a:t>
            </a:r>
            <a:endParaRPr lang="id-ID" dirty="0">
              <a:solidFill>
                <a:schemeClr val="tx1"/>
              </a:solidFill>
              <a:latin typeface="Times New Roman" pitchFamily="18" charset="0"/>
              <a:cs typeface="Times New Roman" pitchFamily="18" charset="0"/>
            </a:endParaRPr>
          </a:p>
          <a:p>
            <a:pPr marL="457200" lvl="0" indent="-457200">
              <a:buFont typeface="+mj-lt"/>
              <a:buAutoNum type="alphaLcPeriod"/>
            </a:pPr>
            <a:r>
              <a:rPr lang="id-ID" dirty="0" smtClean="0">
                <a:solidFill>
                  <a:schemeClr val="tx1"/>
                </a:solidFill>
                <a:latin typeface="Times New Roman" pitchFamily="18" charset="0"/>
                <a:cs typeface="Times New Roman" pitchFamily="18" charset="0"/>
              </a:rPr>
              <a:t>Semua </a:t>
            </a:r>
            <a:r>
              <a:rPr lang="id-ID" dirty="0">
                <a:solidFill>
                  <a:schemeClr val="tx1"/>
                </a:solidFill>
                <a:latin typeface="Times New Roman" pitchFamily="18" charset="0"/>
                <a:cs typeface="Times New Roman" pitchFamily="18" charset="0"/>
              </a:rPr>
              <a:t>perbuatan yang dilakukan agar uang kotor menjadi uang bersih.</a:t>
            </a:r>
          </a:p>
        </p:txBody>
      </p:sp>
      <p:sp>
        <p:nvSpPr>
          <p:cNvPr id="5" name="Slide Number Placeholder 1"/>
          <p:cNvSpPr txBox="1">
            <a:spLocks/>
          </p:cNvSpPr>
          <p:nvPr/>
        </p:nvSpPr>
        <p:spPr>
          <a:xfrm>
            <a:off x="6804248" y="628956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C3301F5-5C39-49EA-90B3-923F69586C72}" type="slidenum">
              <a:rPr lang="id-ID" smtClean="0">
                <a:solidFill>
                  <a:schemeClr val="accent2"/>
                </a:solidFill>
              </a:rPr>
              <a:pPr/>
              <a:t>17</a:t>
            </a:fld>
            <a:endParaRPr lang="id-ID" dirty="0">
              <a:solidFill>
                <a:schemeClr val="accent2"/>
              </a:solidFill>
            </a:endParaRPr>
          </a:p>
        </p:txBody>
      </p:sp>
    </p:spTree>
    <p:extLst>
      <p:ext uri="{BB962C8B-B14F-4D97-AF65-F5344CB8AC3E}">
        <p14:creationId xmlns:p14="http://schemas.microsoft.com/office/powerpoint/2010/main" val="1555973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C3301F5-5C39-49EA-90B3-923F69586C72}" type="slidenum">
              <a:rPr lang="id-ID" smtClean="0">
                <a:solidFill>
                  <a:schemeClr val="accent2"/>
                </a:solidFill>
              </a:rPr>
              <a:t>18</a:t>
            </a:fld>
            <a:endParaRPr lang="id-ID" dirty="0">
              <a:solidFill>
                <a:schemeClr val="accent2"/>
              </a:solidFill>
            </a:endParaRPr>
          </a:p>
        </p:txBody>
      </p:sp>
      <p:sp>
        <p:nvSpPr>
          <p:cNvPr id="3" name="Rectangle 2"/>
          <p:cNvSpPr/>
          <p:nvPr/>
        </p:nvSpPr>
        <p:spPr>
          <a:xfrm>
            <a:off x="502276" y="-1"/>
            <a:ext cx="8641724" cy="67413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err="1">
                <a:solidFill>
                  <a:schemeClr val="tx1"/>
                </a:solidFill>
              </a:rPr>
              <a:t>Pertanyaan</a:t>
            </a:r>
            <a:r>
              <a:rPr lang="en-US" sz="2000" b="1" dirty="0">
                <a:solidFill>
                  <a:schemeClr val="tx1"/>
                </a:solidFill>
              </a:rPr>
              <a:t> 4.</a:t>
            </a:r>
            <a:endParaRPr lang="id-ID" sz="2000" dirty="0">
              <a:solidFill>
                <a:schemeClr val="tx1"/>
              </a:solidFill>
            </a:endParaRPr>
          </a:p>
          <a:p>
            <a:r>
              <a:rPr lang="en-US" sz="2000" dirty="0">
                <a:solidFill>
                  <a:schemeClr val="tx1"/>
                </a:solidFill>
              </a:rPr>
              <a:t>Salah </a:t>
            </a:r>
            <a:r>
              <a:rPr lang="en-US" sz="2000" dirty="0" err="1">
                <a:solidFill>
                  <a:schemeClr val="tx1"/>
                </a:solidFill>
              </a:rPr>
              <a:t>satu</a:t>
            </a:r>
            <a:r>
              <a:rPr lang="en-US" sz="2000" dirty="0">
                <a:solidFill>
                  <a:schemeClr val="tx1"/>
                </a:solidFill>
              </a:rPr>
              <a:t> </a:t>
            </a:r>
            <a:r>
              <a:rPr lang="en-US" sz="2000" dirty="0" err="1">
                <a:solidFill>
                  <a:schemeClr val="tx1"/>
                </a:solidFill>
              </a:rPr>
              <a:t>tujuan</a:t>
            </a:r>
            <a:r>
              <a:rPr lang="en-US" sz="2000" dirty="0">
                <a:solidFill>
                  <a:schemeClr val="tx1"/>
                </a:solidFill>
              </a:rPr>
              <a:t> </a:t>
            </a:r>
            <a:r>
              <a:rPr lang="en-US" sz="2000" dirty="0" err="1">
                <a:solidFill>
                  <a:schemeClr val="tx1"/>
                </a:solidFill>
              </a:rPr>
              <a:t>seseorang</a:t>
            </a:r>
            <a:r>
              <a:rPr lang="en-US" sz="2000" dirty="0">
                <a:solidFill>
                  <a:schemeClr val="tx1"/>
                </a:solidFill>
              </a:rPr>
              <a:t> </a:t>
            </a:r>
            <a:r>
              <a:rPr lang="en-US" sz="2000" dirty="0" err="1">
                <a:solidFill>
                  <a:schemeClr val="tx1"/>
                </a:solidFill>
              </a:rPr>
              <a:t>untuk</a:t>
            </a:r>
            <a:r>
              <a:rPr lang="en-US" sz="2000" dirty="0">
                <a:solidFill>
                  <a:schemeClr val="tx1"/>
                </a:solidFill>
              </a:rPr>
              <a:t> </a:t>
            </a:r>
            <a:r>
              <a:rPr lang="en-US" sz="2000" dirty="0" err="1">
                <a:solidFill>
                  <a:schemeClr val="tx1"/>
                </a:solidFill>
              </a:rPr>
              <a:t>melakukan</a:t>
            </a:r>
            <a:r>
              <a:rPr lang="en-US" sz="2000" dirty="0">
                <a:solidFill>
                  <a:schemeClr val="tx1"/>
                </a:solidFill>
              </a:rPr>
              <a:t> </a:t>
            </a:r>
            <a:r>
              <a:rPr lang="en-US" sz="2000" dirty="0" err="1">
                <a:solidFill>
                  <a:schemeClr val="tx1"/>
                </a:solidFill>
              </a:rPr>
              <a:t>pencucian</a:t>
            </a:r>
            <a:r>
              <a:rPr lang="en-US" sz="2000" dirty="0">
                <a:solidFill>
                  <a:schemeClr val="tx1"/>
                </a:solidFill>
              </a:rPr>
              <a:t> </a:t>
            </a:r>
            <a:r>
              <a:rPr lang="en-US" sz="2000" dirty="0" err="1">
                <a:solidFill>
                  <a:schemeClr val="tx1"/>
                </a:solidFill>
              </a:rPr>
              <a:t>uang</a:t>
            </a:r>
            <a:r>
              <a:rPr lang="en-US" sz="2000" dirty="0">
                <a:solidFill>
                  <a:schemeClr val="tx1"/>
                </a:solidFill>
              </a:rPr>
              <a:t> </a:t>
            </a:r>
            <a:r>
              <a:rPr lang="en-US" sz="2000" dirty="0" err="1">
                <a:solidFill>
                  <a:schemeClr val="tx1"/>
                </a:solidFill>
              </a:rPr>
              <a:t>adalah</a:t>
            </a:r>
            <a:r>
              <a:rPr lang="en-US" sz="2000" dirty="0">
                <a:solidFill>
                  <a:schemeClr val="tx1"/>
                </a:solidFill>
              </a:rPr>
              <a:t> </a:t>
            </a:r>
            <a:r>
              <a:rPr lang="id-ID" sz="2000" dirty="0">
                <a:solidFill>
                  <a:schemeClr val="tx1"/>
                </a:solidFill>
              </a:rPr>
              <a:t>:</a:t>
            </a:r>
          </a:p>
          <a:p>
            <a:pPr lvl="0"/>
            <a:r>
              <a:rPr lang="id-ID" sz="2000" dirty="0">
                <a:solidFill>
                  <a:schemeClr val="tx1"/>
                </a:solidFill>
              </a:rPr>
              <a:t>U</a:t>
            </a:r>
            <a:r>
              <a:rPr lang="en-US" sz="2000" dirty="0" err="1">
                <a:solidFill>
                  <a:schemeClr val="tx1"/>
                </a:solidFill>
              </a:rPr>
              <a:t>ntuk</a:t>
            </a:r>
            <a:r>
              <a:rPr lang="en-US" sz="2000" dirty="0">
                <a:solidFill>
                  <a:schemeClr val="tx1"/>
                </a:solidFill>
              </a:rPr>
              <a:t> </a:t>
            </a:r>
            <a:r>
              <a:rPr lang="en-US" sz="2000" dirty="0" err="1">
                <a:solidFill>
                  <a:schemeClr val="tx1"/>
                </a:solidFill>
              </a:rPr>
              <a:t>menghindari</a:t>
            </a:r>
            <a:r>
              <a:rPr lang="en-US" sz="2000" dirty="0">
                <a:solidFill>
                  <a:schemeClr val="tx1"/>
                </a:solidFill>
              </a:rPr>
              <a:t> </a:t>
            </a:r>
            <a:r>
              <a:rPr lang="en-US" sz="2000" dirty="0" err="1">
                <a:solidFill>
                  <a:schemeClr val="tx1"/>
                </a:solidFill>
              </a:rPr>
              <a:t>pajak</a:t>
            </a:r>
            <a:r>
              <a:rPr lang="en-US" sz="2000" dirty="0">
                <a:solidFill>
                  <a:schemeClr val="tx1"/>
                </a:solidFill>
              </a:rPr>
              <a:t>.</a:t>
            </a:r>
            <a:endParaRPr lang="id-ID" sz="2000" dirty="0">
              <a:solidFill>
                <a:schemeClr val="tx1"/>
              </a:solidFill>
            </a:endParaRPr>
          </a:p>
          <a:p>
            <a:pPr marL="457200" lvl="0" indent="-457200">
              <a:buFont typeface="+mj-lt"/>
              <a:buAutoNum type="alphaLcPeriod"/>
            </a:pPr>
            <a:r>
              <a:rPr lang="id-ID" sz="2000" dirty="0">
                <a:solidFill>
                  <a:schemeClr val="tx1"/>
                </a:solidFill>
              </a:rPr>
              <a:t>Memudahkan dalam </a:t>
            </a:r>
            <a:r>
              <a:rPr lang="id-ID" sz="2000" dirty="0" smtClean="0">
                <a:solidFill>
                  <a:schemeClr val="tx1"/>
                </a:solidFill>
              </a:rPr>
              <a:t>transaksi</a:t>
            </a:r>
          </a:p>
          <a:p>
            <a:pPr marL="457200" lvl="0" indent="-457200">
              <a:buFont typeface="+mj-lt"/>
              <a:buAutoNum type="alphaLcPeriod"/>
            </a:pPr>
            <a:r>
              <a:rPr lang="id-ID" sz="2000" dirty="0" smtClean="0">
                <a:solidFill>
                  <a:schemeClr val="tx1"/>
                </a:solidFill>
              </a:rPr>
              <a:t>Meningkatkan </a:t>
            </a:r>
            <a:r>
              <a:rPr lang="id-ID" sz="2000" dirty="0">
                <a:solidFill>
                  <a:schemeClr val="tx1"/>
                </a:solidFill>
              </a:rPr>
              <a:t>keuntungan </a:t>
            </a:r>
            <a:endParaRPr lang="id-ID" sz="2000" dirty="0" smtClean="0">
              <a:solidFill>
                <a:schemeClr val="tx1"/>
              </a:solidFill>
            </a:endParaRPr>
          </a:p>
          <a:p>
            <a:pPr marL="457200" lvl="0" indent="-457200">
              <a:buFont typeface="+mj-lt"/>
              <a:buAutoNum type="alphaLcPeriod"/>
            </a:pPr>
            <a:r>
              <a:rPr lang="id-ID" sz="2000" b="1" dirty="0" smtClean="0">
                <a:solidFill>
                  <a:schemeClr val="tx1"/>
                </a:solidFill>
              </a:rPr>
              <a:t>Menjauhkan </a:t>
            </a:r>
            <a:r>
              <a:rPr lang="id-ID" sz="2000" b="1" dirty="0">
                <a:solidFill>
                  <a:schemeClr val="tx1"/>
                </a:solidFill>
              </a:rPr>
              <a:t>antara perbuatan pidana, hasil tindak pidana dan pelaku pidana sehingga aparat penegak hukum kesulitan untuk melakukan pelacakan. </a:t>
            </a:r>
            <a:endParaRPr lang="id-ID" sz="2000" dirty="0">
              <a:solidFill>
                <a:schemeClr val="tx1"/>
              </a:solidFill>
            </a:endParaRPr>
          </a:p>
          <a:p>
            <a:r>
              <a:rPr lang="en-US" sz="2000" b="1" dirty="0" err="1">
                <a:solidFill>
                  <a:schemeClr val="tx1"/>
                </a:solidFill>
              </a:rPr>
              <a:t>Pertanyaan</a:t>
            </a:r>
            <a:r>
              <a:rPr lang="en-US" sz="2000" b="1" dirty="0">
                <a:solidFill>
                  <a:schemeClr val="tx1"/>
                </a:solidFill>
              </a:rPr>
              <a:t> 5.</a:t>
            </a:r>
            <a:endParaRPr lang="id-ID" sz="2000" dirty="0">
              <a:solidFill>
                <a:schemeClr val="tx1"/>
              </a:solidFill>
            </a:endParaRPr>
          </a:p>
          <a:p>
            <a:r>
              <a:rPr lang="en-US" sz="2000" dirty="0" err="1">
                <a:solidFill>
                  <a:schemeClr val="tx1"/>
                </a:solidFill>
              </a:rPr>
              <a:t>Dalam</a:t>
            </a:r>
            <a:r>
              <a:rPr lang="en-US" sz="2000" dirty="0">
                <a:solidFill>
                  <a:schemeClr val="tx1"/>
                </a:solidFill>
              </a:rPr>
              <a:t> </a:t>
            </a:r>
            <a:r>
              <a:rPr lang="en-US" sz="2000" dirty="0" err="1">
                <a:solidFill>
                  <a:schemeClr val="tx1"/>
                </a:solidFill>
              </a:rPr>
              <a:t>memerangi</a:t>
            </a:r>
            <a:r>
              <a:rPr lang="en-US" sz="2000" dirty="0">
                <a:solidFill>
                  <a:schemeClr val="tx1"/>
                </a:solidFill>
              </a:rPr>
              <a:t> </a:t>
            </a:r>
            <a:r>
              <a:rPr lang="en-US" sz="2000" dirty="0" err="1">
                <a:solidFill>
                  <a:schemeClr val="tx1"/>
                </a:solidFill>
              </a:rPr>
              <a:t>pencucian</a:t>
            </a:r>
            <a:r>
              <a:rPr lang="en-US" sz="2000" dirty="0">
                <a:solidFill>
                  <a:schemeClr val="tx1"/>
                </a:solidFill>
              </a:rPr>
              <a:t> </a:t>
            </a:r>
            <a:r>
              <a:rPr lang="en-US" sz="2000" dirty="0" err="1">
                <a:solidFill>
                  <a:schemeClr val="tx1"/>
                </a:solidFill>
              </a:rPr>
              <a:t>uang</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pendanaan</a:t>
            </a:r>
            <a:r>
              <a:rPr lang="en-US" sz="2000" dirty="0">
                <a:solidFill>
                  <a:schemeClr val="tx1"/>
                </a:solidFill>
              </a:rPr>
              <a:t> </a:t>
            </a:r>
            <a:r>
              <a:rPr lang="en-US" sz="2000" dirty="0" err="1">
                <a:solidFill>
                  <a:schemeClr val="tx1"/>
                </a:solidFill>
              </a:rPr>
              <a:t>terorisme</a:t>
            </a:r>
            <a:r>
              <a:rPr lang="en-US" sz="2000" dirty="0">
                <a:solidFill>
                  <a:schemeClr val="tx1"/>
                </a:solidFill>
              </a:rPr>
              <a:t>, FATF </a:t>
            </a:r>
            <a:r>
              <a:rPr lang="en-US" sz="2000" dirty="0" err="1">
                <a:solidFill>
                  <a:schemeClr val="tx1"/>
                </a:solidFill>
              </a:rPr>
              <a:t>telah</a:t>
            </a:r>
            <a:r>
              <a:rPr lang="en-US" sz="2000" dirty="0">
                <a:solidFill>
                  <a:schemeClr val="tx1"/>
                </a:solidFill>
              </a:rPr>
              <a:t> </a:t>
            </a:r>
            <a:r>
              <a:rPr lang="en-US" sz="2000" dirty="0" err="1">
                <a:solidFill>
                  <a:schemeClr val="tx1"/>
                </a:solidFill>
              </a:rPr>
              <a:t>mengeluarkan</a:t>
            </a:r>
            <a:r>
              <a:rPr lang="en-US" sz="2000" dirty="0">
                <a:solidFill>
                  <a:schemeClr val="tx1"/>
                </a:solidFill>
              </a:rPr>
              <a:t> </a:t>
            </a:r>
            <a:r>
              <a:rPr lang="en-US" sz="2000" dirty="0" err="1">
                <a:solidFill>
                  <a:schemeClr val="tx1"/>
                </a:solidFill>
              </a:rPr>
              <a:t>rekomendasi</a:t>
            </a:r>
            <a:r>
              <a:rPr lang="en-US" sz="2000" dirty="0">
                <a:solidFill>
                  <a:schemeClr val="tx1"/>
                </a:solidFill>
              </a:rPr>
              <a:t> </a:t>
            </a:r>
            <a:r>
              <a:rPr lang="en-US" sz="2000" dirty="0" err="1">
                <a:solidFill>
                  <a:schemeClr val="tx1"/>
                </a:solidFill>
              </a:rPr>
              <a:t>sebanyak</a:t>
            </a:r>
            <a:r>
              <a:rPr lang="en-US" sz="2000" dirty="0">
                <a:solidFill>
                  <a:schemeClr val="tx1"/>
                </a:solidFill>
              </a:rPr>
              <a:t>:</a:t>
            </a:r>
            <a:endParaRPr lang="id-ID" sz="2000" dirty="0">
              <a:solidFill>
                <a:schemeClr val="tx1"/>
              </a:solidFill>
            </a:endParaRPr>
          </a:p>
          <a:p>
            <a:pPr marL="457200" lvl="0" indent="-457200">
              <a:buFont typeface="+mj-lt"/>
              <a:buAutoNum type="alphaLcPeriod"/>
            </a:pPr>
            <a:r>
              <a:rPr lang="en-US" sz="2000" dirty="0" smtClean="0">
                <a:solidFill>
                  <a:schemeClr val="tx1"/>
                </a:solidFill>
              </a:rPr>
              <a:t>40</a:t>
            </a:r>
            <a:endParaRPr lang="id-ID" sz="2000" dirty="0">
              <a:solidFill>
                <a:schemeClr val="tx1"/>
              </a:solidFill>
            </a:endParaRPr>
          </a:p>
          <a:p>
            <a:pPr marL="457200" lvl="0" indent="-457200">
              <a:buFont typeface="+mj-lt"/>
              <a:buAutoNum type="alphaLcPeriod"/>
            </a:pPr>
            <a:r>
              <a:rPr lang="en-US" sz="2000" dirty="0" smtClean="0">
                <a:solidFill>
                  <a:schemeClr val="tx1"/>
                </a:solidFill>
              </a:rPr>
              <a:t>40+8</a:t>
            </a:r>
            <a:endParaRPr lang="id-ID" sz="2000" dirty="0">
              <a:solidFill>
                <a:schemeClr val="tx1"/>
              </a:solidFill>
            </a:endParaRPr>
          </a:p>
          <a:p>
            <a:pPr marL="457200" lvl="0" indent="-457200">
              <a:buFont typeface="+mj-lt"/>
              <a:buAutoNum type="alphaLcPeriod"/>
            </a:pPr>
            <a:r>
              <a:rPr lang="en-US" sz="2000" dirty="0" smtClean="0">
                <a:solidFill>
                  <a:schemeClr val="tx1"/>
                </a:solidFill>
              </a:rPr>
              <a:t>25</a:t>
            </a:r>
            <a:endParaRPr lang="id-ID" sz="2000" dirty="0">
              <a:solidFill>
                <a:schemeClr val="tx1"/>
              </a:solidFill>
            </a:endParaRPr>
          </a:p>
          <a:p>
            <a:pPr marL="457200" lvl="0" indent="-457200">
              <a:buFont typeface="+mj-lt"/>
              <a:buAutoNum type="alphaLcPeriod"/>
            </a:pPr>
            <a:r>
              <a:rPr lang="en-US" sz="2000" b="1" dirty="0" smtClean="0">
                <a:solidFill>
                  <a:schemeClr val="tx1"/>
                </a:solidFill>
              </a:rPr>
              <a:t>40+9</a:t>
            </a:r>
            <a:endParaRPr lang="id-ID" sz="2000" dirty="0">
              <a:solidFill>
                <a:schemeClr val="tx1"/>
              </a:solidFill>
            </a:endParaRPr>
          </a:p>
          <a:p>
            <a:r>
              <a:rPr lang="en-US" sz="2000" b="1" dirty="0" err="1">
                <a:solidFill>
                  <a:schemeClr val="tx1"/>
                </a:solidFill>
              </a:rPr>
              <a:t>Pertanyaan</a:t>
            </a:r>
            <a:r>
              <a:rPr lang="en-US" sz="2000" b="1" dirty="0">
                <a:solidFill>
                  <a:schemeClr val="tx1"/>
                </a:solidFill>
              </a:rPr>
              <a:t> 6.</a:t>
            </a:r>
            <a:endParaRPr lang="id-ID" sz="2000" dirty="0">
              <a:solidFill>
                <a:schemeClr val="tx1"/>
              </a:solidFill>
            </a:endParaRPr>
          </a:p>
          <a:p>
            <a:r>
              <a:rPr lang="en-US" sz="2000" dirty="0">
                <a:solidFill>
                  <a:schemeClr val="tx1"/>
                </a:solidFill>
              </a:rPr>
              <a:t>Hal-</a:t>
            </a:r>
            <a:r>
              <a:rPr lang="en-US" sz="2000" dirty="0" err="1">
                <a:solidFill>
                  <a:schemeClr val="tx1"/>
                </a:solidFill>
              </a:rPr>
              <a:t>hal</a:t>
            </a:r>
            <a:r>
              <a:rPr lang="en-US" sz="2000" dirty="0">
                <a:solidFill>
                  <a:schemeClr val="tx1"/>
                </a:solidFill>
              </a:rPr>
              <a:t> </a:t>
            </a:r>
            <a:r>
              <a:rPr lang="en-US" sz="2000" dirty="0" err="1">
                <a:solidFill>
                  <a:schemeClr val="tx1"/>
                </a:solidFill>
              </a:rPr>
              <a:t>dibawah</a:t>
            </a:r>
            <a:r>
              <a:rPr lang="en-US" sz="2000" dirty="0">
                <a:solidFill>
                  <a:schemeClr val="tx1"/>
                </a:solidFill>
              </a:rPr>
              <a:t> </a:t>
            </a:r>
            <a:r>
              <a:rPr lang="en-US" sz="2000" dirty="0" err="1">
                <a:solidFill>
                  <a:schemeClr val="tx1"/>
                </a:solidFill>
              </a:rPr>
              <a:t>ini</a:t>
            </a:r>
            <a:r>
              <a:rPr lang="en-US" sz="2000" dirty="0">
                <a:solidFill>
                  <a:schemeClr val="tx1"/>
                </a:solidFill>
              </a:rPr>
              <a:t> </a:t>
            </a:r>
            <a:r>
              <a:rPr lang="en-US" sz="2000" dirty="0" err="1">
                <a:solidFill>
                  <a:schemeClr val="tx1"/>
                </a:solidFill>
              </a:rPr>
              <a:t>termasuk</a:t>
            </a:r>
            <a:r>
              <a:rPr lang="en-US" sz="2000" dirty="0">
                <a:solidFill>
                  <a:schemeClr val="tx1"/>
                </a:solidFill>
              </a:rPr>
              <a:t> </a:t>
            </a:r>
            <a:r>
              <a:rPr lang="en-US" sz="2000" dirty="0" err="1">
                <a:solidFill>
                  <a:schemeClr val="tx1"/>
                </a:solidFill>
              </a:rPr>
              <a:t>tugas</a:t>
            </a:r>
            <a:r>
              <a:rPr lang="en-US" sz="2000" dirty="0">
                <a:solidFill>
                  <a:schemeClr val="tx1"/>
                </a:solidFill>
              </a:rPr>
              <a:t> </a:t>
            </a:r>
            <a:r>
              <a:rPr lang="en-US" sz="2000" dirty="0" err="1">
                <a:solidFill>
                  <a:schemeClr val="tx1"/>
                </a:solidFill>
              </a:rPr>
              <a:t>dan</a:t>
            </a:r>
            <a:r>
              <a:rPr lang="en-US" sz="2000" dirty="0">
                <a:solidFill>
                  <a:schemeClr val="tx1"/>
                </a:solidFill>
              </a:rPr>
              <a:t>/</a:t>
            </a:r>
            <a:r>
              <a:rPr lang="en-US" sz="2000" dirty="0" err="1">
                <a:solidFill>
                  <a:schemeClr val="tx1"/>
                </a:solidFill>
              </a:rPr>
              <a:t>atau</a:t>
            </a:r>
            <a:r>
              <a:rPr lang="en-US" sz="2000" dirty="0">
                <a:solidFill>
                  <a:schemeClr val="tx1"/>
                </a:solidFill>
              </a:rPr>
              <a:t> </a:t>
            </a:r>
            <a:r>
              <a:rPr lang="en-US" sz="2000" dirty="0" err="1">
                <a:solidFill>
                  <a:schemeClr val="tx1"/>
                </a:solidFill>
              </a:rPr>
              <a:t>wewenang</a:t>
            </a:r>
            <a:r>
              <a:rPr lang="en-US" sz="2000" dirty="0">
                <a:solidFill>
                  <a:schemeClr val="tx1"/>
                </a:solidFill>
              </a:rPr>
              <a:t> PPATK, </a:t>
            </a:r>
            <a:r>
              <a:rPr lang="en-US" sz="2000" dirty="0" err="1">
                <a:solidFill>
                  <a:schemeClr val="tx1"/>
                </a:solidFill>
              </a:rPr>
              <a:t>kecuali</a:t>
            </a:r>
            <a:r>
              <a:rPr lang="en-US" sz="2000" dirty="0">
                <a:solidFill>
                  <a:schemeClr val="tx1"/>
                </a:solidFill>
              </a:rPr>
              <a:t>:</a:t>
            </a:r>
            <a:endParaRPr lang="id-ID" sz="2000" dirty="0">
              <a:solidFill>
                <a:schemeClr val="tx1"/>
              </a:solidFill>
            </a:endParaRPr>
          </a:p>
          <a:p>
            <a:pPr marL="457200" lvl="0" indent="-457200">
              <a:buFont typeface="+mj-lt"/>
              <a:buAutoNum type="alphaLcPeriod"/>
            </a:pPr>
            <a:r>
              <a:rPr lang="en-US" sz="2000" dirty="0" err="1">
                <a:solidFill>
                  <a:schemeClr val="tx1"/>
                </a:solidFill>
              </a:rPr>
              <a:t>Membuat</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memberikan</a:t>
            </a:r>
            <a:r>
              <a:rPr lang="en-US" sz="2000" dirty="0">
                <a:solidFill>
                  <a:schemeClr val="tx1"/>
                </a:solidFill>
              </a:rPr>
              <a:t> </a:t>
            </a:r>
            <a:r>
              <a:rPr lang="en-US" sz="2000" dirty="0" err="1">
                <a:solidFill>
                  <a:schemeClr val="tx1"/>
                </a:solidFill>
              </a:rPr>
              <a:t>laporan</a:t>
            </a:r>
            <a:r>
              <a:rPr lang="en-US" sz="2000" dirty="0">
                <a:solidFill>
                  <a:schemeClr val="tx1"/>
                </a:solidFill>
              </a:rPr>
              <a:t> </a:t>
            </a:r>
            <a:r>
              <a:rPr lang="en-US" sz="2000" dirty="0" err="1">
                <a:solidFill>
                  <a:schemeClr val="tx1"/>
                </a:solidFill>
              </a:rPr>
              <a:t>secara</a:t>
            </a:r>
            <a:r>
              <a:rPr lang="en-US" sz="2000" dirty="0">
                <a:solidFill>
                  <a:schemeClr val="tx1"/>
                </a:solidFill>
              </a:rPr>
              <a:t> </a:t>
            </a:r>
            <a:r>
              <a:rPr lang="en-US" sz="2000" dirty="0" err="1">
                <a:solidFill>
                  <a:schemeClr val="tx1"/>
                </a:solidFill>
              </a:rPr>
              <a:t>berkala</a:t>
            </a:r>
            <a:r>
              <a:rPr lang="en-US" sz="2000" dirty="0">
                <a:solidFill>
                  <a:schemeClr val="tx1"/>
                </a:solidFill>
              </a:rPr>
              <a:t> </a:t>
            </a:r>
            <a:r>
              <a:rPr lang="en-US" sz="2000" dirty="0" err="1">
                <a:solidFill>
                  <a:schemeClr val="tx1"/>
                </a:solidFill>
              </a:rPr>
              <a:t>kepada</a:t>
            </a:r>
            <a:r>
              <a:rPr lang="en-US" sz="2000" dirty="0">
                <a:solidFill>
                  <a:schemeClr val="tx1"/>
                </a:solidFill>
              </a:rPr>
              <a:t> </a:t>
            </a:r>
            <a:r>
              <a:rPr lang="en-US" sz="2000" dirty="0" err="1" smtClean="0">
                <a:solidFill>
                  <a:schemeClr val="tx1"/>
                </a:solidFill>
              </a:rPr>
              <a:t>Presiden</a:t>
            </a:r>
            <a:endParaRPr lang="id-ID" sz="2000" dirty="0">
              <a:solidFill>
                <a:schemeClr val="tx1"/>
              </a:solidFill>
            </a:endParaRPr>
          </a:p>
          <a:p>
            <a:pPr marL="457200" lvl="0" indent="-457200">
              <a:buFont typeface="+mj-lt"/>
              <a:buAutoNum type="alphaLcPeriod"/>
            </a:pPr>
            <a:r>
              <a:rPr lang="en-US" sz="2000" dirty="0" err="1" smtClean="0">
                <a:solidFill>
                  <a:schemeClr val="tx1"/>
                </a:solidFill>
              </a:rPr>
              <a:t>Menyampaikan</a:t>
            </a:r>
            <a:r>
              <a:rPr lang="en-US" sz="2000" dirty="0" smtClean="0">
                <a:solidFill>
                  <a:schemeClr val="tx1"/>
                </a:solidFill>
              </a:rPr>
              <a:t> </a:t>
            </a:r>
            <a:r>
              <a:rPr lang="en-US" sz="2000" dirty="0" err="1">
                <a:solidFill>
                  <a:schemeClr val="tx1"/>
                </a:solidFill>
              </a:rPr>
              <a:t>laporan</a:t>
            </a:r>
            <a:r>
              <a:rPr lang="en-US" sz="2000" dirty="0">
                <a:solidFill>
                  <a:schemeClr val="tx1"/>
                </a:solidFill>
              </a:rPr>
              <a:t> </a:t>
            </a:r>
            <a:r>
              <a:rPr lang="en-US" sz="2000" dirty="0" err="1">
                <a:solidFill>
                  <a:schemeClr val="tx1"/>
                </a:solidFill>
              </a:rPr>
              <a:t>hasil</a:t>
            </a:r>
            <a:r>
              <a:rPr lang="en-US" sz="2000" dirty="0">
                <a:solidFill>
                  <a:schemeClr val="tx1"/>
                </a:solidFill>
              </a:rPr>
              <a:t> </a:t>
            </a:r>
            <a:r>
              <a:rPr lang="en-US" sz="2000" dirty="0" err="1">
                <a:solidFill>
                  <a:schemeClr val="tx1"/>
                </a:solidFill>
              </a:rPr>
              <a:t>analisis</a:t>
            </a:r>
            <a:r>
              <a:rPr lang="en-US" sz="2000" dirty="0">
                <a:solidFill>
                  <a:schemeClr val="tx1"/>
                </a:solidFill>
              </a:rPr>
              <a:t> </a:t>
            </a:r>
            <a:r>
              <a:rPr lang="en-US" sz="2000" dirty="0" err="1">
                <a:solidFill>
                  <a:schemeClr val="tx1"/>
                </a:solidFill>
              </a:rPr>
              <a:t>transaksi</a:t>
            </a:r>
            <a:r>
              <a:rPr lang="en-US" sz="2000" dirty="0">
                <a:solidFill>
                  <a:schemeClr val="tx1"/>
                </a:solidFill>
              </a:rPr>
              <a:t> </a:t>
            </a:r>
            <a:r>
              <a:rPr lang="en-US" sz="2000" dirty="0" err="1">
                <a:solidFill>
                  <a:schemeClr val="tx1"/>
                </a:solidFill>
              </a:rPr>
              <a:t>keuangan</a:t>
            </a:r>
            <a:r>
              <a:rPr lang="en-US" sz="2000" dirty="0">
                <a:solidFill>
                  <a:schemeClr val="tx1"/>
                </a:solidFill>
              </a:rPr>
              <a:t> </a:t>
            </a:r>
            <a:r>
              <a:rPr lang="en-US" sz="2000" dirty="0" err="1">
                <a:solidFill>
                  <a:schemeClr val="tx1"/>
                </a:solidFill>
              </a:rPr>
              <a:t>kepada</a:t>
            </a:r>
            <a:r>
              <a:rPr lang="en-US" sz="2000" dirty="0">
                <a:solidFill>
                  <a:schemeClr val="tx1"/>
                </a:solidFill>
              </a:rPr>
              <a:t> </a:t>
            </a:r>
            <a:r>
              <a:rPr lang="en-US" sz="2000" dirty="0" err="1" smtClean="0">
                <a:solidFill>
                  <a:schemeClr val="tx1"/>
                </a:solidFill>
              </a:rPr>
              <a:t>masyarakat</a:t>
            </a:r>
            <a:endParaRPr lang="id-ID" sz="2000" dirty="0">
              <a:solidFill>
                <a:schemeClr val="tx1"/>
              </a:solidFill>
            </a:endParaRPr>
          </a:p>
          <a:p>
            <a:pPr marL="457200" lvl="0" indent="-457200">
              <a:buFont typeface="+mj-lt"/>
              <a:buAutoNum type="alphaLcPeriod"/>
            </a:pPr>
            <a:r>
              <a:rPr lang="en-US" sz="2000" dirty="0" err="1" smtClean="0">
                <a:solidFill>
                  <a:schemeClr val="tx1"/>
                </a:solidFill>
              </a:rPr>
              <a:t>Memberikan</a:t>
            </a:r>
            <a:r>
              <a:rPr lang="en-US" sz="2000" dirty="0" smtClean="0">
                <a:solidFill>
                  <a:schemeClr val="tx1"/>
                </a:solidFill>
              </a:rPr>
              <a:t> </a:t>
            </a:r>
            <a:r>
              <a:rPr lang="en-US" sz="2000" dirty="0" err="1">
                <a:solidFill>
                  <a:schemeClr val="tx1"/>
                </a:solidFill>
              </a:rPr>
              <a:t>rekomendasi</a:t>
            </a:r>
            <a:r>
              <a:rPr lang="en-US" sz="2000" dirty="0">
                <a:solidFill>
                  <a:schemeClr val="tx1"/>
                </a:solidFill>
              </a:rPr>
              <a:t> </a:t>
            </a:r>
            <a:r>
              <a:rPr lang="en-US" sz="2000" dirty="0" err="1">
                <a:solidFill>
                  <a:schemeClr val="tx1"/>
                </a:solidFill>
              </a:rPr>
              <a:t>kepada</a:t>
            </a:r>
            <a:r>
              <a:rPr lang="en-US" sz="2000" dirty="0">
                <a:solidFill>
                  <a:schemeClr val="tx1"/>
                </a:solidFill>
              </a:rPr>
              <a:t> </a:t>
            </a:r>
            <a:r>
              <a:rPr lang="en-US" sz="2000" dirty="0" err="1">
                <a:solidFill>
                  <a:schemeClr val="tx1"/>
                </a:solidFill>
              </a:rPr>
              <a:t>pemerintah</a:t>
            </a:r>
            <a:r>
              <a:rPr lang="en-US" sz="2000" dirty="0">
                <a:solidFill>
                  <a:schemeClr val="tx1"/>
                </a:solidFill>
              </a:rPr>
              <a:t> </a:t>
            </a:r>
            <a:r>
              <a:rPr lang="en-US" sz="2000" dirty="0" err="1">
                <a:solidFill>
                  <a:schemeClr val="tx1"/>
                </a:solidFill>
              </a:rPr>
              <a:t>mengenai</a:t>
            </a:r>
            <a:r>
              <a:rPr lang="en-US" sz="2000" dirty="0">
                <a:solidFill>
                  <a:schemeClr val="tx1"/>
                </a:solidFill>
              </a:rPr>
              <a:t> </a:t>
            </a:r>
            <a:r>
              <a:rPr lang="en-US" sz="2000" dirty="0" err="1">
                <a:solidFill>
                  <a:schemeClr val="tx1"/>
                </a:solidFill>
              </a:rPr>
              <a:t>upaya</a:t>
            </a:r>
            <a:r>
              <a:rPr lang="en-US" sz="2000" dirty="0">
                <a:solidFill>
                  <a:schemeClr val="tx1"/>
                </a:solidFill>
              </a:rPr>
              <a:t> </a:t>
            </a:r>
            <a:r>
              <a:rPr lang="en-US" sz="2000" dirty="0" err="1">
                <a:solidFill>
                  <a:schemeClr val="tx1"/>
                </a:solidFill>
              </a:rPr>
              <a:t>pencegahan</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pemberantasan</a:t>
            </a:r>
            <a:r>
              <a:rPr lang="en-US" sz="2000" dirty="0">
                <a:solidFill>
                  <a:schemeClr val="tx1"/>
                </a:solidFill>
              </a:rPr>
              <a:t> </a:t>
            </a:r>
            <a:r>
              <a:rPr lang="en-US" sz="2000" dirty="0" err="1">
                <a:solidFill>
                  <a:schemeClr val="tx1"/>
                </a:solidFill>
              </a:rPr>
              <a:t>tindak</a:t>
            </a:r>
            <a:r>
              <a:rPr lang="en-US" sz="2000" dirty="0">
                <a:solidFill>
                  <a:schemeClr val="tx1"/>
                </a:solidFill>
              </a:rPr>
              <a:t> </a:t>
            </a:r>
            <a:r>
              <a:rPr lang="en-US" sz="2000" dirty="0" err="1">
                <a:solidFill>
                  <a:schemeClr val="tx1"/>
                </a:solidFill>
              </a:rPr>
              <a:t>pidana</a:t>
            </a:r>
            <a:r>
              <a:rPr lang="en-US" sz="2000" dirty="0">
                <a:solidFill>
                  <a:schemeClr val="tx1"/>
                </a:solidFill>
              </a:rPr>
              <a:t> </a:t>
            </a:r>
            <a:r>
              <a:rPr lang="en-US" sz="2000" dirty="0" err="1">
                <a:solidFill>
                  <a:schemeClr val="tx1"/>
                </a:solidFill>
              </a:rPr>
              <a:t>pencucian</a:t>
            </a:r>
            <a:r>
              <a:rPr lang="en-US" sz="2000" dirty="0">
                <a:solidFill>
                  <a:schemeClr val="tx1"/>
                </a:solidFill>
              </a:rPr>
              <a:t> </a:t>
            </a:r>
            <a:r>
              <a:rPr lang="en-US" sz="2000" dirty="0" err="1" smtClean="0">
                <a:solidFill>
                  <a:schemeClr val="tx1"/>
                </a:solidFill>
              </a:rPr>
              <a:t>uang</a:t>
            </a:r>
            <a:endParaRPr lang="id-ID" sz="2000" dirty="0">
              <a:solidFill>
                <a:schemeClr val="tx1"/>
              </a:solidFill>
            </a:endParaRPr>
          </a:p>
          <a:p>
            <a:pPr marL="457200" lvl="0" indent="-457200">
              <a:buFont typeface="+mj-lt"/>
              <a:buAutoNum type="alphaLcPeriod"/>
            </a:pPr>
            <a:r>
              <a:rPr lang="en-US" sz="2000" b="1" dirty="0" err="1" smtClean="0">
                <a:solidFill>
                  <a:schemeClr val="tx1"/>
                </a:solidFill>
              </a:rPr>
              <a:t>Meminta</a:t>
            </a:r>
            <a:r>
              <a:rPr lang="en-US" sz="2000" b="1" dirty="0" smtClean="0">
                <a:solidFill>
                  <a:schemeClr val="tx1"/>
                </a:solidFill>
              </a:rPr>
              <a:t> </a:t>
            </a:r>
            <a:r>
              <a:rPr lang="en-US" sz="2000" b="1" dirty="0" err="1">
                <a:solidFill>
                  <a:schemeClr val="tx1"/>
                </a:solidFill>
              </a:rPr>
              <a:t>laporan</a:t>
            </a:r>
            <a:r>
              <a:rPr lang="en-US" sz="2000" b="1" dirty="0">
                <a:solidFill>
                  <a:schemeClr val="tx1"/>
                </a:solidFill>
              </a:rPr>
              <a:t> </a:t>
            </a:r>
            <a:r>
              <a:rPr lang="en-US" sz="2000" b="1" dirty="0" err="1">
                <a:solidFill>
                  <a:schemeClr val="tx1"/>
                </a:solidFill>
              </a:rPr>
              <a:t>harta</a:t>
            </a:r>
            <a:r>
              <a:rPr lang="en-US" sz="2000" b="1" dirty="0">
                <a:solidFill>
                  <a:schemeClr val="tx1"/>
                </a:solidFill>
              </a:rPr>
              <a:t> </a:t>
            </a:r>
            <a:r>
              <a:rPr lang="en-US" sz="2000" b="1" dirty="0" err="1">
                <a:solidFill>
                  <a:schemeClr val="tx1"/>
                </a:solidFill>
              </a:rPr>
              <a:t>hasil</a:t>
            </a:r>
            <a:r>
              <a:rPr lang="en-US" sz="2000" b="1" dirty="0">
                <a:solidFill>
                  <a:schemeClr val="tx1"/>
                </a:solidFill>
              </a:rPr>
              <a:t> </a:t>
            </a:r>
            <a:r>
              <a:rPr lang="en-US" sz="2000" b="1" dirty="0" err="1">
                <a:solidFill>
                  <a:schemeClr val="tx1"/>
                </a:solidFill>
              </a:rPr>
              <a:t>kekayaan</a:t>
            </a:r>
            <a:r>
              <a:rPr lang="en-US" sz="2000" b="1" dirty="0">
                <a:solidFill>
                  <a:schemeClr val="tx1"/>
                </a:solidFill>
              </a:rPr>
              <a:t> </a:t>
            </a:r>
            <a:r>
              <a:rPr lang="en-US" sz="2000" b="1" dirty="0" err="1">
                <a:solidFill>
                  <a:schemeClr val="tx1"/>
                </a:solidFill>
              </a:rPr>
              <a:t>negara</a:t>
            </a:r>
            <a:r>
              <a:rPr lang="en-US" sz="2000" b="1" dirty="0">
                <a:solidFill>
                  <a:schemeClr val="tx1"/>
                </a:solidFill>
              </a:rPr>
              <a:t> </a:t>
            </a:r>
            <a:r>
              <a:rPr lang="en-US" sz="2000" b="1" dirty="0" err="1">
                <a:solidFill>
                  <a:schemeClr val="tx1"/>
                </a:solidFill>
              </a:rPr>
              <a:t>dari</a:t>
            </a:r>
            <a:r>
              <a:rPr lang="en-US" sz="2000" b="1" dirty="0">
                <a:solidFill>
                  <a:schemeClr val="tx1"/>
                </a:solidFill>
              </a:rPr>
              <a:t> </a:t>
            </a:r>
            <a:r>
              <a:rPr lang="en-US" sz="2000" b="1" dirty="0" err="1">
                <a:solidFill>
                  <a:schemeClr val="tx1"/>
                </a:solidFill>
              </a:rPr>
              <a:t>pejabat</a:t>
            </a:r>
            <a:r>
              <a:rPr lang="en-US" sz="2000" b="1" dirty="0">
                <a:solidFill>
                  <a:schemeClr val="tx1"/>
                </a:solidFill>
              </a:rPr>
              <a:t> </a:t>
            </a:r>
            <a:r>
              <a:rPr lang="en-US" sz="2000" b="1" dirty="0" err="1">
                <a:solidFill>
                  <a:schemeClr val="tx1"/>
                </a:solidFill>
              </a:rPr>
              <a:t>publik</a:t>
            </a:r>
            <a:endParaRPr lang="id-ID" sz="2000" dirty="0">
              <a:solidFill>
                <a:schemeClr val="tx1"/>
              </a:solidFill>
            </a:endParaRPr>
          </a:p>
        </p:txBody>
      </p:sp>
      <p:sp>
        <p:nvSpPr>
          <p:cNvPr id="5" name="Slide Number Placeholder 1"/>
          <p:cNvSpPr txBox="1">
            <a:spLocks/>
          </p:cNvSpPr>
          <p:nvPr/>
        </p:nvSpPr>
        <p:spPr>
          <a:xfrm>
            <a:off x="6987042" y="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C3301F5-5C39-49EA-90B3-923F69586C72}" type="slidenum">
              <a:rPr lang="id-ID" smtClean="0">
                <a:solidFill>
                  <a:schemeClr val="accent2"/>
                </a:solidFill>
              </a:rPr>
              <a:pPr/>
              <a:t>18</a:t>
            </a:fld>
            <a:endParaRPr lang="id-ID" dirty="0">
              <a:solidFill>
                <a:schemeClr val="accent2"/>
              </a:solidFill>
            </a:endParaRPr>
          </a:p>
        </p:txBody>
      </p:sp>
    </p:spTree>
    <p:extLst>
      <p:ext uri="{BB962C8B-B14F-4D97-AF65-F5344CB8AC3E}">
        <p14:creationId xmlns:p14="http://schemas.microsoft.com/office/powerpoint/2010/main" val="1571638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C3301F5-5C39-49EA-90B3-923F69586C72}" type="slidenum">
              <a:rPr lang="id-ID" sz="1100" smtClean="0">
                <a:solidFill>
                  <a:schemeClr val="accent2"/>
                </a:solidFill>
              </a:rPr>
              <a:t>19</a:t>
            </a:fld>
            <a:endParaRPr lang="id-ID" sz="1100" dirty="0">
              <a:solidFill>
                <a:schemeClr val="accent2"/>
              </a:solidFill>
            </a:endParaRPr>
          </a:p>
        </p:txBody>
      </p:sp>
      <p:sp>
        <p:nvSpPr>
          <p:cNvPr id="3" name="Rectangle 2"/>
          <p:cNvSpPr/>
          <p:nvPr/>
        </p:nvSpPr>
        <p:spPr>
          <a:xfrm>
            <a:off x="569890" y="-1"/>
            <a:ext cx="8574110" cy="6858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err="1">
                <a:solidFill>
                  <a:schemeClr val="tx1"/>
                </a:solidFill>
              </a:rPr>
              <a:t>Pertanyaan</a:t>
            </a:r>
            <a:r>
              <a:rPr lang="en-US" b="1" dirty="0">
                <a:solidFill>
                  <a:schemeClr val="tx1"/>
                </a:solidFill>
              </a:rPr>
              <a:t> 7.</a:t>
            </a:r>
            <a:endParaRPr lang="id-ID" dirty="0">
              <a:solidFill>
                <a:schemeClr val="tx1"/>
              </a:solidFill>
            </a:endParaRPr>
          </a:p>
          <a:p>
            <a:r>
              <a:rPr lang="en-US" dirty="0" err="1">
                <a:solidFill>
                  <a:schemeClr val="tx1"/>
                </a:solidFill>
              </a:rPr>
              <a:t>Lembaga</a:t>
            </a:r>
            <a:r>
              <a:rPr lang="en-US" dirty="0">
                <a:solidFill>
                  <a:schemeClr val="tx1"/>
                </a:solidFill>
              </a:rPr>
              <a:t> </a:t>
            </a:r>
            <a:r>
              <a:rPr lang="en-US" dirty="0" err="1">
                <a:solidFill>
                  <a:schemeClr val="tx1"/>
                </a:solidFill>
              </a:rPr>
              <a:t>pemerintah</a:t>
            </a:r>
            <a:r>
              <a:rPr lang="en-US" dirty="0">
                <a:solidFill>
                  <a:schemeClr val="tx1"/>
                </a:solidFill>
              </a:rPr>
              <a:t> </a:t>
            </a:r>
            <a:r>
              <a:rPr lang="en-US" dirty="0" err="1">
                <a:solidFill>
                  <a:schemeClr val="tx1"/>
                </a:solidFill>
              </a:rPr>
              <a:t>dibawah</a:t>
            </a:r>
            <a:r>
              <a:rPr lang="en-US" dirty="0">
                <a:solidFill>
                  <a:schemeClr val="tx1"/>
                </a:solidFill>
              </a:rPr>
              <a:t> </a:t>
            </a:r>
            <a:r>
              <a:rPr lang="en-US" dirty="0" err="1">
                <a:solidFill>
                  <a:schemeClr val="tx1"/>
                </a:solidFill>
              </a:rPr>
              <a:t>ini</a:t>
            </a:r>
            <a:r>
              <a:rPr lang="en-US" dirty="0">
                <a:solidFill>
                  <a:schemeClr val="tx1"/>
                </a:solidFill>
              </a:rPr>
              <a:t> </a:t>
            </a:r>
            <a:r>
              <a:rPr lang="en-US" dirty="0" err="1">
                <a:solidFill>
                  <a:schemeClr val="tx1"/>
                </a:solidFill>
              </a:rPr>
              <a:t>bukan</a:t>
            </a:r>
            <a:r>
              <a:rPr lang="en-US" dirty="0">
                <a:solidFill>
                  <a:schemeClr val="tx1"/>
                </a:solidFill>
              </a:rPr>
              <a:t> </a:t>
            </a:r>
            <a:r>
              <a:rPr lang="en-US" dirty="0" err="1">
                <a:solidFill>
                  <a:schemeClr val="tx1"/>
                </a:solidFill>
              </a:rPr>
              <a:t>bagian</a:t>
            </a:r>
            <a:r>
              <a:rPr lang="en-US" dirty="0">
                <a:solidFill>
                  <a:schemeClr val="tx1"/>
                </a:solidFill>
              </a:rPr>
              <a:t> integral </a:t>
            </a:r>
            <a:r>
              <a:rPr lang="en-US" dirty="0" err="1">
                <a:solidFill>
                  <a:schemeClr val="tx1"/>
                </a:solidFill>
              </a:rPr>
              <a:t>rezim</a:t>
            </a:r>
            <a:r>
              <a:rPr lang="en-US" dirty="0">
                <a:solidFill>
                  <a:schemeClr val="tx1"/>
                </a:solidFill>
              </a:rPr>
              <a:t> anti </a:t>
            </a:r>
            <a:r>
              <a:rPr lang="en-US" dirty="0" err="1">
                <a:solidFill>
                  <a:schemeClr val="tx1"/>
                </a:solidFill>
              </a:rPr>
              <a:t>pencucian</a:t>
            </a:r>
            <a:r>
              <a:rPr lang="en-US" dirty="0">
                <a:solidFill>
                  <a:schemeClr val="tx1"/>
                </a:solidFill>
              </a:rPr>
              <a:t> di Indonesia:</a:t>
            </a:r>
            <a:endParaRPr lang="id-ID" dirty="0">
              <a:solidFill>
                <a:schemeClr val="tx1"/>
              </a:solidFill>
            </a:endParaRPr>
          </a:p>
          <a:p>
            <a:pPr marL="457200" lvl="0" indent="-457200">
              <a:buFont typeface="+mj-lt"/>
              <a:buAutoNum type="alphaLcPeriod"/>
            </a:pPr>
            <a:r>
              <a:rPr lang="en-US" dirty="0" err="1" smtClean="0">
                <a:solidFill>
                  <a:schemeClr val="tx1"/>
                </a:solidFill>
              </a:rPr>
              <a:t>Kepolisian</a:t>
            </a:r>
            <a:endParaRPr lang="id-ID" dirty="0">
              <a:solidFill>
                <a:schemeClr val="tx1"/>
              </a:solidFill>
            </a:endParaRPr>
          </a:p>
          <a:p>
            <a:pPr marL="457200" lvl="0" indent="-457200">
              <a:buFont typeface="+mj-lt"/>
              <a:buAutoNum type="alphaLcPeriod"/>
            </a:pPr>
            <a:r>
              <a:rPr lang="en-US" b="1" dirty="0" err="1" smtClean="0">
                <a:solidFill>
                  <a:schemeClr val="tx1"/>
                </a:solidFill>
              </a:rPr>
              <a:t>Komisi</a:t>
            </a:r>
            <a:r>
              <a:rPr lang="en-US" b="1" dirty="0" smtClean="0">
                <a:solidFill>
                  <a:schemeClr val="tx1"/>
                </a:solidFill>
              </a:rPr>
              <a:t> </a:t>
            </a:r>
            <a:r>
              <a:rPr lang="en-US" b="1" dirty="0">
                <a:solidFill>
                  <a:schemeClr val="tx1"/>
                </a:solidFill>
              </a:rPr>
              <a:t>Ombudsman </a:t>
            </a:r>
            <a:r>
              <a:rPr lang="en-US" b="1" dirty="0" smtClean="0">
                <a:solidFill>
                  <a:schemeClr val="tx1"/>
                </a:solidFill>
              </a:rPr>
              <a:t>Nasional</a:t>
            </a:r>
            <a:endParaRPr lang="id-ID" dirty="0">
              <a:solidFill>
                <a:schemeClr val="tx1"/>
              </a:solidFill>
            </a:endParaRPr>
          </a:p>
          <a:p>
            <a:pPr marL="457200" lvl="0" indent="-457200">
              <a:buFont typeface="+mj-lt"/>
              <a:buAutoNum type="alphaLcPeriod"/>
            </a:pPr>
            <a:r>
              <a:rPr lang="en-US" dirty="0" smtClean="0">
                <a:solidFill>
                  <a:schemeClr val="tx1"/>
                </a:solidFill>
              </a:rPr>
              <a:t>PPATK</a:t>
            </a:r>
            <a:endParaRPr lang="id-ID" dirty="0">
              <a:solidFill>
                <a:schemeClr val="tx1"/>
              </a:solidFill>
            </a:endParaRPr>
          </a:p>
          <a:p>
            <a:pPr marL="457200" lvl="0" indent="-457200">
              <a:buFont typeface="+mj-lt"/>
              <a:buAutoNum type="alphaLcPeriod"/>
            </a:pPr>
            <a:r>
              <a:rPr lang="en-US" dirty="0" err="1" smtClean="0">
                <a:solidFill>
                  <a:schemeClr val="tx1"/>
                </a:solidFill>
              </a:rPr>
              <a:t>Bapepam</a:t>
            </a:r>
            <a:r>
              <a:rPr lang="en-US" dirty="0" smtClean="0">
                <a:solidFill>
                  <a:schemeClr val="tx1"/>
                </a:solidFill>
              </a:rPr>
              <a:t> </a:t>
            </a:r>
            <a:r>
              <a:rPr lang="en-US" dirty="0">
                <a:solidFill>
                  <a:schemeClr val="tx1"/>
                </a:solidFill>
              </a:rPr>
              <a:t>LK yang </a:t>
            </a:r>
            <a:r>
              <a:rPr lang="en-US" dirty="0" err="1">
                <a:solidFill>
                  <a:schemeClr val="tx1"/>
                </a:solidFill>
              </a:rPr>
              <a:t>saat</a:t>
            </a:r>
            <a:r>
              <a:rPr lang="en-US" dirty="0">
                <a:solidFill>
                  <a:schemeClr val="tx1"/>
                </a:solidFill>
              </a:rPr>
              <a:t> </a:t>
            </a:r>
            <a:r>
              <a:rPr lang="en-US" dirty="0" err="1">
                <a:solidFill>
                  <a:schemeClr val="tx1"/>
                </a:solidFill>
              </a:rPr>
              <a:t>ini</a:t>
            </a:r>
            <a:r>
              <a:rPr lang="en-US" dirty="0">
                <a:solidFill>
                  <a:schemeClr val="tx1"/>
                </a:solidFill>
              </a:rPr>
              <a:t> </a:t>
            </a:r>
            <a:r>
              <a:rPr lang="en-US" dirty="0" err="1">
                <a:solidFill>
                  <a:schemeClr val="tx1"/>
                </a:solidFill>
              </a:rPr>
              <a:t>melebur</a:t>
            </a:r>
            <a:r>
              <a:rPr lang="en-US" dirty="0">
                <a:solidFill>
                  <a:schemeClr val="tx1"/>
                </a:solidFill>
              </a:rPr>
              <a:t> </a:t>
            </a:r>
            <a:r>
              <a:rPr lang="en-US" dirty="0" err="1">
                <a:solidFill>
                  <a:schemeClr val="tx1"/>
                </a:solidFill>
              </a:rPr>
              <a:t>dalam</a:t>
            </a:r>
            <a:r>
              <a:rPr lang="en-US" dirty="0">
                <a:solidFill>
                  <a:schemeClr val="tx1"/>
                </a:solidFill>
              </a:rPr>
              <a:t> </a:t>
            </a:r>
            <a:r>
              <a:rPr lang="en-US" dirty="0" err="1">
                <a:solidFill>
                  <a:schemeClr val="tx1"/>
                </a:solidFill>
              </a:rPr>
              <a:t>Otoritas</a:t>
            </a:r>
            <a:r>
              <a:rPr lang="en-US" dirty="0">
                <a:solidFill>
                  <a:schemeClr val="tx1"/>
                </a:solidFill>
              </a:rPr>
              <a:t> </a:t>
            </a:r>
            <a:r>
              <a:rPr lang="en-US" dirty="0" err="1">
                <a:solidFill>
                  <a:schemeClr val="tx1"/>
                </a:solidFill>
              </a:rPr>
              <a:t>Jasa</a:t>
            </a:r>
            <a:r>
              <a:rPr lang="en-US" dirty="0">
                <a:solidFill>
                  <a:schemeClr val="tx1"/>
                </a:solidFill>
              </a:rPr>
              <a:t> </a:t>
            </a:r>
            <a:r>
              <a:rPr lang="en-US" dirty="0" err="1">
                <a:solidFill>
                  <a:schemeClr val="tx1"/>
                </a:solidFill>
              </a:rPr>
              <a:t>Keuangan</a:t>
            </a:r>
            <a:endParaRPr lang="id-ID" dirty="0">
              <a:solidFill>
                <a:schemeClr val="tx1"/>
              </a:solidFill>
            </a:endParaRPr>
          </a:p>
          <a:p>
            <a:r>
              <a:rPr lang="en-US" b="1" dirty="0" err="1">
                <a:solidFill>
                  <a:schemeClr val="tx1"/>
                </a:solidFill>
              </a:rPr>
              <a:t>Pertanyaan</a:t>
            </a:r>
            <a:r>
              <a:rPr lang="en-US" b="1" dirty="0">
                <a:solidFill>
                  <a:schemeClr val="tx1"/>
                </a:solidFill>
              </a:rPr>
              <a:t> 8.</a:t>
            </a:r>
            <a:endParaRPr lang="id-ID" dirty="0">
              <a:solidFill>
                <a:schemeClr val="tx1"/>
              </a:solidFill>
            </a:endParaRPr>
          </a:p>
          <a:p>
            <a:r>
              <a:rPr lang="en-US" dirty="0" err="1">
                <a:solidFill>
                  <a:schemeClr val="tx1"/>
                </a:solidFill>
              </a:rPr>
              <a:t>Pihak-pihak</a:t>
            </a:r>
            <a:r>
              <a:rPr lang="en-US" dirty="0">
                <a:solidFill>
                  <a:schemeClr val="tx1"/>
                </a:solidFill>
              </a:rPr>
              <a:t>  yang </a:t>
            </a:r>
            <a:r>
              <a:rPr lang="en-US" dirty="0" err="1">
                <a:solidFill>
                  <a:schemeClr val="tx1"/>
                </a:solidFill>
              </a:rPr>
              <a:t>memiliki</a:t>
            </a:r>
            <a:r>
              <a:rPr lang="en-US" dirty="0">
                <a:solidFill>
                  <a:schemeClr val="tx1"/>
                </a:solidFill>
              </a:rPr>
              <a:t> </a:t>
            </a:r>
            <a:r>
              <a:rPr lang="en-US" dirty="0" err="1">
                <a:solidFill>
                  <a:schemeClr val="tx1"/>
                </a:solidFill>
              </a:rPr>
              <a:t>kewajiban</a:t>
            </a:r>
            <a:r>
              <a:rPr lang="en-US" dirty="0">
                <a:solidFill>
                  <a:schemeClr val="tx1"/>
                </a:solidFill>
              </a:rPr>
              <a:t> </a:t>
            </a:r>
            <a:r>
              <a:rPr lang="en-US" dirty="0" err="1">
                <a:solidFill>
                  <a:schemeClr val="tx1"/>
                </a:solidFill>
              </a:rPr>
              <a:t>melaporkan</a:t>
            </a:r>
            <a:r>
              <a:rPr lang="en-US" dirty="0">
                <a:solidFill>
                  <a:schemeClr val="tx1"/>
                </a:solidFill>
              </a:rPr>
              <a:t> </a:t>
            </a:r>
            <a:r>
              <a:rPr lang="en-US" dirty="0" err="1">
                <a:solidFill>
                  <a:schemeClr val="tx1"/>
                </a:solidFill>
              </a:rPr>
              <a:t>transaksi</a:t>
            </a:r>
            <a:r>
              <a:rPr lang="en-US" dirty="0">
                <a:solidFill>
                  <a:schemeClr val="tx1"/>
                </a:solidFill>
              </a:rPr>
              <a:t> </a:t>
            </a:r>
            <a:r>
              <a:rPr lang="en-US" dirty="0" err="1">
                <a:solidFill>
                  <a:schemeClr val="tx1"/>
                </a:solidFill>
              </a:rPr>
              <a:t>keuangan</a:t>
            </a:r>
            <a:r>
              <a:rPr lang="en-US" dirty="0">
                <a:solidFill>
                  <a:schemeClr val="tx1"/>
                </a:solidFill>
              </a:rPr>
              <a:t> </a:t>
            </a:r>
            <a:r>
              <a:rPr lang="en-US" dirty="0" err="1">
                <a:solidFill>
                  <a:schemeClr val="tx1"/>
                </a:solidFill>
              </a:rPr>
              <a:t>mencurigakan</a:t>
            </a:r>
            <a:r>
              <a:rPr lang="en-US" dirty="0">
                <a:solidFill>
                  <a:schemeClr val="tx1"/>
                </a:solidFill>
              </a:rPr>
              <a:t> </a:t>
            </a:r>
            <a:r>
              <a:rPr lang="en-US" dirty="0" err="1">
                <a:solidFill>
                  <a:schemeClr val="tx1"/>
                </a:solidFill>
              </a:rPr>
              <a:t>kepada</a:t>
            </a:r>
            <a:r>
              <a:rPr lang="en-US" dirty="0">
                <a:solidFill>
                  <a:schemeClr val="tx1"/>
                </a:solidFill>
              </a:rPr>
              <a:t> PPATK </a:t>
            </a:r>
            <a:r>
              <a:rPr lang="en-US" dirty="0" err="1">
                <a:solidFill>
                  <a:schemeClr val="tx1"/>
                </a:solidFill>
              </a:rPr>
              <a:t>sesuai</a:t>
            </a:r>
            <a:r>
              <a:rPr lang="en-US" dirty="0">
                <a:solidFill>
                  <a:schemeClr val="tx1"/>
                </a:solidFill>
              </a:rPr>
              <a:t> UU 8/2010 </a:t>
            </a:r>
            <a:r>
              <a:rPr lang="en-US" dirty="0" err="1">
                <a:solidFill>
                  <a:schemeClr val="tx1"/>
                </a:solidFill>
              </a:rPr>
              <a:t>kecuali</a:t>
            </a:r>
            <a:r>
              <a:rPr lang="en-US" dirty="0">
                <a:solidFill>
                  <a:schemeClr val="tx1"/>
                </a:solidFill>
              </a:rPr>
              <a:t> :</a:t>
            </a:r>
            <a:endParaRPr lang="id-ID" dirty="0">
              <a:solidFill>
                <a:schemeClr val="tx1"/>
              </a:solidFill>
            </a:endParaRPr>
          </a:p>
          <a:p>
            <a:pPr marL="457200" lvl="0" indent="-457200">
              <a:buFont typeface="+mj-lt"/>
              <a:buAutoNum type="alphaLcPeriod"/>
            </a:pPr>
            <a:r>
              <a:rPr lang="en-US" dirty="0">
                <a:solidFill>
                  <a:schemeClr val="tx1"/>
                </a:solidFill>
              </a:rPr>
              <a:t>Perusahaan </a:t>
            </a:r>
            <a:r>
              <a:rPr lang="en-US" dirty="0" err="1">
                <a:solidFill>
                  <a:schemeClr val="tx1"/>
                </a:solidFill>
              </a:rPr>
              <a:t>Perasuransian</a:t>
            </a:r>
            <a:r>
              <a:rPr lang="en-US" dirty="0">
                <a:solidFill>
                  <a:schemeClr val="tx1"/>
                </a:solidFill>
              </a:rPr>
              <a:t>, </a:t>
            </a:r>
            <a:r>
              <a:rPr lang="en-US" dirty="0" err="1">
                <a:solidFill>
                  <a:schemeClr val="tx1"/>
                </a:solidFill>
              </a:rPr>
              <a:t>perusahaan</a:t>
            </a:r>
            <a:r>
              <a:rPr lang="en-US" dirty="0">
                <a:solidFill>
                  <a:schemeClr val="tx1"/>
                </a:solidFill>
              </a:rPr>
              <a:t> di </a:t>
            </a:r>
            <a:r>
              <a:rPr lang="en-US" dirty="0" err="1">
                <a:solidFill>
                  <a:schemeClr val="tx1"/>
                </a:solidFill>
              </a:rPr>
              <a:t>bidang</a:t>
            </a:r>
            <a:r>
              <a:rPr lang="en-US" dirty="0">
                <a:solidFill>
                  <a:schemeClr val="tx1"/>
                </a:solidFill>
              </a:rPr>
              <a:t> </a:t>
            </a:r>
            <a:r>
              <a:rPr lang="en-US" dirty="0" err="1">
                <a:solidFill>
                  <a:schemeClr val="tx1"/>
                </a:solidFill>
              </a:rPr>
              <a:t>pasar</a:t>
            </a:r>
            <a:r>
              <a:rPr lang="en-US" dirty="0">
                <a:solidFill>
                  <a:schemeClr val="tx1"/>
                </a:solidFill>
              </a:rPr>
              <a:t> modal, </a:t>
            </a:r>
            <a:r>
              <a:rPr lang="en-US" dirty="0" err="1">
                <a:solidFill>
                  <a:schemeClr val="tx1"/>
                </a:solidFill>
              </a:rPr>
              <a:t>dan</a:t>
            </a:r>
            <a:r>
              <a:rPr lang="en-US" dirty="0">
                <a:solidFill>
                  <a:schemeClr val="tx1"/>
                </a:solidFill>
              </a:rPr>
              <a:t> dana </a:t>
            </a:r>
            <a:r>
              <a:rPr lang="en-US" dirty="0" err="1" smtClean="0">
                <a:solidFill>
                  <a:schemeClr val="tx1"/>
                </a:solidFill>
              </a:rPr>
              <a:t>pensiun</a:t>
            </a:r>
            <a:endParaRPr lang="id-ID" dirty="0">
              <a:solidFill>
                <a:schemeClr val="tx1"/>
              </a:solidFill>
            </a:endParaRPr>
          </a:p>
          <a:p>
            <a:pPr marL="457200" lvl="0" indent="-457200">
              <a:buFont typeface="+mj-lt"/>
              <a:buAutoNum type="alphaLcPeriod"/>
            </a:pPr>
            <a:r>
              <a:rPr lang="id-ID" dirty="0" smtClean="0">
                <a:solidFill>
                  <a:schemeClr val="tx1"/>
                </a:solidFill>
              </a:rPr>
              <a:t>Pedagang </a:t>
            </a:r>
            <a:r>
              <a:rPr lang="id-ID" dirty="0">
                <a:solidFill>
                  <a:schemeClr val="tx1"/>
                </a:solidFill>
              </a:rPr>
              <a:t>Valuta Asing </a:t>
            </a:r>
            <a:r>
              <a:rPr lang="en-US" dirty="0">
                <a:solidFill>
                  <a:schemeClr val="tx1"/>
                </a:solidFill>
              </a:rPr>
              <a:t>(</a:t>
            </a:r>
            <a:r>
              <a:rPr lang="en-US" i="1" dirty="0">
                <a:solidFill>
                  <a:schemeClr val="tx1"/>
                </a:solidFill>
              </a:rPr>
              <a:t>money changer</a:t>
            </a:r>
            <a:r>
              <a:rPr lang="en-US" dirty="0">
                <a:solidFill>
                  <a:schemeClr val="tx1"/>
                </a:solidFill>
              </a:rPr>
              <a:t>) </a:t>
            </a:r>
            <a:endParaRPr lang="id-ID" dirty="0">
              <a:solidFill>
                <a:schemeClr val="tx1"/>
              </a:solidFill>
            </a:endParaRPr>
          </a:p>
          <a:p>
            <a:pPr marL="457200" lvl="0" indent="-457200">
              <a:buFont typeface="+mj-lt"/>
              <a:buAutoNum type="alphaLcPeriod"/>
            </a:pPr>
            <a:r>
              <a:rPr lang="en-US" dirty="0" smtClean="0">
                <a:solidFill>
                  <a:schemeClr val="tx1"/>
                </a:solidFill>
              </a:rPr>
              <a:t>Bank </a:t>
            </a:r>
            <a:r>
              <a:rPr lang="en-US" dirty="0" err="1">
                <a:solidFill>
                  <a:schemeClr val="tx1"/>
                </a:solidFill>
              </a:rPr>
              <a:t>umum</a:t>
            </a:r>
            <a:r>
              <a:rPr lang="en-US" dirty="0">
                <a:solidFill>
                  <a:schemeClr val="tx1"/>
                </a:solidFill>
              </a:rPr>
              <a:t> </a:t>
            </a:r>
            <a:r>
              <a:rPr lang="en-US" dirty="0" err="1">
                <a:solidFill>
                  <a:schemeClr val="tx1"/>
                </a:solidFill>
              </a:rPr>
              <a:t>dan</a:t>
            </a:r>
            <a:r>
              <a:rPr lang="en-US" dirty="0">
                <a:solidFill>
                  <a:schemeClr val="tx1"/>
                </a:solidFill>
              </a:rPr>
              <a:t> </a:t>
            </a:r>
            <a:r>
              <a:rPr lang="en-US" dirty="0" smtClean="0">
                <a:solidFill>
                  <a:schemeClr val="tx1"/>
                </a:solidFill>
              </a:rPr>
              <a:t>BPR</a:t>
            </a:r>
            <a:endParaRPr lang="id-ID" dirty="0">
              <a:solidFill>
                <a:schemeClr val="tx1"/>
              </a:solidFill>
            </a:endParaRPr>
          </a:p>
          <a:p>
            <a:pPr marL="457200" lvl="0" indent="-457200">
              <a:buFont typeface="+mj-lt"/>
              <a:buAutoNum type="alphaLcPeriod"/>
            </a:pPr>
            <a:r>
              <a:rPr lang="id-ID" b="1" dirty="0" smtClean="0">
                <a:solidFill>
                  <a:schemeClr val="tx1"/>
                </a:solidFill>
              </a:rPr>
              <a:t>Notaris</a:t>
            </a:r>
            <a:r>
              <a:rPr lang="id-ID" b="1" dirty="0">
                <a:solidFill>
                  <a:schemeClr val="tx1"/>
                </a:solidFill>
              </a:rPr>
              <a:t>, advokat, konsultan keuangan, dan akuntan publik</a:t>
            </a:r>
            <a:endParaRPr lang="id-ID" dirty="0">
              <a:solidFill>
                <a:schemeClr val="tx1"/>
              </a:solidFill>
            </a:endParaRPr>
          </a:p>
          <a:p>
            <a:r>
              <a:rPr lang="en-US" b="1" dirty="0" err="1">
                <a:solidFill>
                  <a:schemeClr val="tx1"/>
                </a:solidFill>
              </a:rPr>
              <a:t>Pertanyaan</a:t>
            </a:r>
            <a:r>
              <a:rPr lang="en-US" b="1" dirty="0">
                <a:solidFill>
                  <a:schemeClr val="tx1"/>
                </a:solidFill>
              </a:rPr>
              <a:t> 9.</a:t>
            </a:r>
            <a:endParaRPr lang="id-ID" dirty="0">
              <a:solidFill>
                <a:schemeClr val="tx1"/>
              </a:solidFill>
            </a:endParaRPr>
          </a:p>
          <a:p>
            <a:r>
              <a:rPr lang="id-ID" dirty="0">
                <a:solidFill>
                  <a:schemeClr val="tx1"/>
                </a:solidFill>
              </a:rPr>
              <a:t>Berikut adalah pernyataan yang benar :</a:t>
            </a:r>
          </a:p>
          <a:p>
            <a:pPr marL="457200" lvl="0" indent="-457200">
              <a:buFont typeface="+mj-lt"/>
              <a:buAutoNum type="alphaLcPeriod"/>
            </a:pPr>
            <a:r>
              <a:rPr lang="en-US" dirty="0" err="1">
                <a:solidFill>
                  <a:schemeClr val="tx1"/>
                </a:solidFill>
              </a:rPr>
              <a:t>Pelaporan</a:t>
            </a:r>
            <a:r>
              <a:rPr lang="en-US" dirty="0">
                <a:solidFill>
                  <a:schemeClr val="tx1"/>
                </a:solidFill>
              </a:rPr>
              <a:t> </a:t>
            </a:r>
            <a:r>
              <a:rPr lang="en-US" dirty="0" err="1">
                <a:solidFill>
                  <a:schemeClr val="tx1"/>
                </a:solidFill>
              </a:rPr>
              <a:t>dan</a:t>
            </a:r>
            <a:r>
              <a:rPr lang="en-US" dirty="0">
                <a:solidFill>
                  <a:schemeClr val="tx1"/>
                </a:solidFill>
              </a:rPr>
              <a:t>/</a:t>
            </a:r>
            <a:r>
              <a:rPr lang="en-US" dirty="0" err="1">
                <a:solidFill>
                  <a:schemeClr val="tx1"/>
                </a:solidFill>
              </a:rPr>
              <a:t>atau</a:t>
            </a:r>
            <a:r>
              <a:rPr lang="en-US" dirty="0">
                <a:solidFill>
                  <a:schemeClr val="tx1"/>
                </a:solidFill>
              </a:rPr>
              <a:t> </a:t>
            </a:r>
            <a:r>
              <a:rPr lang="en-US" dirty="0" err="1">
                <a:solidFill>
                  <a:schemeClr val="tx1"/>
                </a:solidFill>
              </a:rPr>
              <a:t>isi</a:t>
            </a:r>
            <a:r>
              <a:rPr lang="en-US" dirty="0">
                <a:solidFill>
                  <a:schemeClr val="tx1"/>
                </a:solidFill>
              </a:rPr>
              <a:t> </a:t>
            </a:r>
            <a:r>
              <a:rPr lang="en-US" dirty="0" err="1">
                <a:solidFill>
                  <a:schemeClr val="tx1"/>
                </a:solidFill>
              </a:rPr>
              <a:t>Laporan</a:t>
            </a:r>
            <a:r>
              <a:rPr lang="en-US" dirty="0">
                <a:solidFill>
                  <a:schemeClr val="tx1"/>
                </a:solidFill>
              </a:rPr>
              <a:t> </a:t>
            </a:r>
            <a:r>
              <a:rPr lang="en-US" dirty="0" err="1">
                <a:solidFill>
                  <a:schemeClr val="tx1"/>
                </a:solidFill>
              </a:rPr>
              <a:t>Transaksi</a:t>
            </a:r>
            <a:r>
              <a:rPr lang="en-US" dirty="0">
                <a:solidFill>
                  <a:schemeClr val="tx1"/>
                </a:solidFill>
              </a:rPr>
              <a:t> </a:t>
            </a:r>
            <a:r>
              <a:rPr lang="en-US" dirty="0" err="1">
                <a:solidFill>
                  <a:schemeClr val="tx1"/>
                </a:solidFill>
              </a:rPr>
              <a:t>Keuangan</a:t>
            </a:r>
            <a:r>
              <a:rPr lang="en-US" dirty="0">
                <a:solidFill>
                  <a:schemeClr val="tx1"/>
                </a:solidFill>
              </a:rPr>
              <a:t> </a:t>
            </a:r>
            <a:r>
              <a:rPr lang="en-US" dirty="0" err="1">
                <a:solidFill>
                  <a:schemeClr val="tx1"/>
                </a:solidFill>
              </a:rPr>
              <a:t>Mencurigakan</a:t>
            </a:r>
            <a:r>
              <a:rPr lang="en-US" dirty="0">
                <a:solidFill>
                  <a:schemeClr val="tx1"/>
                </a:solidFill>
              </a:rPr>
              <a:t> yang </a:t>
            </a:r>
            <a:r>
              <a:rPr lang="en-US" dirty="0" err="1">
                <a:solidFill>
                  <a:schemeClr val="tx1"/>
                </a:solidFill>
              </a:rPr>
              <a:t>disampaikan</a:t>
            </a:r>
            <a:r>
              <a:rPr lang="en-US" dirty="0">
                <a:solidFill>
                  <a:schemeClr val="tx1"/>
                </a:solidFill>
              </a:rPr>
              <a:t> </a:t>
            </a:r>
            <a:r>
              <a:rPr lang="en-US" dirty="0" err="1">
                <a:solidFill>
                  <a:schemeClr val="tx1"/>
                </a:solidFill>
              </a:rPr>
              <a:t>Penyedia</a:t>
            </a:r>
            <a:r>
              <a:rPr lang="en-US" dirty="0">
                <a:solidFill>
                  <a:schemeClr val="tx1"/>
                </a:solidFill>
              </a:rPr>
              <a:t> </a:t>
            </a:r>
            <a:r>
              <a:rPr lang="en-US" dirty="0" err="1">
                <a:solidFill>
                  <a:schemeClr val="tx1"/>
                </a:solidFill>
              </a:rPr>
              <a:t>jasa</a:t>
            </a:r>
            <a:r>
              <a:rPr lang="en-US" dirty="0">
                <a:solidFill>
                  <a:schemeClr val="tx1"/>
                </a:solidFill>
              </a:rPr>
              <a:t> </a:t>
            </a:r>
            <a:r>
              <a:rPr lang="en-US" dirty="0" err="1">
                <a:solidFill>
                  <a:schemeClr val="tx1"/>
                </a:solidFill>
              </a:rPr>
              <a:t>Keuangan</a:t>
            </a:r>
            <a:r>
              <a:rPr lang="en-US" dirty="0">
                <a:solidFill>
                  <a:schemeClr val="tx1"/>
                </a:solidFill>
              </a:rPr>
              <a:t> </a:t>
            </a:r>
            <a:r>
              <a:rPr lang="en-US" dirty="0" err="1">
                <a:solidFill>
                  <a:schemeClr val="tx1"/>
                </a:solidFill>
              </a:rPr>
              <a:t>kepada</a:t>
            </a:r>
            <a:r>
              <a:rPr lang="en-US" dirty="0">
                <a:solidFill>
                  <a:schemeClr val="tx1"/>
                </a:solidFill>
              </a:rPr>
              <a:t> PPATK </a:t>
            </a:r>
            <a:r>
              <a:rPr lang="en-US" dirty="0" err="1">
                <a:solidFill>
                  <a:schemeClr val="tx1"/>
                </a:solidFill>
              </a:rPr>
              <a:t>dapat</a:t>
            </a:r>
            <a:r>
              <a:rPr lang="en-US" dirty="0">
                <a:solidFill>
                  <a:schemeClr val="tx1"/>
                </a:solidFill>
              </a:rPr>
              <a:t> </a:t>
            </a:r>
            <a:r>
              <a:rPr lang="en-US" dirty="0" err="1">
                <a:solidFill>
                  <a:schemeClr val="tx1"/>
                </a:solidFill>
              </a:rPr>
              <a:t>diberitahukan</a:t>
            </a:r>
            <a:r>
              <a:rPr lang="en-US" dirty="0">
                <a:solidFill>
                  <a:schemeClr val="tx1"/>
                </a:solidFill>
              </a:rPr>
              <a:t> </a:t>
            </a:r>
            <a:r>
              <a:rPr lang="en-US" dirty="0" err="1">
                <a:solidFill>
                  <a:schemeClr val="tx1"/>
                </a:solidFill>
              </a:rPr>
              <a:t>kepada</a:t>
            </a:r>
            <a:r>
              <a:rPr lang="en-US" dirty="0">
                <a:solidFill>
                  <a:schemeClr val="tx1"/>
                </a:solidFill>
              </a:rPr>
              <a:t> </a:t>
            </a:r>
            <a:r>
              <a:rPr lang="en-US" dirty="0" err="1">
                <a:solidFill>
                  <a:schemeClr val="tx1"/>
                </a:solidFill>
              </a:rPr>
              <a:t>nasabah</a:t>
            </a:r>
            <a:r>
              <a:rPr lang="en-US" dirty="0">
                <a:solidFill>
                  <a:schemeClr val="tx1"/>
                </a:solidFill>
              </a:rPr>
              <a:t> yang </a:t>
            </a:r>
            <a:r>
              <a:rPr lang="en-US" dirty="0" err="1" smtClean="0">
                <a:solidFill>
                  <a:schemeClr val="tx1"/>
                </a:solidFill>
              </a:rPr>
              <a:t>bersangkutan</a:t>
            </a:r>
            <a:r>
              <a:rPr lang="en-US" dirty="0" smtClean="0">
                <a:solidFill>
                  <a:schemeClr val="tx1"/>
                </a:solidFill>
              </a:rPr>
              <a:t>.</a:t>
            </a:r>
            <a:endParaRPr lang="id-ID" dirty="0">
              <a:solidFill>
                <a:schemeClr val="tx1"/>
              </a:solidFill>
            </a:endParaRPr>
          </a:p>
          <a:p>
            <a:pPr marL="457200" lvl="0" indent="-457200">
              <a:buFont typeface="+mj-lt"/>
              <a:buAutoNum type="alphaLcPeriod"/>
            </a:pPr>
            <a:r>
              <a:rPr lang="id-ID" dirty="0" smtClean="0">
                <a:solidFill>
                  <a:schemeClr val="tx1"/>
                </a:solidFill>
              </a:rPr>
              <a:t>Laporan </a:t>
            </a:r>
            <a:r>
              <a:rPr lang="id-ID" dirty="0">
                <a:solidFill>
                  <a:schemeClr val="tx1"/>
                </a:solidFill>
              </a:rPr>
              <a:t>Transaksi Keuangan Mencurigakan adalah laporan yang disampaikan Penyedia Jasa Keuangan ke PPATK mengenai perbuatan pidana seorang </a:t>
            </a:r>
            <a:r>
              <a:rPr lang="id-ID" dirty="0" smtClean="0">
                <a:solidFill>
                  <a:schemeClr val="tx1"/>
                </a:solidFill>
              </a:rPr>
              <a:t>nasabah</a:t>
            </a:r>
          </a:p>
          <a:p>
            <a:pPr marL="457200" lvl="0" indent="-457200">
              <a:buFont typeface="+mj-lt"/>
              <a:buAutoNum type="alphaLcPeriod"/>
            </a:pPr>
            <a:r>
              <a:rPr lang="id-ID" b="1" dirty="0" smtClean="0">
                <a:solidFill>
                  <a:schemeClr val="tx1"/>
                </a:solidFill>
              </a:rPr>
              <a:t>Laporan </a:t>
            </a:r>
            <a:r>
              <a:rPr lang="id-ID" b="1" dirty="0">
                <a:solidFill>
                  <a:schemeClr val="tx1"/>
                </a:solidFill>
              </a:rPr>
              <a:t>Transaksi Keuangan Mencurigakan adalah laporan yang bersifat rahasia yang disampaikan oleh Penyedia Jasa keuangan kepada PPATK antara lain mengenai transaksi nasabah yang tidak </a:t>
            </a:r>
            <a:r>
              <a:rPr lang="id-ID" b="1" dirty="0" smtClean="0">
                <a:solidFill>
                  <a:schemeClr val="tx1"/>
                </a:solidFill>
              </a:rPr>
              <a:t>wajar.</a:t>
            </a:r>
            <a:endParaRPr lang="id-ID" dirty="0">
              <a:solidFill>
                <a:schemeClr val="tx1"/>
              </a:solidFill>
            </a:endParaRPr>
          </a:p>
          <a:p>
            <a:pPr marL="457200" lvl="0" indent="-457200">
              <a:buFont typeface="+mj-lt"/>
              <a:buAutoNum type="alphaLcPeriod"/>
            </a:pPr>
            <a:r>
              <a:rPr lang="id-ID" dirty="0" smtClean="0">
                <a:solidFill>
                  <a:schemeClr val="tx1"/>
                </a:solidFill>
              </a:rPr>
              <a:t>Laporan </a:t>
            </a:r>
            <a:r>
              <a:rPr lang="id-ID" dirty="0">
                <a:solidFill>
                  <a:schemeClr val="tx1"/>
                </a:solidFill>
              </a:rPr>
              <a:t>Transaksi Keuangan Mencurigakan sama dengan Laporan Harta Kekayaan Pejabat Negara.</a:t>
            </a:r>
          </a:p>
        </p:txBody>
      </p:sp>
      <p:sp>
        <p:nvSpPr>
          <p:cNvPr id="5" name="Slide Number Placeholder 1"/>
          <p:cNvSpPr txBox="1">
            <a:spLocks/>
          </p:cNvSpPr>
          <p:nvPr/>
        </p:nvSpPr>
        <p:spPr>
          <a:xfrm>
            <a:off x="7009603" y="6453276"/>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C3301F5-5C39-49EA-90B3-923F69586C72}" type="slidenum">
              <a:rPr lang="id-ID" sz="1100" smtClean="0">
                <a:solidFill>
                  <a:schemeClr val="accent2"/>
                </a:solidFill>
              </a:rPr>
              <a:pPr/>
              <a:t>19</a:t>
            </a:fld>
            <a:endParaRPr lang="id-ID" sz="1100" dirty="0">
              <a:solidFill>
                <a:schemeClr val="accent2"/>
              </a:solidFill>
            </a:endParaRPr>
          </a:p>
        </p:txBody>
      </p:sp>
    </p:spTree>
    <p:extLst>
      <p:ext uri="{BB962C8B-B14F-4D97-AF65-F5344CB8AC3E}">
        <p14:creationId xmlns:p14="http://schemas.microsoft.com/office/powerpoint/2010/main" val="3045526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8007"/>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id-ID" sz="2000" i="1" u="sng" dirty="0" smtClean="0">
                <a:solidFill>
                  <a:schemeClr val="tx1"/>
                </a:solidFill>
                <a:latin typeface="Times New Roman" pitchFamily="18" charset="0"/>
                <a:cs typeface="Times New Roman" pitchFamily="18" charset="0"/>
              </a:rPr>
              <a:t>FAKTOR – FAKTOR PENYEBAB PRAKTIK PENCUCIAN UANG :</a:t>
            </a:r>
          </a:p>
          <a:p>
            <a:pPr lvl="1" algn="just"/>
            <a:endParaRPr lang="id-ID" sz="2000" i="1" dirty="0" smtClean="0">
              <a:solidFill>
                <a:schemeClr val="tx1"/>
              </a:solidFill>
              <a:latin typeface="Times New Roman" pitchFamily="18" charset="0"/>
              <a:cs typeface="Times New Roman" pitchFamily="18" charset="0"/>
            </a:endParaRPr>
          </a:p>
          <a:p>
            <a:pPr marL="742950" lvl="1" indent="-285750" algn="just">
              <a:buFont typeface="Wingdings" panose="05000000000000000000" pitchFamily="2" charset="2"/>
              <a:buChar char="q"/>
            </a:pPr>
            <a:r>
              <a:rPr lang="id-ID" sz="1600" dirty="0" smtClean="0">
                <a:solidFill>
                  <a:schemeClr val="tx1"/>
                </a:solidFill>
                <a:latin typeface="Times New Roman" pitchFamily="18" charset="0"/>
                <a:cs typeface="Times New Roman" pitchFamily="18" charset="0"/>
              </a:rPr>
              <a:t>Faktor rahasia bank ( bank </a:t>
            </a:r>
            <a:r>
              <a:rPr lang="id-ID" sz="1600" i="1" dirty="0" smtClean="0">
                <a:solidFill>
                  <a:schemeClr val="tx1"/>
                </a:solidFill>
                <a:latin typeface="Times New Roman" pitchFamily="18" charset="0"/>
                <a:cs typeface="Times New Roman" pitchFamily="18" charset="0"/>
              </a:rPr>
              <a:t>secrecy </a:t>
            </a:r>
            <a:r>
              <a:rPr lang="id-ID" sz="1600" dirty="0" smtClean="0">
                <a:solidFill>
                  <a:schemeClr val="tx1"/>
                </a:solidFill>
                <a:latin typeface="Times New Roman" pitchFamily="18" charset="0"/>
                <a:cs typeface="Times New Roman" pitchFamily="18" charset="0"/>
              </a:rPr>
              <a:t>) yang begitu ketat.</a:t>
            </a:r>
            <a:r>
              <a:rPr lang="id-ID" sz="1600" dirty="0">
                <a:solidFill>
                  <a:schemeClr val="tx1"/>
                </a:solidFill>
                <a:latin typeface="Times New Roman" pitchFamily="18" charset="0"/>
                <a:cs typeface="Times New Roman" pitchFamily="18" charset="0"/>
              </a:rPr>
              <a:t> </a:t>
            </a:r>
            <a:r>
              <a:rPr lang="id-ID" sz="1600" dirty="0" smtClean="0">
                <a:solidFill>
                  <a:schemeClr val="tx1"/>
                </a:solidFill>
                <a:latin typeface="Times New Roman" pitchFamily="18" charset="0"/>
                <a:cs typeface="Times New Roman" pitchFamily="18" charset="0"/>
              </a:rPr>
              <a:t>Ketatnya suatu peraturan bank dalam hal kerahasiaan atas nasabah dan data rekeningnya, menyebabkan para pemilik dana gelap sulit dilacak dan disentuh.</a:t>
            </a:r>
          </a:p>
          <a:p>
            <a:pPr marL="742950" lvl="1" indent="-285750" algn="just">
              <a:buFont typeface="Wingdings" panose="05000000000000000000" pitchFamily="2" charset="2"/>
              <a:buChar char="q"/>
            </a:pPr>
            <a:endParaRPr lang="id-ID" sz="1600" dirty="0" smtClean="0">
              <a:solidFill>
                <a:schemeClr val="tx1"/>
              </a:solidFill>
              <a:latin typeface="Times New Roman" pitchFamily="18" charset="0"/>
              <a:cs typeface="Times New Roman" pitchFamily="18" charset="0"/>
            </a:endParaRPr>
          </a:p>
          <a:p>
            <a:pPr marL="742950" lvl="1" indent="-285750" algn="just">
              <a:buFont typeface="Wingdings" panose="05000000000000000000" pitchFamily="2" charset="2"/>
              <a:buChar char="q"/>
            </a:pPr>
            <a:r>
              <a:rPr lang="id-ID" sz="1600" dirty="0" smtClean="0">
                <a:solidFill>
                  <a:schemeClr val="tx1"/>
                </a:solidFill>
                <a:latin typeface="Times New Roman" pitchFamily="18" charset="0"/>
                <a:cs typeface="Times New Roman" pitchFamily="18" charset="0"/>
              </a:rPr>
              <a:t>Penyimpanan dana secara “ </a:t>
            </a:r>
            <a:r>
              <a:rPr lang="id-ID" sz="1600" i="1" dirty="0" smtClean="0">
                <a:solidFill>
                  <a:schemeClr val="tx1"/>
                </a:solidFill>
                <a:latin typeface="Times New Roman" pitchFamily="18" charset="0"/>
                <a:cs typeface="Times New Roman" pitchFamily="18" charset="0"/>
              </a:rPr>
              <a:t>anonymous saving pasbook accounts</a:t>
            </a:r>
            <a:r>
              <a:rPr lang="id-ID" sz="1600" dirty="0" smtClean="0">
                <a:solidFill>
                  <a:schemeClr val="tx1"/>
                </a:solidFill>
                <a:latin typeface="Times New Roman" pitchFamily="18" charset="0"/>
                <a:cs typeface="Times New Roman" pitchFamily="18" charset="0"/>
              </a:rPr>
              <a:t> ”. Ketentuan perbankan memberi kemungkinan untuk nasabah menyimpan dananya dengan menggunakan nama samaran atau tanpa nama ( anonim).</a:t>
            </a:r>
          </a:p>
          <a:p>
            <a:pPr marL="742950" lvl="1" indent="-285750" algn="just">
              <a:buFont typeface="Wingdings" panose="05000000000000000000" pitchFamily="2" charset="2"/>
              <a:buChar char="q"/>
            </a:pPr>
            <a:endParaRPr lang="id-ID" sz="1600" dirty="0" smtClean="0">
              <a:solidFill>
                <a:schemeClr val="tx1"/>
              </a:solidFill>
              <a:latin typeface="Times New Roman" pitchFamily="18" charset="0"/>
              <a:cs typeface="Times New Roman" pitchFamily="18" charset="0"/>
            </a:endParaRPr>
          </a:p>
          <a:p>
            <a:pPr marL="742950" lvl="1" indent="-285750" algn="just">
              <a:buFont typeface="Wingdings" panose="05000000000000000000" pitchFamily="2" charset="2"/>
              <a:buChar char="q"/>
            </a:pPr>
            <a:r>
              <a:rPr lang="id-ID" sz="1600" dirty="0" smtClean="0">
                <a:solidFill>
                  <a:schemeClr val="tx1"/>
                </a:solidFill>
                <a:latin typeface="Times New Roman" pitchFamily="18" charset="0"/>
                <a:cs typeface="Times New Roman" pitchFamily="18" charset="0"/>
              </a:rPr>
              <a:t>Adanya ketidak sungguhan dari negara untuk melakukan pemberantasan praktik pencucian uang dengan sistem perbankan. Ketidak seriusan demikian adalah karena suatu negara memandang bahwa penempatan dana di suatu bank sangat diperlukan untuk pembiayaan pembangunan.</a:t>
            </a:r>
          </a:p>
          <a:p>
            <a:pPr marL="742950" lvl="1" indent="-285750" algn="just">
              <a:buFont typeface="Wingdings" panose="05000000000000000000" pitchFamily="2" charset="2"/>
              <a:buChar char="q"/>
            </a:pPr>
            <a:endParaRPr lang="id-ID" sz="1600" dirty="0" smtClean="0">
              <a:solidFill>
                <a:schemeClr val="tx1"/>
              </a:solidFill>
              <a:latin typeface="Times New Roman" pitchFamily="18" charset="0"/>
              <a:cs typeface="Times New Roman" pitchFamily="18" charset="0"/>
            </a:endParaRPr>
          </a:p>
          <a:p>
            <a:pPr marL="742950" lvl="1" indent="-285750" algn="just">
              <a:buFont typeface="Wingdings" panose="05000000000000000000" pitchFamily="2" charset="2"/>
              <a:buChar char="q"/>
            </a:pPr>
            <a:r>
              <a:rPr lang="id-ID" sz="1600" dirty="0" smtClean="0">
                <a:solidFill>
                  <a:schemeClr val="tx1"/>
                </a:solidFill>
                <a:latin typeface="Times New Roman" pitchFamily="18" charset="0"/>
                <a:cs typeface="Times New Roman" pitchFamily="18" charset="0"/>
              </a:rPr>
              <a:t>Munculnya sistem teknologi perbankan secara elektronik, yang disebut dengan  </a:t>
            </a:r>
            <a:r>
              <a:rPr lang="id-ID" sz="1600" i="1" dirty="0" smtClean="0">
                <a:solidFill>
                  <a:schemeClr val="tx1"/>
                </a:solidFill>
                <a:latin typeface="Times New Roman" pitchFamily="18" charset="0"/>
                <a:cs typeface="Times New Roman" pitchFamily="18" charset="0"/>
              </a:rPr>
              <a:t>electronic money </a:t>
            </a:r>
            <a:r>
              <a:rPr lang="id-ID" sz="1600" dirty="0" smtClean="0">
                <a:solidFill>
                  <a:schemeClr val="tx1"/>
                </a:solidFill>
                <a:latin typeface="Times New Roman" pitchFamily="18" charset="0"/>
                <a:cs typeface="Times New Roman" pitchFamily="18" charset="0"/>
              </a:rPr>
              <a:t>atau </a:t>
            </a:r>
            <a:r>
              <a:rPr lang="id-ID" sz="1600" i="1" dirty="0" smtClean="0">
                <a:solidFill>
                  <a:schemeClr val="tx1"/>
                </a:solidFill>
                <a:latin typeface="Times New Roman" pitchFamily="18" charset="0"/>
                <a:cs typeface="Times New Roman" pitchFamily="18" charset="0"/>
              </a:rPr>
              <a:t>E-money </a:t>
            </a:r>
            <a:r>
              <a:rPr lang="id-ID" sz="1600" dirty="0" smtClean="0">
                <a:solidFill>
                  <a:schemeClr val="tx1"/>
                </a:solidFill>
                <a:latin typeface="Times New Roman" pitchFamily="18" charset="0"/>
                <a:cs typeface="Times New Roman" pitchFamily="18" charset="0"/>
              </a:rPr>
              <a:t>sistem perbankan ini dapat bertransaksi dengan sistem internet ( </a:t>
            </a:r>
            <a:r>
              <a:rPr lang="id-ID" sz="1600" i="1" dirty="0" smtClean="0">
                <a:solidFill>
                  <a:schemeClr val="tx1"/>
                </a:solidFill>
                <a:latin typeface="Times New Roman" pitchFamily="18" charset="0"/>
                <a:cs typeface="Times New Roman" pitchFamily="18" charset="0"/>
              </a:rPr>
              <a:t>cyberpayment </a:t>
            </a:r>
            <a:r>
              <a:rPr lang="id-ID" sz="1600" dirty="0" smtClean="0">
                <a:solidFill>
                  <a:schemeClr val="tx1"/>
                </a:solidFill>
                <a:latin typeface="Times New Roman" pitchFamily="18" charset="0"/>
                <a:cs typeface="Times New Roman" pitchFamily="18" charset="0"/>
              </a:rPr>
              <a:t>). Yang kemudian dimanfaatkan oleh para pencuci uang dengan apa yang disebut cyberlaunderin. E-money adalah suatu sistem  yang secara digital ditandatangani suatu lembaga penerbit melalui kunci enkripsi pribadi ( </a:t>
            </a:r>
            <a:r>
              <a:rPr lang="id-ID" sz="1600" i="1" dirty="0" smtClean="0">
                <a:solidFill>
                  <a:schemeClr val="tx1"/>
                </a:solidFill>
                <a:latin typeface="Times New Roman" pitchFamily="18" charset="0"/>
                <a:cs typeface="Times New Roman" pitchFamily="18" charset="0"/>
              </a:rPr>
              <a:t>privat encryption key</a:t>
            </a:r>
            <a:r>
              <a:rPr lang="id-ID" sz="1600" dirty="0" smtClean="0">
                <a:solidFill>
                  <a:schemeClr val="tx1"/>
                </a:solidFill>
                <a:latin typeface="Times New Roman" pitchFamily="18" charset="0"/>
                <a:cs typeface="Times New Roman" pitchFamily="18" charset="0"/>
              </a:rPr>
              <a:t> ) dan melalui enkripsi (rahasia) ini dapat ditransmisikan kepada pihak lain. Pengamat pencucian uang R. Mark Bortner dalam suatu seminar  di Fakultas Hukum University of Miami mengungkapkan bahwa pemerintah Amerika Serikat mengkhawatirkan perkembangan cyberpayment ini, karena jaringan internet telah disalahgunakan oleh para pencuci uang.</a:t>
            </a:r>
            <a:endParaRPr lang="id-ID" sz="1600" i="1" dirty="0" smtClean="0">
              <a:solidFill>
                <a:schemeClr val="tx1"/>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A6A3D1A5-1A41-4728-AAD2-A2B38B759903}" type="slidenum">
              <a:rPr lang="en-US" smtClean="0"/>
              <a:t>2</a:t>
            </a:fld>
            <a:endParaRPr lang="en-US"/>
          </a:p>
        </p:txBody>
      </p:sp>
    </p:spTree>
    <p:extLst>
      <p:ext uri="{BB962C8B-B14F-4D97-AF65-F5344CB8AC3E}">
        <p14:creationId xmlns:p14="http://schemas.microsoft.com/office/powerpoint/2010/main" val="146252179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96592" y="6385662"/>
            <a:ext cx="324650" cy="365125"/>
          </a:xfrm>
        </p:spPr>
        <p:txBody>
          <a:bodyPr/>
          <a:lstStyle/>
          <a:p>
            <a:fld id="{AC3301F5-5C39-49EA-90B3-923F69586C72}" type="slidenum">
              <a:rPr lang="id-ID" smtClean="0">
                <a:solidFill>
                  <a:schemeClr val="accent2"/>
                </a:solidFill>
              </a:rPr>
              <a:t>20</a:t>
            </a:fld>
            <a:endParaRPr lang="id-ID" dirty="0">
              <a:solidFill>
                <a:schemeClr val="accent2"/>
              </a:solidFill>
            </a:endParaRPr>
          </a:p>
        </p:txBody>
      </p:sp>
      <p:sp>
        <p:nvSpPr>
          <p:cNvPr id="3" name="Rectangle 2"/>
          <p:cNvSpPr/>
          <p:nvPr/>
        </p:nvSpPr>
        <p:spPr>
          <a:xfrm>
            <a:off x="502276" y="-1"/>
            <a:ext cx="8641724" cy="6858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b="1" dirty="0" err="1">
                <a:solidFill>
                  <a:schemeClr val="tx1"/>
                </a:solidFill>
                <a:latin typeface="Times New Roman" pitchFamily="18" charset="0"/>
                <a:cs typeface="Times New Roman" pitchFamily="18" charset="0"/>
              </a:rPr>
              <a:t>Pertanyaan</a:t>
            </a:r>
            <a:r>
              <a:rPr lang="en-US" sz="1500" b="1" dirty="0">
                <a:solidFill>
                  <a:schemeClr val="tx1"/>
                </a:solidFill>
                <a:latin typeface="Times New Roman" pitchFamily="18" charset="0"/>
                <a:cs typeface="Times New Roman" pitchFamily="18" charset="0"/>
              </a:rPr>
              <a:t> 10.</a:t>
            </a:r>
            <a:endParaRPr lang="id-ID" sz="1500" dirty="0">
              <a:solidFill>
                <a:schemeClr val="tx1"/>
              </a:solidFill>
              <a:latin typeface="Times New Roman" pitchFamily="18" charset="0"/>
              <a:cs typeface="Times New Roman" pitchFamily="18" charset="0"/>
            </a:endParaRPr>
          </a:p>
          <a:p>
            <a:r>
              <a:rPr lang="en-US" sz="1500" dirty="0" err="1">
                <a:solidFill>
                  <a:schemeClr val="tx1"/>
                </a:solidFill>
                <a:latin typeface="Times New Roman" pitchFamily="18" charset="0"/>
                <a:cs typeface="Times New Roman" pitchFamily="18" charset="0"/>
              </a:rPr>
              <a:t>Penjelasan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berikut</a:t>
            </a:r>
            <a:r>
              <a:rPr lang="en-US" sz="1500" dirty="0">
                <a:solidFill>
                  <a:schemeClr val="tx1"/>
                </a:solidFill>
                <a:latin typeface="Times New Roman" pitchFamily="18" charset="0"/>
                <a:cs typeface="Times New Roman" pitchFamily="18" charset="0"/>
              </a:rPr>
              <a:t> paling </a:t>
            </a:r>
            <a:r>
              <a:rPr lang="en-US" sz="1500" dirty="0" err="1">
                <a:solidFill>
                  <a:schemeClr val="tx1"/>
                </a:solidFill>
                <a:latin typeface="Times New Roman" pitchFamily="18" charset="0"/>
                <a:cs typeface="Times New Roman" pitchFamily="18" charset="0"/>
              </a:rPr>
              <a:t>tepat</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untuk</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tindakan</a:t>
            </a:r>
            <a:r>
              <a:rPr lang="en-US" sz="1500" dirty="0">
                <a:solidFill>
                  <a:schemeClr val="tx1"/>
                </a:solidFill>
                <a:latin typeface="Times New Roman" pitchFamily="18" charset="0"/>
                <a:cs typeface="Times New Roman" pitchFamily="18" charset="0"/>
              </a:rPr>
              <a:t> </a:t>
            </a:r>
            <a:r>
              <a:rPr lang="en-US" sz="1500" i="1" dirty="0">
                <a:solidFill>
                  <a:schemeClr val="tx1"/>
                </a:solidFill>
                <a:latin typeface="Times New Roman" pitchFamily="18" charset="0"/>
                <a:cs typeface="Times New Roman" pitchFamily="18" charset="0"/>
              </a:rPr>
              <a:t>placement</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dalam</a:t>
            </a:r>
            <a:r>
              <a:rPr lang="en-US" sz="1500" dirty="0">
                <a:solidFill>
                  <a:schemeClr val="tx1"/>
                </a:solidFill>
                <a:latin typeface="Times New Roman" pitchFamily="18" charset="0"/>
                <a:cs typeface="Times New Roman" pitchFamily="18" charset="0"/>
              </a:rPr>
              <a:t> proses </a:t>
            </a:r>
            <a:r>
              <a:rPr lang="en-US" sz="1500" dirty="0" err="1">
                <a:solidFill>
                  <a:schemeClr val="tx1"/>
                </a:solidFill>
                <a:latin typeface="Times New Roman" pitchFamily="18" charset="0"/>
                <a:cs typeface="Times New Roman" pitchFamily="18" charset="0"/>
              </a:rPr>
              <a:t>pencucian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uang</a:t>
            </a:r>
            <a:r>
              <a:rPr lang="en-US" sz="1500" dirty="0">
                <a:solidFill>
                  <a:schemeClr val="tx1"/>
                </a:solidFill>
                <a:latin typeface="Times New Roman" pitchFamily="18" charset="0"/>
                <a:cs typeface="Times New Roman" pitchFamily="18" charset="0"/>
              </a:rPr>
              <a:t>:</a:t>
            </a:r>
            <a:endParaRPr lang="id-ID" sz="1500" dirty="0">
              <a:solidFill>
                <a:schemeClr val="tx1"/>
              </a:solidFill>
              <a:latin typeface="Times New Roman" pitchFamily="18" charset="0"/>
              <a:cs typeface="Times New Roman" pitchFamily="18" charset="0"/>
            </a:endParaRPr>
          </a:p>
          <a:p>
            <a:pPr marL="342900" lvl="0" indent="-342900">
              <a:buFont typeface="+mj-lt"/>
              <a:buAutoNum type="alphaLcPeriod"/>
            </a:pPr>
            <a:r>
              <a:rPr lang="en-US" sz="1500" dirty="0" err="1">
                <a:solidFill>
                  <a:schemeClr val="tx1"/>
                </a:solidFill>
                <a:latin typeface="Times New Roman" pitchFamily="18" charset="0"/>
                <a:cs typeface="Times New Roman" pitchFamily="18" charset="0"/>
              </a:rPr>
              <a:t>Pelaku</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kejahatan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memindahkan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dan</a:t>
            </a:r>
            <a:r>
              <a:rPr lang="en-US" sz="1500" dirty="0">
                <a:solidFill>
                  <a:schemeClr val="tx1"/>
                </a:solidFill>
                <a:latin typeface="Times New Roman" pitchFamily="18" charset="0"/>
                <a:cs typeface="Times New Roman" pitchFamily="18" charset="0"/>
              </a:rPr>
              <a:t>/</a:t>
            </a:r>
            <a:r>
              <a:rPr lang="en-US" sz="1500" dirty="0" err="1">
                <a:solidFill>
                  <a:schemeClr val="tx1"/>
                </a:solidFill>
                <a:latin typeface="Times New Roman" pitchFamily="18" charset="0"/>
                <a:cs typeface="Times New Roman" pitchFamily="18" charset="0"/>
              </a:rPr>
              <a:t>atau</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memecah</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uang</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hasil</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kejahatan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dari</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satu</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rekening</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menjadi</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beberap</a:t>
            </a:r>
            <a:r>
              <a:rPr lang="en-US" sz="1500" dirty="0">
                <a:solidFill>
                  <a:schemeClr val="tx1"/>
                </a:solidFill>
                <a:latin typeface="Times New Roman" pitchFamily="18" charset="0"/>
                <a:cs typeface="Times New Roman" pitchFamily="18" charset="0"/>
              </a:rPr>
              <a:t> </a:t>
            </a:r>
            <a:r>
              <a:rPr lang="en-US" sz="1500" dirty="0" err="1" smtClean="0">
                <a:solidFill>
                  <a:schemeClr val="tx1"/>
                </a:solidFill>
                <a:latin typeface="Times New Roman" pitchFamily="18" charset="0"/>
                <a:cs typeface="Times New Roman" pitchFamily="18" charset="0"/>
              </a:rPr>
              <a:t>rekening</a:t>
            </a:r>
            <a:endParaRPr lang="id-ID" sz="1500" dirty="0">
              <a:solidFill>
                <a:schemeClr val="tx1"/>
              </a:solidFill>
              <a:latin typeface="Times New Roman" pitchFamily="18" charset="0"/>
              <a:cs typeface="Times New Roman" pitchFamily="18" charset="0"/>
            </a:endParaRPr>
          </a:p>
          <a:p>
            <a:pPr marL="342900" lvl="0" indent="-342900">
              <a:buFont typeface="+mj-lt"/>
              <a:buAutoNum type="alphaLcPeriod"/>
            </a:pPr>
            <a:r>
              <a:rPr lang="en-US" sz="1500" b="1" dirty="0" err="1" smtClean="0">
                <a:solidFill>
                  <a:schemeClr val="tx1"/>
                </a:solidFill>
                <a:latin typeface="Times New Roman" pitchFamily="18" charset="0"/>
                <a:cs typeface="Times New Roman" pitchFamily="18" charset="0"/>
              </a:rPr>
              <a:t>Pelaku</a:t>
            </a:r>
            <a:r>
              <a:rPr lang="en-US" sz="1500" b="1" dirty="0" smtClean="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kejahatan</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memasukkan</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uang</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hasil</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kejahatan</a:t>
            </a:r>
            <a:r>
              <a:rPr lang="en-US" sz="1500" b="1" dirty="0">
                <a:solidFill>
                  <a:schemeClr val="tx1"/>
                </a:solidFill>
                <a:latin typeface="Times New Roman" pitchFamily="18" charset="0"/>
                <a:cs typeface="Times New Roman" pitchFamily="18" charset="0"/>
              </a:rPr>
              <a:t> </a:t>
            </a:r>
            <a:r>
              <a:rPr lang="id-ID" sz="1500" b="1" dirty="0">
                <a:solidFill>
                  <a:schemeClr val="tx1"/>
                </a:solidFill>
                <a:latin typeface="Times New Roman" pitchFamily="18" charset="0"/>
                <a:cs typeface="Times New Roman" pitchFamily="18" charset="0"/>
              </a:rPr>
              <a:t>ke sistem perbankan dengan membuka rekening </a:t>
            </a:r>
            <a:r>
              <a:rPr lang="en-US" sz="1500" b="1" dirty="0" err="1">
                <a:solidFill>
                  <a:schemeClr val="tx1"/>
                </a:solidFill>
                <a:latin typeface="Times New Roman" pitchFamily="18" charset="0"/>
                <a:cs typeface="Times New Roman" pitchFamily="18" charset="0"/>
              </a:rPr>
              <a:t>deposito</a:t>
            </a:r>
            <a:r>
              <a:rPr lang="en-US" sz="1500" b="1" dirty="0">
                <a:solidFill>
                  <a:schemeClr val="tx1"/>
                </a:solidFill>
                <a:latin typeface="Times New Roman" pitchFamily="18" charset="0"/>
                <a:cs typeface="Times New Roman" pitchFamily="18" charset="0"/>
              </a:rPr>
              <a:t> </a:t>
            </a:r>
            <a:r>
              <a:rPr lang="en-US" sz="1500" b="1" dirty="0" err="1" smtClean="0">
                <a:solidFill>
                  <a:schemeClr val="tx1"/>
                </a:solidFill>
                <a:latin typeface="Times New Roman" pitchFamily="18" charset="0"/>
                <a:cs typeface="Times New Roman" pitchFamily="18" charset="0"/>
              </a:rPr>
              <a:t>berjangka</a:t>
            </a:r>
            <a:endParaRPr lang="id-ID" sz="1500" dirty="0">
              <a:solidFill>
                <a:schemeClr val="tx1"/>
              </a:solidFill>
              <a:latin typeface="Times New Roman" pitchFamily="18" charset="0"/>
              <a:cs typeface="Times New Roman" pitchFamily="18" charset="0"/>
            </a:endParaRPr>
          </a:p>
          <a:p>
            <a:pPr marL="342900" lvl="0" indent="-342900">
              <a:buFont typeface="+mj-lt"/>
              <a:buAutoNum type="alphaLcPeriod"/>
            </a:pPr>
            <a:r>
              <a:rPr lang="en-US" sz="1500" dirty="0" err="1" smtClean="0">
                <a:solidFill>
                  <a:schemeClr val="tx1"/>
                </a:solidFill>
                <a:latin typeface="Times New Roman" pitchFamily="18" charset="0"/>
                <a:cs typeface="Times New Roman" pitchFamily="18" charset="0"/>
              </a:rPr>
              <a:t>Pelaku</a:t>
            </a:r>
            <a:r>
              <a:rPr lang="en-US" sz="1500" dirty="0" smtClean="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kejahatan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berhasil</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mendapatkan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uang</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hasil</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kejahatan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dan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menyimpannya</a:t>
            </a:r>
            <a:r>
              <a:rPr lang="en-US" sz="1500" dirty="0">
                <a:solidFill>
                  <a:schemeClr val="tx1"/>
                </a:solidFill>
                <a:latin typeface="Times New Roman" pitchFamily="18" charset="0"/>
                <a:cs typeface="Times New Roman" pitchFamily="18" charset="0"/>
              </a:rPr>
              <a:t> di </a:t>
            </a:r>
            <a:r>
              <a:rPr lang="en-US" sz="1500" dirty="0" err="1">
                <a:solidFill>
                  <a:schemeClr val="tx1"/>
                </a:solidFill>
                <a:latin typeface="Times New Roman" pitchFamily="18" charset="0"/>
                <a:cs typeface="Times New Roman" pitchFamily="18" charset="0"/>
              </a:rPr>
              <a:t>bawah</a:t>
            </a:r>
            <a:r>
              <a:rPr lang="en-US" sz="1500" dirty="0">
                <a:solidFill>
                  <a:schemeClr val="tx1"/>
                </a:solidFill>
                <a:latin typeface="Times New Roman" pitchFamily="18" charset="0"/>
                <a:cs typeface="Times New Roman" pitchFamily="18" charset="0"/>
              </a:rPr>
              <a:t> </a:t>
            </a:r>
            <a:r>
              <a:rPr lang="en-US" sz="1500" dirty="0" err="1" smtClean="0">
                <a:solidFill>
                  <a:schemeClr val="tx1"/>
                </a:solidFill>
                <a:latin typeface="Times New Roman" pitchFamily="18" charset="0"/>
                <a:cs typeface="Times New Roman" pitchFamily="18" charset="0"/>
              </a:rPr>
              <a:t>kasur</a:t>
            </a:r>
            <a:endParaRPr lang="id-ID" sz="1500" dirty="0">
              <a:solidFill>
                <a:schemeClr val="tx1"/>
              </a:solidFill>
              <a:latin typeface="Times New Roman" pitchFamily="18" charset="0"/>
              <a:cs typeface="Times New Roman" pitchFamily="18" charset="0"/>
            </a:endParaRPr>
          </a:p>
          <a:p>
            <a:pPr marL="342900" lvl="0" indent="-342900">
              <a:buFont typeface="+mj-lt"/>
              <a:buAutoNum type="alphaLcPeriod"/>
            </a:pPr>
            <a:r>
              <a:rPr lang="en-US" sz="1500" dirty="0" smtClean="0">
                <a:solidFill>
                  <a:schemeClr val="tx1"/>
                </a:solidFill>
                <a:latin typeface="Times New Roman" pitchFamily="18" charset="0"/>
                <a:cs typeface="Times New Roman" pitchFamily="18" charset="0"/>
              </a:rPr>
              <a:t>PPAT</a:t>
            </a:r>
            <a:r>
              <a:rPr lang="id-ID" sz="1500" dirty="0">
                <a:solidFill>
                  <a:schemeClr val="tx1"/>
                </a:solidFill>
                <a:latin typeface="Times New Roman" pitchFamily="18" charset="0"/>
                <a:cs typeface="Times New Roman" pitchFamily="18" charset="0"/>
              </a:rPr>
              <a:t>K</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melakukan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identifikasi</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awal</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terjadinya</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kejahatan</a:t>
            </a:r>
            <a:endParaRPr lang="id-ID" sz="1500" dirty="0">
              <a:solidFill>
                <a:schemeClr val="tx1"/>
              </a:solidFill>
              <a:latin typeface="Times New Roman" pitchFamily="18" charset="0"/>
              <a:cs typeface="Times New Roman" pitchFamily="18" charset="0"/>
            </a:endParaRPr>
          </a:p>
          <a:p>
            <a:r>
              <a:rPr lang="en-US" sz="1500" b="1" dirty="0" err="1">
                <a:solidFill>
                  <a:schemeClr val="tx1"/>
                </a:solidFill>
                <a:latin typeface="Times New Roman" pitchFamily="18" charset="0"/>
                <a:cs typeface="Times New Roman" pitchFamily="18" charset="0"/>
              </a:rPr>
              <a:t>Pertanyaan</a:t>
            </a:r>
            <a:r>
              <a:rPr lang="en-US" sz="1500" b="1" dirty="0">
                <a:solidFill>
                  <a:schemeClr val="tx1"/>
                </a:solidFill>
                <a:latin typeface="Times New Roman" pitchFamily="18" charset="0"/>
                <a:cs typeface="Times New Roman" pitchFamily="18" charset="0"/>
              </a:rPr>
              <a:t> 11.</a:t>
            </a:r>
            <a:endParaRPr lang="id-ID" sz="1500" dirty="0">
              <a:solidFill>
                <a:schemeClr val="tx1"/>
              </a:solidFill>
              <a:latin typeface="Times New Roman" pitchFamily="18" charset="0"/>
              <a:cs typeface="Times New Roman" pitchFamily="18" charset="0"/>
            </a:endParaRPr>
          </a:p>
          <a:p>
            <a:r>
              <a:rPr lang="en-US" sz="1500" dirty="0" err="1">
                <a:solidFill>
                  <a:schemeClr val="tx1"/>
                </a:solidFill>
                <a:latin typeface="Times New Roman" pitchFamily="18" charset="0"/>
                <a:cs typeface="Times New Roman" pitchFamily="18" charset="0"/>
              </a:rPr>
              <a:t>Penjelasan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berikut</a:t>
            </a:r>
            <a:r>
              <a:rPr lang="en-US" sz="1500" dirty="0">
                <a:solidFill>
                  <a:schemeClr val="tx1"/>
                </a:solidFill>
                <a:latin typeface="Times New Roman" pitchFamily="18" charset="0"/>
                <a:cs typeface="Times New Roman" pitchFamily="18" charset="0"/>
              </a:rPr>
              <a:t> paling </a:t>
            </a:r>
            <a:r>
              <a:rPr lang="en-US" sz="1500" dirty="0" err="1">
                <a:solidFill>
                  <a:schemeClr val="tx1"/>
                </a:solidFill>
                <a:latin typeface="Times New Roman" pitchFamily="18" charset="0"/>
                <a:cs typeface="Times New Roman" pitchFamily="18" charset="0"/>
              </a:rPr>
              <a:t>tepat</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untuk</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tindakan</a:t>
            </a:r>
            <a:r>
              <a:rPr lang="en-US" sz="1500" dirty="0">
                <a:solidFill>
                  <a:schemeClr val="tx1"/>
                </a:solidFill>
                <a:latin typeface="Times New Roman" pitchFamily="18" charset="0"/>
                <a:cs typeface="Times New Roman" pitchFamily="18" charset="0"/>
              </a:rPr>
              <a:t> </a:t>
            </a:r>
            <a:r>
              <a:rPr lang="en-US" sz="1500" i="1" dirty="0">
                <a:solidFill>
                  <a:schemeClr val="tx1"/>
                </a:solidFill>
                <a:latin typeface="Times New Roman" pitchFamily="18" charset="0"/>
                <a:cs typeface="Times New Roman" pitchFamily="18" charset="0"/>
              </a:rPr>
              <a:t>integration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dalam</a:t>
            </a:r>
            <a:r>
              <a:rPr lang="en-US" sz="1500" dirty="0">
                <a:solidFill>
                  <a:schemeClr val="tx1"/>
                </a:solidFill>
                <a:latin typeface="Times New Roman" pitchFamily="18" charset="0"/>
                <a:cs typeface="Times New Roman" pitchFamily="18" charset="0"/>
              </a:rPr>
              <a:t> proses </a:t>
            </a:r>
            <a:r>
              <a:rPr lang="en-US" sz="1500" dirty="0" err="1">
                <a:solidFill>
                  <a:schemeClr val="tx1"/>
                </a:solidFill>
                <a:latin typeface="Times New Roman" pitchFamily="18" charset="0"/>
                <a:cs typeface="Times New Roman" pitchFamily="18" charset="0"/>
              </a:rPr>
              <a:t>pencucian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uang</a:t>
            </a:r>
            <a:r>
              <a:rPr lang="en-US" sz="1500" dirty="0">
                <a:solidFill>
                  <a:schemeClr val="tx1"/>
                </a:solidFill>
                <a:latin typeface="Times New Roman" pitchFamily="18" charset="0"/>
                <a:cs typeface="Times New Roman" pitchFamily="18" charset="0"/>
              </a:rPr>
              <a:t>:</a:t>
            </a:r>
            <a:endParaRPr lang="id-ID" sz="1500" dirty="0">
              <a:solidFill>
                <a:schemeClr val="tx1"/>
              </a:solidFill>
              <a:latin typeface="Times New Roman" pitchFamily="18" charset="0"/>
              <a:cs typeface="Times New Roman" pitchFamily="18" charset="0"/>
            </a:endParaRPr>
          </a:p>
          <a:p>
            <a:pPr marL="342900" lvl="0" indent="-342900">
              <a:buFont typeface="+mj-lt"/>
              <a:buAutoNum type="alphaLcPeriod"/>
            </a:pPr>
            <a:r>
              <a:rPr lang="en-US" sz="1500" dirty="0">
                <a:solidFill>
                  <a:schemeClr val="tx1"/>
                </a:solidFill>
                <a:latin typeface="Times New Roman" pitchFamily="18" charset="0"/>
                <a:cs typeface="Times New Roman" pitchFamily="18" charset="0"/>
              </a:rPr>
              <a:t>PPATK </a:t>
            </a:r>
            <a:r>
              <a:rPr lang="en-US" sz="1500" dirty="0" err="1">
                <a:solidFill>
                  <a:schemeClr val="tx1"/>
                </a:solidFill>
                <a:latin typeface="Times New Roman" pitchFamily="18" charset="0"/>
                <a:cs typeface="Times New Roman" pitchFamily="18" charset="0"/>
              </a:rPr>
              <a:t>melakukan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identifikasi</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awal</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terjadinya</a:t>
            </a:r>
            <a:r>
              <a:rPr lang="en-US" sz="1500" dirty="0">
                <a:solidFill>
                  <a:schemeClr val="tx1"/>
                </a:solidFill>
                <a:latin typeface="Times New Roman" pitchFamily="18" charset="0"/>
                <a:cs typeface="Times New Roman" pitchFamily="18" charset="0"/>
              </a:rPr>
              <a:t> </a:t>
            </a:r>
            <a:r>
              <a:rPr lang="en-US" sz="1500" dirty="0" err="1" smtClean="0">
                <a:solidFill>
                  <a:schemeClr val="tx1"/>
                </a:solidFill>
                <a:latin typeface="Times New Roman" pitchFamily="18" charset="0"/>
                <a:cs typeface="Times New Roman" pitchFamily="18" charset="0"/>
              </a:rPr>
              <a:t>kejahatan</a:t>
            </a:r>
            <a:endParaRPr lang="id-ID" sz="1500" dirty="0">
              <a:solidFill>
                <a:schemeClr val="tx1"/>
              </a:solidFill>
              <a:latin typeface="Times New Roman" pitchFamily="18" charset="0"/>
              <a:cs typeface="Times New Roman" pitchFamily="18" charset="0"/>
            </a:endParaRPr>
          </a:p>
          <a:p>
            <a:pPr marL="342900" lvl="0" indent="-342900">
              <a:buFont typeface="+mj-lt"/>
              <a:buAutoNum type="alphaLcPeriod"/>
            </a:pPr>
            <a:r>
              <a:rPr lang="en-US" sz="1500" dirty="0" err="1" smtClean="0">
                <a:solidFill>
                  <a:schemeClr val="tx1"/>
                </a:solidFill>
                <a:latin typeface="Times New Roman" pitchFamily="18" charset="0"/>
                <a:cs typeface="Times New Roman" pitchFamily="18" charset="0"/>
              </a:rPr>
              <a:t>Pelaku</a:t>
            </a:r>
            <a:r>
              <a:rPr lang="en-US" sz="1500" dirty="0" smtClean="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kejahatan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memindahkan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dan</a:t>
            </a:r>
            <a:r>
              <a:rPr lang="en-US" sz="1500" dirty="0">
                <a:solidFill>
                  <a:schemeClr val="tx1"/>
                </a:solidFill>
                <a:latin typeface="Times New Roman" pitchFamily="18" charset="0"/>
                <a:cs typeface="Times New Roman" pitchFamily="18" charset="0"/>
              </a:rPr>
              <a:t>/</a:t>
            </a:r>
            <a:r>
              <a:rPr lang="en-US" sz="1500" dirty="0" err="1">
                <a:solidFill>
                  <a:schemeClr val="tx1"/>
                </a:solidFill>
                <a:latin typeface="Times New Roman" pitchFamily="18" charset="0"/>
                <a:cs typeface="Times New Roman" pitchFamily="18" charset="0"/>
              </a:rPr>
              <a:t>atau</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memecah</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uang</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hasil</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kejahatan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dari</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satu</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rekening</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a:t>
            </a:r>
            <a:r>
              <a:rPr lang="en-US" sz="1500" dirty="0">
                <a:solidFill>
                  <a:schemeClr val="tx1"/>
                </a:solidFill>
                <a:latin typeface="Times New Roman" pitchFamily="18" charset="0"/>
                <a:cs typeface="Times New Roman" pitchFamily="18" charset="0"/>
              </a:rPr>
              <a:t>/</a:t>
            </a:r>
            <a:r>
              <a:rPr lang="en-US" sz="1500" dirty="0" err="1">
                <a:solidFill>
                  <a:schemeClr val="tx1"/>
                </a:solidFill>
                <a:latin typeface="Times New Roman" pitchFamily="18" charset="0"/>
                <a:cs typeface="Times New Roman" pitchFamily="18" charset="0"/>
              </a:rPr>
              <a:t>menjadi</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beberapa</a:t>
            </a:r>
            <a:r>
              <a:rPr lang="en-US" sz="1500" dirty="0">
                <a:solidFill>
                  <a:schemeClr val="tx1"/>
                </a:solidFill>
                <a:latin typeface="Times New Roman" pitchFamily="18" charset="0"/>
                <a:cs typeface="Times New Roman" pitchFamily="18" charset="0"/>
              </a:rPr>
              <a:t> </a:t>
            </a:r>
            <a:r>
              <a:rPr lang="en-US" sz="1500" dirty="0" err="1" smtClean="0">
                <a:solidFill>
                  <a:schemeClr val="tx1"/>
                </a:solidFill>
                <a:latin typeface="Times New Roman" pitchFamily="18" charset="0"/>
                <a:cs typeface="Times New Roman" pitchFamily="18" charset="0"/>
              </a:rPr>
              <a:t>rekening</a:t>
            </a:r>
            <a:endParaRPr lang="id-ID" sz="1500" dirty="0">
              <a:solidFill>
                <a:schemeClr val="tx1"/>
              </a:solidFill>
              <a:latin typeface="Times New Roman" pitchFamily="18" charset="0"/>
              <a:cs typeface="Times New Roman" pitchFamily="18" charset="0"/>
            </a:endParaRPr>
          </a:p>
          <a:p>
            <a:pPr marL="342900" lvl="0" indent="-342900">
              <a:buFont typeface="+mj-lt"/>
              <a:buAutoNum type="alphaLcPeriod"/>
            </a:pPr>
            <a:r>
              <a:rPr lang="en-US" sz="1500" b="1" dirty="0" err="1" smtClean="0">
                <a:solidFill>
                  <a:schemeClr val="tx1"/>
                </a:solidFill>
                <a:latin typeface="Times New Roman" pitchFamily="18" charset="0"/>
                <a:cs typeface="Times New Roman" pitchFamily="18" charset="0"/>
              </a:rPr>
              <a:t>Pelaku</a:t>
            </a:r>
            <a:r>
              <a:rPr lang="en-US" sz="1500" b="1" dirty="0" smtClean="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kejahatan</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memakai</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uang</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hasil</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kejahatan</a:t>
            </a:r>
            <a:r>
              <a:rPr lang="en-US" sz="1500" b="1" dirty="0">
                <a:solidFill>
                  <a:schemeClr val="tx1"/>
                </a:solidFill>
                <a:latin typeface="Times New Roman" pitchFamily="18" charset="0"/>
                <a:cs typeface="Times New Roman" pitchFamily="18" charset="0"/>
              </a:rPr>
              <a:t> yang </a:t>
            </a:r>
            <a:r>
              <a:rPr lang="en-US" sz="1500" b="1" dirty="0" err="1">
                <a:solidFill>
                  <a:schemeClr val="tx1"/>
                </a:solidFill>
                <a:latin typeface="Times New Roman" pitchFamily="18" charset="0"/>
                <a:cs typeface="Times New Roman" pitchFamily="18" charset="0"/>
              </a:rPr>
              <a:t>telah</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ditempatkan</a:t>
            </a:r>
            <a:r>
              <a:rPr lang="en-US" sz="1500" b="1" dirty="0">
                <a:solidFill>
                  <a:schemeClr val="tx1"/>
                </a:solidFill>
                <a:latin typeface="Times New Roman" pitchFamily="18" charset="0"/>
                <a:cs typeface="Times New Roman" pitchFamily="18" charset="0"/>
              </a:rPr>
              <a:t> di bank </a:t>
            </a:r>
            <a:r>
              <a:rPr lang="en-US" sz="1500" b="1" dirty="0" err="1">
                <a:solidFill>
                  <a:schemeClr val="tx1"/>
                </a:solidFill>
                <a:latin typeface="Times New Roman" pitchFamily="18" charset="0"/>
                <a:cs typeface="Times New Roman" pitchFamily="18" charset="0"/>
              </a:rPr>
              <a:t>untuk</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membeli</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mobil</a:t>
            </a:r>
            <a:r>
              <a:rPr lang="en-US" sz="1500" b="1" dirty="0">
                <a:solidFill>
                  <a:schemeClr val="tx1"/>
                </a:solidFill>
                <a:latin typeface="Times New Roman" pitchFamily="18" charset="0"/>
                <a:cs typeface="Times New Roman" pitchFamily="18" charset="0"/>
              </a:rPr>
              <a:t> </a:t>
            </a:r>
            <a:r>
              <a:rPr lang="en-US" sz="1500" b="1" dirty="0" err="1" smtClean="0">
                <a:solidFill>
                  <a:schemeClr val="tx1"/>
                </a:solidFill>
                <a:latin typeface="Times New Roman" pitchFamily="18" charset="0"/>
                <a:cs typeface="Times New Roman" pitchFamily="18" charset="0"/>
              </a:rPr>
              <a:t>mewah</a:t>
            </a:r>
            <a:endParaRPr lang="id-ID" sz="1500" dirty="0">
              <a:solidFill>
                <a:schemeClr val="tx1"/>
              </a:solidFill>
              <a:latin typeface="Times New Roman" pitchFamily="18" charset="0"/>
              <a:cs typeface="Times New Roman" pitchFamily="18" charset="0"/>
            </a:endParaRPr>
          </a:p>
          <a:p>
            <a:pPr marL="342900" lvl="0" indent="-342900">
              <a:buFont typeface="+mj-lt"/>
              <a:buAutoNum type="alphaLcPeriod"/>
            </a:pPr>
            <a:r>
              <a:rPr lang="en-US" sz="1500" dirty="0" err="1" smtClean="0">
                <a:solidFill>
                  <a:schemeClr val="tx1"/>
                </a:solidFill>
                <a:latin typeface="Times New Roman" pitchFamily="18" charset="0"/>
                <a:cs typeface="Times New Roman" pitchFamily="18" charset="0"/>
              </a:rPr>
              <a:t>Pelaku</a:t>
            </a:r>
            <a:r>
              <a:rPr lang="en-US" sz="1500" dirty="0" smtClean="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kejahatan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menempatkan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uang</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hasil</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kejahatan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dalam</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sistem</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keuangan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misalnya</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melalui</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tabungan</a:t>
            </a:r>
            <a:r>
              <a:rPr lang="en-US" sz="1500" dirty="0">
                <a:solidFill>
                  <a:schemeClr val="tx1"/>
                </a:solidFill>
                <a:latin typeface="Times New Roman" pitchFamily="18" charset="0"/>
                <a:cs typeface="Times New Roman" pitchFamily="18" charset="0"/>
              </a:rPr>
              <a:t> di bank.</a:t>
            </a:r>
            <a:endParaRPr lang="id-ID" sz="1500" dirty="0">
              <a:solidFill>
                <a:schemeClr val="tx1"/>
              </a:solidFill>
              <a:latin typeface="Times New Roman" pitchFamily="18" charset="0"/>
              <a:cs typeface="Times New Roman" pitchFamily="18" charset="0"/>
            </a:endParaRPr>
          </a:p>
          <a:p>
            <a:r>
              <a:rPr lang="en-US" sz="1500" b="1" dirty="0" err="1">
                <a:solidFill>
                  <a:schemeClr val="tx1"/>
                </a:solidFill>
                <a:latin typeface="Times New Roman" pitchFamily="18" charset="0"/>
                <a:cs typeface="Times New Roman" pitchFamily="18" charset="0"/>
              </a:rPr>
              <a:t>Pertanyaan</a:t>
            </a:r>
            <a:r>
              <a:rPr lang="en-US" sz="1500" b="1" dirty="0">
                <a:solidFill>
                  <a:schemeClr val="tx1"/>
                </a:solidFill>
                <a:latin typeface="Times New Roman" pitchFamily="18" charset="0"/>
                <a:cs typeface="Times New Roman" pitchFamily="18" charset="0"/>
              </a:rPr>
              <a:t> 12.</a:t>
            </a:r>
            <a:endParaRPr lang="id-ID" sz="1500" dirty="0">
              <a:solidFill>
                <a:schemeClr val="tx1"/>
              </a:solidFill>
              <a:latin typeface="Times New Roman" pitchFamily="18" charset="0"/>
              <a:cs typeface="Times New Roman" pitchFamily="18" charset="0"/>
            </a:endParaRPr>
          </a:p>
          <a:p>
            <a:r>
              <a:rPr lang="en-US" sz="1500" dirty="0" err="1">
                <a:solidFill>
                  <a:schemeClr val="tx1"/>
                </a:solidFill>
                <a:latin typeface="Times New Roman" pitchFamily="18" charset="0"/>
                <a:cs typeface="Times New Roman" pitchFamily="18" charset="0"/>
              </a:rPr>
              <a:t>Tindakan-tindakan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berikut</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merupakan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usaha</a:t>
            </a:r>
            <a:r>
              <a:rPr lang="en-US" sz="1500" dirty="0">
                <a:solidFill>
                  <a:schemeClr val="tx1"/>
                </a:solidFill>
                <a:latin typeface="Times New Roman" pitchFamily="18" charset="0"/>
                <a:cs typeface="Times New Roman" pitchFamily="18" charset="0"/>
              </a:rPr>
              <a:t> </a:t>
            </a:r>
            <a:r>
              <a:rPr lang="en-US" sz="1500" i="1" dirty="0">
                <a:solidFill>
                  <a:schemeClr val="tx1"/>
                </a:solidFill>
                <a:latin typeface="Times New Roman" pitchFamily="18" charset="0"/>
                <a:cs typeface="Times New Roman" pitchFamily="18" charset="0"/>
              </a:rPr>
              <a:t>layering</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dalam</a:t>
            </a:r>
            <a:r>
              <a:rPr lang="en-US" sz="1500" dirty="0">
                <a:solidFill>
                  <a:schemeClr val="tx1"/>
                </a:solidFill>
                <a:latin typeface="Times New Roman" pitchFamily="18" charset="0"/>
                <a:cs typeface="Times New Roman" pitchFamily="18" charset="0"/>
              </a:rPr>
              <a:t> proses </a:t>
            </a:r>
            <a:r>
              <a:rPr lang="en-US" sz="1500" dirty="0" err="1">
                <a:solidFill>
                  <a:schemeClr val="tx1"/>
                </a:solidFill>
                <a:latin typeface="Times New Roman" pitchFamily="18" charset="0"/>
                <a:cs typeface="Times New Roman" pitchFamily="18" charset="0"/>
              </a:rPr>
              <a:t>pencucian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uang</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kecuali</a:t>
            </a:r>
            <a:r>
              <a:rPr lang="en-US" sz="1500" dirty="0">
                <a:solidFill>
                  <a:schemeClr val="tx1"/>
                </a:solidFill>
                <a:latin typeface="Times New Roman" pitchFamily="18" charset="0"/>
                <a:cs typeface="Times New Roman" pitchFamily="18" charset="0"/>
              </a:rPr>
              <a:t>:</a:t>
            </a:r>
            <a:endParaRPr lang="id-ID" sz="1500" dirty="0">
              <a:solidFill>
                <a:schemeClr val="tx1"/>
              </a:solidFill>
              <a:latin typeface="Times New Roman" pitchFamily="18" charset="0"/>
              <a:cs typeface="Times New Roman" pitchFamily="18" charset="0"/>
            </a:endParaRPr>
          </a:p>
          <a:p>
            <a:pPr marL="342900" lvl="0" indent="-342900">
              <a:buFont typeface="+mj-lt"/>
              <a:buAutoNum type="alphaLcPeriod"/>
            </a:pPr>
            <a:r>
              <a:rPr lang="en-US" sz="1500" dirty="0" err="1">
                <a:solidFill>
                  <a:schemeClr val="tx1"/>
                </a:solidFill>
                <a:latin typeface="Times New Roman" pitchFamily="18" charset="0"/>
                <a:cs typeface="Times New Roman" pitchFamily="18" charset="0"/>
              </a:rPr>
              <a:t>Pelaku</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kejahatan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mentransfer</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uang</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hasil</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kejahatan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rekening</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beberapa</a:t>
            </a:r>
            <a:r>
              <a:rPr lang="en-US" sz="1500" dirty="0">
                <a:solidFill>
                  <a:schemeClr val="tx1"/>
                </a:solidFill>
                <a:latin typeface="Times New Roman" pitchFamily="18" charset="0"/>
                <a:cs typeface="Times New Roman" pitchFamily="18" charset="0"/>
              </a:rPr>
              <a:t> orang, </a:t>
            </a:r>
            <a:r>
              <a:rPr lang="en-US" sz="1500" dirty="0" err="1">
                <a:solidFill>
                  <a:schemeClr val="tx1"/>
                </a:solidFill>
                <a:latin typeface="Times New Roman" pitchFamily="18" charset="0"/>
                <a:cs typeface="Times New Roman" pitchFamily="18" charset="0"/>
              </a:rPr>
              <a:t>lalu</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mereka</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mentransfer</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kembali</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suatu</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rekening</a:t>
            </a:r>
            <a:r>
              <a:rPr lang="en-US" sz="1500" dirty="0">
                <a:solidFill>
                  <a:schemeClr val="tx1"/>
                </a:solidFill>
                <a:latin typeface="Times New Roman" pitchFamily="18" charset="0"/>
                <a:cs typeface="Times New Roman" pitchFamily="18" charset="0"/>
              </a:rPr>
              <a:t> lain </a:t>
            </a:r>
            <a:r>
              <a:rPr lang="en-US" sz="1500" dirty="0" err="1">
                <a:solidFill>
                  <a:schemeClr val="tx1"/>
                </a:solidFill>
                <a:latin typeface="Times New Roman" pitchFamily="18" charset="0"/>
                <a:cs typeface="Times New Roman" pitchFamily="18" charset="0"/>
              </a:rPr>
              <a:t>milik</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pelaku</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kejahatan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tersebut</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atau</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anggota</a:t>
            </a:r>
            <a:r>
              <a:rPr lang="en-US" sz="1500" dirty="0">
                <a:solidFill>
                  <a:schemeClr val="tx1"/>
                </a:solidFill>
                <a:latin typeface="Times New Roman" pitchFamily="18" charset="0"/>
                <a:cs typeface="Times New Roman" pitchFamily="18" charset="0"/>
              </a:rPr>
              <a:t> </a:t>
            </a:r>
            <a:r>
              <a:rPr lang="en-US" sz="1500" dirty="0" err="1" smtClean="0">
                <a:solidFill>
                  <a:schemeClr val="tx1"/>
                </a:solidFill>
                <a:latin typeface="Times New Roman" pitchFamily="18" charset="0"/>
                <a:cs typeface="Times New Roman" pitchFamily="18" charset="0"/>
              </a:rPr>
              <a:t>keluarganya</a:t>
            </a:r>
            <a:endParaRPr lang="id-ID" sz="1500" dirty="0">
              <a:solidFill>
                <a:schemeClr val="tx1"/>
              </a:solidFill>
              <a:latin typeface="Times New Roman" pitchFamily="18" charset="0"/>
              <a:cs typeface="Times New Roman" pitchFamily="18" charset="0"/>
            </a:endParaRPr>
          </a:p>
          <a:p>
            <a:pPr marL="342900" lvl="0" indent="-342900">
              <a:buFont typeface="+mj-lt"/>
              <a:buAutoNum type="alphaLcPeriod"/>
            </a:pPr>
            <a:r>
              <a:rPr lang="en-US" sz="1500" dirty="0" err="1" smtClean="0">
                <a:solidFill>
                  <a:schemeClr val="tx1"/>
                </a:solidFill>
                <a:latin typeface="Times New Roman" pitchFamily="18" charset="0"/>
                <a:cs typeface="Times New Roman" pitchFamily="18" charset="0"/>
              </a:rPr>
              <a:t>Pelaku</a:t>
            </a:r>
            <a:r>
              <a:rPr lang="en-US" sz="1500" dirty="0" smtClean="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kejahatan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menyuruh</a:t>
            </a:r>
            <a:r>
              <a:rPr lang="en-US" sz="1500" dirty="0">
                <a:solidFill>
                  <a:schemeClr val="tx1"/>
                </a:solidFill>
                <a:latin typeface="Times New Roman" pitchFamily="18" charset="0"/>
                <a:cs typeface="Times New Roman" pitchFamily="18" charset="0"/>
              </a:rPr>
              <a:t> orang </a:t>
            </a:r>
            <a:r>
              <a:rPr lang="en-US" sz="1500" dirty="0" err="1">
                <a:solidFill>
                  <a:schemeClr val="tx1"/>
                </a:solidFill>
                <a:latin typeface="Times New Roman" pitchFamily="18" charset="0"/>
                <a:cs typeface="Times New Roman" pitchFamily="18" charset="0"/>
              </a:rPr>
              <a:t>untuk</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mengambil</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uang</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hasil</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kejahatan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dalam</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bentuk</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cash,lalu</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memecah-mecah</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uang</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tersebut</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dan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memasukkannya</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beberapa</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rekening</a:t>
            </a:r>
            <a:r>
              <a:rPr lang="en-US" sz="1500" dirty="0">
                <a:solidFill>
                  <a:schemeClr val="tx1"/>
                </a:solidFill>
                <a:latin typeface="Times New Roman" pitchFamily="18" charset="0"/>
                <a:cs typeface="Times New Roman" pitchFamily="18" charset="0"/>
              </a:rPr>
              <a:t> bank lain </a:t>
            </a:r>
            <a:r>
              <a:rPr lang="en-US" sz="1500" dirty="0" err="1">
                <a:solidFill>
                  <a:schemeClr val="tx1"/>
                </a:solidFill>
                <a:latin typeface="Times New Roman" pitchFamily="18" charset="0"/>
                <a:cs typeface="Times New Roman" pitchFamily="18" charset="0"/>
              </a:rPr>
              <a:t>serta</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sebagian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untuk</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membeli</a:t>
            </a:r>
            <a:r>
              <a:rPr lang="en-US" sz="1500" dirty="0">
                <a:solidFill>
                  <a:schemeClr val="tx1"/>
                </a:solidFill>
                <a:latin typeface="Times New Roman" pitchFamily="18" charset="0"/>
                <a:cs typeface="Times New Roman" pitchFamily="18" charset="0"/>
              </a:rPr>
              <a:t> </a:t>
            </a:r>
            <a:r>
              <a:rPr lang="en-US" sz="1500" dirty="0" err="1" smtClean="0">
                <a:solidFill>
                  <a:schemeClr val="tx1"/>
                </a:solidFill>
                <a:latin typeface="Times New Roman" pitchFamily="18" charset="0"/>
                <a:cs typeface="Times New Roman" pitchFamily="18" charset="0"/>
              </a:rPr>
              <a:t>saham</a:t>
            </a:r>
            <a:endParaRPr lang="id-ID" sz="1500" dirty="0">
              <a:solidFill>
                <a:schemeClr val="tx1"/>
              </a:solidFill>
              <a:latin typeface="Times New Roman" pitchFamily="18" charset="0"/>
              <a:cs typeface="Times New Roman" pitchFamily="18" charset="0"/>
            </a:endParaRPr>
          </a:p>
          <a:p>
            <a:pPr marL="342900" lvl="0" indent="-342900">
              <a:buFont typeface="+mj-lt"/>
              <a:buAutoNum type="alphaLcPeriod"/>
            </a:pPr>
            <a:r>
              <a:rPr lang="en-US" sz="1500" dirty="0" err="1" smtClean="0">
                <a:solidFill>
                  <a:schemeClr val="tx1"/>
                </a:solidFill>
                <a:latin typeface="Times New Roman" pitchFamily="18" charset="0"/>
                <a:cs typeface="Times New Roman" pitchFamily="18" charset="0"/>
              </a:rPr>
              <a:t>Pelaku</a:t>
            </a:r>
            <a:r>
              <a:rPr lang="en-US" sz="1500" dirty="0" smtClean="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kejahatan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mengisi</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kartu</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kredit</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dengan</a:t>
            </a:r>
            <a:r>
              <a:rPr lang="en-US" sz="1500" dirty="0">
                <a:solidFill>
                  <a:schemeClr val="tx1"/>
                </a:solidFill>
                <a:latin typeface="Times New Roman" pitchFamily="18" charset="0"/>
                <a:cs typeface="Times New Roman" pitchFamily="18" charset="0"/>
              </a:rPr>
              <a:t> limit yang </a:t>
            </a:r>
            <a:r>
              <a:rPr lang="en-US" sz="1500" dirty="0" err="1">
                <a:solidFill>
                  <a:schemeClr val="tx1"/>
                </a:solidFill>
                <a:latin typeface="Times New Roman" pitchFamily="18" charset="0"/>
                <a:cs typeface="Times New Roman" pitchFamily="18" charset="0"/>
              </a:rPr>
              <a:t>besar</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untuk</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dapat</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dipergunakan</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oleh</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pejabat</a:t>
            </a:r>
            <a:r>
              <a:rPr lang="en-US" sz="1500" dirty="0">
                <a:solidFill>
                  <a:schemeClr val="tx1"/>
                </a:solidFill>
                <a:latin typeface="Times New Roman" pitchFamily="18" charset="0"/>
                <a:cs typeface="Times New Roman" pitchFamily="18" charset="0"/>
              </a:rPr>
              <a:t> </a:t>
            </a:r>
            <a:r>
              <a:rPr lang="en-US" sz="1500" dirty="0" err="1">
                <a:solidFill>
                  <a:schemeClr val="tx1"/>
                </a:solidFill>
                <a:latin typeface="Times New Roman" pitchFamily="18" charset="0"/>
                <a:cs typeface="Times New Roman" pitchFamily="18" charset="0"/>
              </a:rPr>
              <a:t>pemerintah</a:t>
            </a:r>
            <a:r>
              <a:rPr lang="en-US" sz="1500" dirty="0">
                <a:solidFill>
                  <a:schemeClr val="tx1"/>
                </a:solidFill>
                <a:latin typeface="Times New Roman" pitchFamily="18" charset="0"/>
                <a:cs typeface="Times New Roman" pitchFamily="18" charset="0"/>
              </a:rPr>
              <a:t> yang </a:t>
            </a:r>
            <a:r>
              <a:rPr lang="en-US" sz="1500" dirty="0" err="1" smtClean="0">
                <a:solidFill>
                  <a:schemeClr val="tx1"/>
                </a:solidFill>
                <a:latin typeface="Times New Roman" pitchFamily="18" charset="0"/>
                <a:cs typeface="Times New Roman" pitchFamily="18" charset="0"/>
              </a:rPr>
              <a:t>membantunya</a:t>
            </a:r>
            <a:endParaRPr lang="id-ID" sz="1500" dirty="0">
              <a:solidFill>
                <a:schemeClr val="tx1"/>
              </a:solidFill>
              <a:latin typeface="Times New Roman" pitchFamily="18" charset="0"/>
              <a:cs typeface="Times New Roman" pitchFamily="18" charset="0"/>
            </a:endParaRPr>
          </a:p>
          <a:p>
            <a:pPr marL="342900" lvl="0" indent="-342900">
              <a:buFont typeface="+mj-lt"/>
              <a:buAutoNum type="alphaLcPeriod"/>
            </a:pPr>
            <a:r>
              <a:rPr lang="en-US" sz="1500" b="1" dirty="0" err="1" smtClean="0">
                <a:solidFill>
                  <a:schemeClr val="tx1"/>
                </a:solidFill>
                <a:latin typeface="Times New Roman" pitchFamily="18" charset="0"/>
                <a:cs typeface="Times New Roman" pitchFamily="18" charset="0"/>
              </a:rPr>
              <a:t>Pelaku</a:t>
            </a:r>
            <a:r>
              <a:rPr lang="en-US" sz="1500" b="1" dirty="0" smtClean="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kejahatan</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memindahkan</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uang</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hasil</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kejahatan</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dari</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suatu</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rekening</a:t>
            </a:r>
            <a:r>
              <a:rPr lang="en-US" sz="1500" b="1" dirty="0">
                <a:solidFill>
                  <a:schemeClr val="tx1"/>
                </a:solidFill>
                <a:latin typeface="Times New Roman" pitchFamily="18" charset="0"/>
                <a:cs typeface="Times New Roman" pitchFamily="18" charset="0"/>
              </a:rPr>
              <a:t> bank </a:t>
            </a:r>
            <a:r>
              <a:rPr lang="en-US" sz="1500" b="1" dirty="0" err="1">
                <a:solidFill>
                  <a:schemeClr val="tx1"/>
                </a:solidFill>
                <a:latin typeface="Times New Roman" pitchFamily="18" charset="0"/>
                <a:cs typeface="Times New Roman" pitchFamily="18" charset="0"/>
              </a:rPr>
              <a:t>ke</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beberapa</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rekening</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lainnya</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dalam</a:t>
            </a:r>
            <a:r>
              <a:rPr lang="en-US" sz="1500" b="1" dirty="0">
                <a:solidFill>
                  <a:schemeClr val="tx1"/>
                </a:solidFill>
                <a:latin typeface="Times New Roman" pitchFamily="18" charset="0"/>
                <a:cs typeface="Times New Roman" pitchFamily="18" charset="0"/>
              </a:rPr>
              <a:t> bank yang </a:t>
            </a:r>
            <a:r>
              <a:rPr lang="en-US" sz="1500" b="1" dirty="0" err="1">
                <a:solidFill>
                  <a:schemeClr val="tx1"/>
                </a:solidFill>
                <a:latin typeface="Times New Roman" pitchFamily="18" charset="0"/>
                <a:cs typeface="Times New Roman" pitchFamily="18" charset="0"/>
              </a:rPr>
              <a:t>sama</a:t>
            </a:r>
            <a:r>
              <a:rPr lang="en-US" sz="1500" b="1" dirty="0">
                <a:solidFill>
                  <a:schemeClr val="tx1"/>
                </a:solidFill>
                <a:latin typeface="Times New Roman" pitchFamily="18" charset="0"/>
                <a:cs typeface="Times New Roman" pitchFamily="18" charset="0"/>
              </a:rPr>
              <a:t> </a:t>
            </a:r>
            <a:r>
              <a:rPr lang="en-US" sz="1500" b="1" dirty="0" err="1">
                <a:solidFill>
                  <a:schemeClr val="tx1"/>
                </a:solidFill>
                <a:latin typeface="Times New Roman" pitchFamily="18" charset="0"/>
                <a:cs typeface="Times New Roman" pitchFamily="18" charset="0"/>
              </a:rPr>
              <a:t>maupun</a:t>
            </a:r>
            <a:r>
              <a:rPr lang="en-US" sz="1500" b="1" dirty="0">
                <a:solidFill>
                  <a:schemeClr val="tx1"/>
                </a:solidFill>
                <a:latin typeface="Times New Roman" pitchFamily="18" charset="0"/>
                <a:cs typeface="Times New Roman" pitchFamily="18" charset="0"/>
              </a:rPr>
              <a:t> yang </a:t>
            </a:r>
            <a:r>
              <a:rPr lang="en-US" sz="1500" b="1" dirty="0" err="1">
                <a:solidFill>
                  <a:schemeClr val="tx1"/>
                </a:solidFill>
                <a:latin typeface="Times New Roman" pitchFamily="18" charset="0"/>
                <a:cs typeface="Times New Roman" pitchFamily="18" charset="0"/>
              </a:rPr>
              <a:t>berbeda</a:t>
            </a:r>
            <a:endParaRPr lang="id-ID" sz="1500" dirty="0">
              <a:solidFill>
                <a:schemeClr val="tx1"/>
              </a:solidFill>
              <a:latin typeface="Times New Roman" pitchFamily="18" charset="0"/>
              <a:cs typeface="Times New Roman" pitchFamily="18" charset="0"/>
            </a:endParaRPr>
          </a:p>
        </p:txBody>
      </p:sp>
      <p:sp>
        <p:nvSpPr>
          <p:cNvPr id="5" name="Slide Number Placeholder 1"/>
          <p:cNvSpPr txBox="1">
            <a:spLocks/>
          </p:cNvSpPr>
          <p:nvPr/>
        </p:nvSpPr>
        <p:spPr>
          <a:xfrm>
            <a:off x="8710996" y="6294654"/>
            <a:ext cx="434576" cy="563346"/>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C3301F5-5C39-49EA-90B3-923F69586C72}" type="slidenum">
              <a:rPr lang="id-ID" smtClean="0">
                <a:solidFill>
                  <a:schemeClr val="accent2"/>
                </a:solidFill>
              </a:rPr>
              <a:pPr/>
              <a:t>20</a:t>
            </a:fld>
            <a:endParaRPr lang="id-ID" dirty="0">
              <a:solidFill>
                <a:schemeClr val="accent2"/>
              </a:solidFill>
            </a:endParaRPr>
          </a:p>
        </p:txBody>
      </p:sp>
    </p:spTree>
    <p:extLst>
      <p:ext uri="{BB962C8B-B14F-4D97-AF65-F5344CB8AC3E}">
        <p14:creationId xmlns:p14="http://schemas.microsoft.com/office/powerpoint/2010/main" val="3042749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146561" y="6492876"/>
            <a:ext cx="997439" cy="365125"/>
          </a:xfrm>
        </p:spPr>
        <p:txBody>
          <a:bodyPr/>
          <a:lstStyle/>
          <a:p>
            <a:fld id="{AC3301F5-5C39-49EA-90B3-923F69586C72}" type="slidenum">
              <a:rPr lang="id-ID" smtClean="0"/>
              <a:t>21</a:t>
            </a:fld>
            <a:endParaRPr lang="id-ID"/>
          </a:p>
        </p:txBody>
      </p:sp>
      <p:sp>
        <p:nvSpPr>
          <p:cNvPr id="3" name="Rectangle 2"/>
          <p:cNvSpPr/>
          <p:nvPr/>
        </p:nvSpPr>
        <p:spPr>
          <a:xfrm>
            <a:off x="724437" y="1"/>
            <a:ext cx="8419564" cy="61818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err="1">
                <a:solidFill>
                  <a:schemeClr val="tx1"/>
                </a:solidFill>
              </a:rPr>
              <a:t>Pertanyaan</a:t>
            </a:r>
            <a:r>
              <a:rPr lang="en-US" sz="2000" b="1" dirty="0">
                <a:solidFill>
                  <a:schemeClr val="tx1"/>
                </a:solidFill>
              </a:rPr>
              <a:t> 13.</a:t>
            </a:r>
            <a:endParaRPr lang="id-ID" sz="2000" dirty="0">
              <a:solidFill>
                <a:schemeClr val="tx1"/>
              </a:solidFill>
            </a:endParaRPr>
          </a:p>
          <a:p>
            <a:r>
              <a:rPr lang="en-US" sz="2000" dirty="0" err="1">
                <a:solidFill>
                  <a:schemeClr val="tx1"/>
                </a:solidFill>
              </a:rPr>
              <a:t>Seorang</a:t>
            </a:r>
            <a:r>
              <a:rPr lang="en-US" sz="2000" dirty="0">
                <a:solidFill>
                  <a:schemeClr val="tx1"/>
                </a:solidFill>
              </a:rPr>
              <a:t> </a:t>
            </a:r>
            <a:r>
              <a:rPr lang="en-US" sz="2000" dirty="0" err="1">
                <a:solidFill>
                  <a:schemeClr val="tx1"/>
                </a:solidFill>
              </a:rPr>
              <a:t>pedagang</a:t>
            </a:r>
            <a:r>
              <a:rPr lang="en-US" sz="2000" dirty="0">
                <a:solidFill>
                  <a:schemeClr val="tx1"/>
                </a:solidFill>
              </a:rPr>
              <a:t> </a:t>
            </a:r>
            <a:r>
              <a:rPr lang="en-US" sz="2000" dirty="0" err="1">
                <a:solidFill>
                  <a:schemeClr val="tx1"/>
                </a:solidFill>
              </a:rPr>
              <a:t>narkoba</a:t>
            </a:r>
            <a:r>
              <a:rPr lang="en-US" sz="2000" dirty="0">
                <a:solidFill>
                  <a:schemeClr val="tx1"/>
                </a:solidFill>
              </a:rPr>
              <a:t> </a:t>
            </a:r>
            <a:r>
              <a:rPr lang="en-US" sz="2000" dirty="0" err="1">
                <a:solidFill>
                  <a:schemeClr val="tx1"/>
                </a:solidFill>
              </a:rPr>
              <a:t>memperoleh</a:t>
            </a:r>
            <a:r>
              <a:rPr lang="en-US" sz="2000" dirty="0">
                <a:solidFill>
                  <a:schemeClr val="tx1"/>
                </a:solidFill>
              </a:rPr>
              <a:t> </a:t>
            </a:r>
            <a:r>
              <a:rPr lang="en-US" sz="2000" dirty="0" err="1">
                <a:solidFill>
                  <a:schemeClr val="tx1"/>
                </a:solidFill>
              </a:rPr>
              <a:t>pembayaran</a:t>
            </a:r>
            <a:r>
              <a:rPr lang="en-US" sz="2000" dirty="0">
                <a:solidFill>
                  <a:schemeClr val="tx1"/>
                </a:solidFill>
              </a:rPr>
              <a:t> </a:t>
            </a:r>
            <a:r>
              <a:rPr lang="en-US" sz="2000" dirty="0" err="1">
                <a:solidFill>
                  <a:schemeClr val="tx1"/>
                </a:solidFill>
              </a:rPr>
              <a:t>tunai</a:t>
            </a:r>
            <a:r>
              <a:rPr lang="en-US" sz="2000" dirty="0">
                <a:solidFill>
                  <a:schemeClr val="tx1"/>
                </a:solidFill>
              </a:rPr>
              <a:t> yang </a:t>
            </a:r>
            <a:r>
              <a:rPr lang="en-US" sz="2000" dirty="0" err="1">
                <a:solidFill>
                  <a:schemeClr val="tx1"/>
                </a:solidFill>
              </a:rPr>
              <a:t>besar</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memakai</a:t>
            </a:r>
            <a:r>
              <a:rPr lang="en-US" sz="2000" dirty="0">
                <a:solidFill>
                  <a:schemeClr val="tx1"/>
                </a:solidFill>
              </a:rPr>
              <a:t> </a:t>
            </a:r>
            <a:r>
              <a:rPr lang="en-US" sz="2000" dirty="0" err="1">
                <a:solidFill>
                  <a:schemeClr val="tx1"/>
                </a:solidFill>
              </a:rPr>
              <a:t>uang</a:t>
            </a:r>
            <a:r>
              <a:rPr lang="en-US" sz="2000" dirty="0">
                <a:solidFill>
                  <a:schemeClr val="tx1"/>
                </a:solidFill>
              </a:rPr>
              <a:t> </a:t>
            </a:r>
            <a:r>
              <a:rPr lang="en-US" sz="2000" dirty="0" err="1">
                <a:solidFill>
                  <a:schemeClr val="tx1"/>
                </a:solidFill>
              </a:rPr>
              <a:t>tersebut</a:t>
            </a:r>
            <a:r>
              <a:rPr lang="en-US" sz="2000" dirty="0">
                <a:solidFill>
                  <a:schemeClr val="tx1"/>
                </a:solidFill>
              </a:rPr>
              <a:t> </a:t>
            </a:r>
            <a:r>
              <a:rPr lang="en-US" sz="2000" dirty="0" err="1">
                <a:solidFill>
                  <a:schemeClr val="tx1"/>
                </a:solidFill>
              </a:rPr>
              <a:t>untuk</a:t>
            </a:r>
            <a:r>
              <a:rPr lang="en-US" sz="2000" dirty="0">
                <a:solidFill>
                  <a:schemeClr val="tx1"/>
                </a:solidFill>
              </a:rPr>
              <a:t> </a:t>
            </a:r>
            <a:r>
              <a:rPr lang="en-US" sz="2000" dirty="0" err="1">
                <a:solidFill>
                  <a:schemeClr val="tx1"/>
                </a:solidFill>
              </a:rPr>
              <a:t>memperluas</a:t>
            </a:r>
            <a:r>
              <a:rPr lang="en-US" sz="2000" dirty="0">
                <a:solidFill>
                  <a:schemeClr val="tx1"/>
                </a:solidFill>
              </a:rPr>
              <a:t> </a:t>
            </a:r>
            <a:r>
              <a:rPr lang="en-US" sz="2000" dirty="0" err="1">
                <a:solidFill>
                  <a:schemeClr val="tx1"/>
                </a:solidFill>
              </a:rPr>
              <a:t>usaha</a:t>
            </a:r>
            <a:r>
              <a:rPr lang="en-US" sz="2000" dirty="0">
                <a:solidFill>
                  <a:schemeClr val="tx1"/>
                </a:solidFill>
              </a:rPr>
              <a:t> </a:t>
            </a:r>
            <a:r>
              <a:rPr lang="en-US" sz="2000" dirty="0" err="1">
                <a:solidFill>
                  <a:schemeClr val="tx1"/>
                </a:solidFill>
              </a:rPr>
              <a:t>restoran</a:t>
            </a:r>
            <a:r>
              <a:rPr lang="en-US" sz="2000" dirty="0">
                <a:solidFill>
                  <a:schemeClr val="tx1"/>
                </a:solidFill>
              </a:rPr>
              <a:t> </a:t>
            </a:r>
            <a:r>
              <a:rPr lang="en-US" sz="2000" dirty="0" err="1">
                <a:solidFill>
                  <a:schemeClr val="tx1"/>
                </a:solidFill>
              </a:rPr>
              <a:t>siap</a:t>
            </a:r>
            <a:r>
              <a:rPr lang="en-US" sz="2000" dirty="0">
                <a:solidFill>
                  <a:schemeClr val="tx1"/>
                </a:solidFill>
              </a:rPr>
              <a:t> </a:t>
            </a:r>
            <a:r>
              <a:rPr lang="en-US" sz="2000" dirty="0" err="1">
                <a:solidFill>
                  <a:schemeClr val="tx1"/>
                </a:solidFill>
              </a:rPr>
              <a:t>sajinya</a:t>
            </a:r>
            <a:r>
              <a:rPr lang="en-US" sz="2000" dirty="0">
                <a:solidFill>
                  <a:schemeClr val="tx1"/>
                </a:solidFill>
              </a:rPr>
              <a:t>, </a:t>
            </a:r>
            <a:r>
              <a:rPr lang="en-US" sz="2000" dirty="0" err="1">
                <a:solidFill>
                  <a:schemeClr val="tx1"/>
                </a:solidFill>
              </a:rPr>
              <a:t>antara</a:t>
            </a:r>
            <a:r>
              <a:rPr lang="en-US" sz="2000" dirty="0">
                <a:solidFill>
                  <a:schemeClr val="tx1"/>
                </a:solidFill>
              </a:rPr>
              <a:t> lain </a:t>
            </a:r>
            <a:r>
              <a:rPr lang="en-US" sz="2000" dirty="0" err="1">
                <a:solidFill>
                  <a:schemeClr val="tx1"/>
                </a:solidFill>
              </a:rPr>
              <a:t>dengan</a:t>
            </a:r>
            <a:r>
              <a:rPr lang="en-US" sz="2000" dirty="0">
                <a:solidFill>
                  <a:schemeClr val="tx1"/>
                </a:solidFill>
              </a:rPr>
              <a:t> </a:t>
            </a:r>
            <a:r>
              <a:rPr lang="en-US" sz="2000" dirty="0" err="1">
                <a:solidFill>
                  <a:schemeClr val="tx1"/>
                </a:solidFill>
              </a:rPr>
              <a:t>membeli</a:t>
            </a:r>
            <a:r>
              <a:rPr lang="en-US" sz="2000" dirty="0">
                <a:solidFill>
                  <a:schemeClr val="tx1"/>
                </a:solidFill>
              </a:rPr>
              <a:t> </a:t>
            </a:r>
            <a:r>
              <a:rPr lang="en-US" sz="2000" dirty="0" err="1">
                <a:solidFill>
                  <a:schemeClr val="tx1"/>
                </a:solidFill>
              </a:rPr>
              <a:t>tanah</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bangunan</a:t>
            </a:r>
            <a:r>
              <a:rPr lang="en-US" sz="2000" dirty="0">
                <a:solidFill>
                  <a:schemeClr val="tx1"/>
                </a:solidFill>
              </a:rPr>
              <a:t> di </a:t>
            </a:r>
            <a:r>
              <a:rPr lang="en-US" sz="2000" dirty="0" err="1">
                <a:solidFill>
                  <a:schemeClr val="tx1"/>
                </a:solidFill>
              </a:rPr>
              <a:t>sebelahnya</a:t>
            </a:r>
            <a:r>
              <a:rPr lang="en-US" sz="2000" dirty="0">
                <a:solidFill>
                  <a:schemeClr val="tx1"/>
                </a:solidFill>
              </a:rPr>
              <a:t> </a:t>
            </a:r>
            <a:r>
              <a:rPr lang="en-US" sz="2000" dirty="0" err="1">
                <a:solidFill>
                  <a:schemeClr val="tx1"/>
                </a:solidFill>
              </a:rPr>
              <a:t>serta</a:t>
            </a:r>
            <a:r>
              <a:rPr lang="en-US" sz="2000" dirty="0">
                <a:solidFill>
                  <a:schemeClr val="tx1"/>
                </a:solidFill>
              </a:rPr>
              <a:t> </a:t>
            </a:r>
            <a:r>
              <a:rPr lang="en-US" sz="2000" dirty="0" err="1">
                <a:solidFill>
                  <a:schemeClr val="tx1"/>
                </a:solidFill>
              </a:rPr>
              <a:t>berbagai</a:t>
            </a:r>
            <a:r>
              <a:rPr lang="en-US" sz="2000" dirty="0">
                <a:solidFill>
                  <a:schemeClr val="tx1"/>
                </a:solidFill>
              </a:rPr>
              <a:t> </a:t>
            </a:r>
            <a:r>
              <a:rPr lang="en-US" sz="2000" dirty="0" err="1">
                <a:solidFill>
                  <a:schemeClr val="tx1"/>
                </a:solidFill>
              </a:rPr>
              <a:t>peralatan</a:t>
            </a:r>
            <a:r>
              <a:rPr lang="en-US" sz="2000" dirty="0">
                <a:solidFill>
                  <a:schemeClr val="tx1"/>
                </a:solidFill>
              </a:rPr>
              <a:t> </a:t>
            </a:r>
            <a:r>
              <a:rPr lang="en-US" sz="2000" dirty="0" err="1">
                <a:solidFill>
                  <a:schemeClr val="tx1"/>
                </a:solidFill>
              </a:rPr>
              <a:t>restoran</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perabotan</a:t>
            </a:r>
            <a:r>
              <a:rPr lang="en-US" sz="2000" dirty="0">
                <a:solidFill>
                  <a:schemeClr val="tx1"/>
                </a:solidFill>
              </a:rPr>
              <a:t> </a:t>
            </a:r>
            <a:r>
              <a:rPr lang="en-US" sz="2000" dirty="0" err="1">
                <a:solidFill>
                  <a:schemeClr val="tx1"/>
                </a:solidFill>
              </a:rPr>
              <a:t>baru</a:t>
            </a:r>
            <a:r>
              <a:rPr lang="en-US" sz="2000" dirty="0">
                <a:solidFill>
                  <a:schemeClr val="tx1"/>
                </a:solidFill>
              </a:rPr>
              <a:t>. </a:t>
            </a:r>
            <a:r>
              <a:rPr lang="en-US" sz="2000" dirty="0" err="1">
                <a:solidFill>
                  <a:schemeClr val="tx1"/>
                </a:solidFill>
              </a:rPr>
              <a:t>Tindakan</a:t>
            </a:r>
            <a:r>
              <a:rPr lang="en-US" sz="2000" dirty="0">
                <a:solidFill>
                  <a:schemeClr val="tx1"/>
                </a:solidFill>
              </a:rPr>
              <a:t> </a:t>
            </a:r>
            <a:r>
              <a:rPr lang="en-US" sz="2000" dirty="0" err="1">
                <a:solidFill>
                  <a:schemeClr val="tx1"/>
                </a:solidFill>
              </a:rPr>
              <a:t>ini</a:t>
            </a:r>
            <a:r>
              <a:rPr lang="en-US" sz="2000" dirty="0">
                <a:solidFill>
                  <a:schemeClr val="tx1"/>
                </a:solidFill>
              </a:rPr>
              <a:t> </a:t>
            </a:r>
            <a:r>
              <a:rPr lang="en-US" sz="2000" dirty="0" err="1">
                <a:solidFill>
                  <a:schemeClr val="tx1"/>
                </a:solidFill>
              </a:rPr>
              <a:t>merupakan</a:t>
            </a:r>
            <a:r>
              <a:rPr lang="en-US" sz="2000" dirty="0">
                <a:solidFill>
                  <a:schemeClr val="tx1"/>
                </a:solidFill>
              </a:rPr>
              <a:t>:</a:t>
            </a:r>
            <a:endParaRPr lang="id-ID" sz="2000" dirty="0">
              <a:solidFill>
                <a:schemeClr val="tx1"/>
              </a:solidFill>
            </a:endParaRPr>
          </a:p>
          <a:p>
            <a:pPr marL="457200" lvl="0" indent="-457200">
              <a:buFont typeface="+mj-lt"/>
              <a:buAutoNum type="alphaLcPeriod"/>
            </a:pPr>
            <a:r>
              <a:rPr lang="en-US" sz="2000" dirty="0" err="1" smtClean="0">
                <a:solidFill>
                  <a:schemeClr val="tx1"/>
                </a:solidFill>
              </a:rPr>
              <a:t>Transfering</a:t>
            </a:r>
            <a:endParaRPr lang="id-ID" sz="2000" dirty="0">
              <a:solidFill>
                <a:schemeClr val="tx1"/>
              </a:solidFill>
            </a:endParaRPr>
          </a:p>
          <a:p>
            <a:pPr marL="457200" lvl="0" indent="-457200">
              <a:buFont typeface="+mj-lt"/>
              <a:buAutoNum type="alphaLcPeriod"/>
            </a:pPr>
            <a:r>
              <a:rPr lang="en-US" sz="2000" b="1" dirty="0" smtClean="0">
                <a:solidFill>
                  <a:schemeClr val="tx1"/>
                </a:solidFill>
              </a:rPr>
              <a:t>Integration</a:t>
            </a:r>
            <a:endParaRPr lang="id-ID" sz="2000" dirty="0">
              <a:solidFill>
                <a:schemeClr val="tx1"/>
              </a:solidFill>
            </a:endParaRPr>
          </a:p>
          <a:p>
            <a:pPr marL="457200" lvl="0" indent="-457200">
              <a:buFont typeface="+mj-lt"/>
              <a:buAutoNum type="alphaLcPeriod"/>
            </a:pPr>
            <a:r>
              <a:rPr lang="en-US" sz="2000" dirty="0" smtClean="0">
                <a:solidFill>
                  <a:schemeClr val="tx1"/>
                </a:solidFill>
              </a:rPr>
              <a:t>Layering </a:t>
            </a:r>
            <a:endParaRPr lang="id-ID" sz="2000" dirty="0">
              <a:solidFill>
                <a:schemeClr val="tx1"/>
              </a:solidFill>
            </a:endParaRPr>
          </a:p>
          <a:p>
            <a:pPr marL="457200" lvl="0" indent="-457200">
              <a:buFont typeface="+mj-lt"/>
              <a:buAutoNum type="alphaLcPeriod"/>
            </a:pPr>
            <a:r>
              <a:rPr lang="en-US" sz="2000" dirty="0" smtClean="0">
                <a:solidFill>
                  <a:schemeClr val="tx1"/>
                </a:solidFill>
              </a:rPr>
              <a:t>Placement </a:t>
            </a:r>
            <a:endParaRPr lang="id-ID" sz="2000" dirty="0">
              <a:solidFill>
                <a:schemeClr val="tx1"/>
              </a:solidFill>
            </a:endParaRPr>
          </a:p>
          <a:p>
            <a:r>
              <a:rPr lang="en-US" sz="2000" b="1" dirty="0" err="1">
                <a:solidFill>
                  <a:schemeClr val="tx1"/>
                </a:solidFill>
              </a:rPr>
              <a:t>Pertanyaan</a:t>
            </a:r>
            <a:r>
              <a:rPr lang="en-US" sz="2000" b="1" dirty="0">
                <a:solidFill>
                  <a:schemeClr val="tx1"/>
                </a:solidFill>
              </a:rPr>
              <a:t> 14.</a:t>
            </a:r>
            <a:endParaRPr lang="id-ID" sz="2000" dirty="0">
              <a:solidFill>
                <a:schemeClr val="tx1"/>
              </a:solidFill>
            </a:endParaRPr>
          </a:p>
          <a:p>
            <a:r>
              <a:rPr lang="en-US" sz="2000" dirty="0" err="1">
                <a:solidFill>
                  <a:schemeClr val="tx1"/>
                </a:solidFill>
              </a:rPr>
              <a:t>Seorang</a:t>
            </a:r>
            <a:r>
              <a:rPr lang="en-US" sz="2000" dirty="0">
                <a:solidFill>
                  <a:schemeClr val="tx1"/>
                </a:solidFill>
              </a:rPr>
              <a:t> </a:t>
            </a:r>
            <a:r>
              <a:rPr lang="en-US" sz="2000" dirty="0" err="1">
                <a:solidFill>
                  <a:schemeClr val="tx1"/>
                </a:solidFill>
              </a:rPr>
              <a:t>pelaku</a:t>
            </a:r>
            <a:r>
              <a:rPr lang="en-US" sz="2000" dirty="0">
                <a:solidFill>
                  <a:schemeClr val="tx1"/>
                </a:solidFill>
              </a:rPr>
              <a:t> </a:t>
            </a:r>
            <a:r>
              <a:rPr lang="en-US" sz="2000" dirty="0" err="1">
                <a:solidFill>
                  <a:schemeClr val="tx1"/>
                </a:solidFill>
              </a:rPr>
              <a:t>kejahatan</a:t>
            </a:r>
            <a:r>
              <a:rPr lang="en-US" sz="2000" dirty="0">
                <a:solidFill>
                  <a:schemeClr val="tx1"/>
                </a:solidFill>
              </a:rPr>
              <a:t> </a:t>
            </a:r>
            <a:r>
              <a:rPr lang="en-US" sz="2000" dirty="0" err="1">
                <a:solidFill>
                  <a:schemeClr val="tx1"/>
                </a:solidFill>
              </a:rPr>
              <a:t>memperoleh</a:t>
            </a:r>
            <a:r>
              <a:rPr lang="en-US" sz="2000" dirty="0">
                <a:solidFill>
                  <a:schemeClr val="tx1"/>
                </a:solidFill>
              </a:rPr>
              <a:t> </a:t>
            </a:r>
            <a:r>
              <a:rPr lang="en-US" sz="2000" dirty="0" err="1">
                <a:solidFill>
                  <a:schemeClr val="tx1"/>
                </a:solidFill>
              </a:rPr>
              <a:t>kredit</a:t>
            </a:r>
            <a:r>
              <a:rPr lang="en-US" sz="2000" dirty="0">
                <a:solidFill>
                  <a:schemeClr val="tx1"/>
                </a:solidFill>
              </a:rPr>
              <a:t> </a:t>
            </a:r>
            <a:r>
              <a:rPr lang="en-US" sz="2000" dirty="0" err="1">
                <a:solidFill>
                  <a:schemeClr val="tx1"/>
                </a:solidFill>
              </a:rPr>
              <a:t>dari</a:t>
            </a:r>
            <a:r>
              <a:rPr lang="en-US" sz="2000" dirty="0">
                <a:solidFill>
                  <a:schemeClr val="tx1"/>
                </a:solidFill>
              </a:rPr>
              <a:t> </a:t>
            </a:r>
            <a:r>
              <a:rPr lang="en-US" sz="2000" dirty="0" err="1">
                <a:solidFill>
                  <a:schemeClr val="tx1"/>
                </a:solidFill>
              </a:rPr>
              <a:t>perusahaan</a:t>
            </a:r>
            <a:r>
              <a:rPr lang="en-US" sz="2000" dirty="0">
                <a:solidFill>
                  <a:schemeClr val="tx1"/>
                </a:solidFill>
              </a:rPr>
              <a:t> </a:t>
            </a:r>
            <a:r>
              <a:rPr lang="en-US" sz="2000" dirty="0" err="1">
                <a:solidFill>
                  <a:schemeClr val="tx1"/>
                </a:solidFill>
              </a:rPr>
              <a:t>pembiayaan</a:t>
            </a:r>
            <a:r>
              <a:rPr lang="en-US" sz="2000" dirty="0">
                <a:solidFill>
                  <a:schemeClr val="tx1"/>
                </a:solidFill>
              </a:rPr>
              <a:t> </a:t>
            </a:r>
            <a:r>
              <a:rPr lang="en-US" sz="2000" dirty="0" err="1">
                <a:solidFill>
                  <a:schemeClr val="tx1"/>
                </a:solidFill>
              </a:rPr>
              <a:t>untuk</a:t>
            </a:r>
            <a:r>
              <a:rPr lang="en-US" sz="2000" dirty="0">
                <a:solidFill>
                  <a:schemeClr val="tx1"/>
                </a:solidFill>
              </a:rPr>
              <a:t> </a:t>
            </a:r>
            <a:r>
              <a:rPr lang="en-US" sz="2000" dirty="0" err="1">
                <a:solidFill>
                  <a:schemeClr val="tx1"/>
                </a:solidFill>
              </a:rPr>
              <a:t>membeli</a:t>
            </a:r>
            <a:r>
              <a:rPr lang="en-US" sz="2000" dirty="0">
                <a:solidFill>
                  <a:schemeClr val="tx1"/>
                </a:solidFill>
              </a:rPr>
              <a:t> </a:t>
            </a:r>
            <a:r>
              <a:rPr lang="en-US" sz="2000" dirty="0" err="1">
                <a:solidFill>
                  <a:schemeClr val="tx1"/>
                </a:solidFill>
              </a:rPr>
              <a:t>mobil</a:t>
            </a:r>
            <a:r>
              <a:rPr lang="en-US" sz="2000" dirty="0">
                <a:solidFill>
                  <a:schemeClr val="tx1"/>
                </a:solidFill>
              </a:rPr>
              <a:t> </a:t>
            </a:r>
            <a:r>
              <a:rPr lang="en-US" sz="2000" dirty="0" err="1">
                <a:solidFill>
                  <a:schemeClr val="tx1"/>
                </a:solidFill>
              </a:rPr>
              <a:t>mewah</a:t>
            </a:r>
            <a:r>
              <a:rPr lang="en-US" sz="2000" dirty="0">
                <a:solidFill>
                  <a:schemeClr val="tx1"/>
                </a:solidFill>
              </a:rPr>
              <a:t>, </a:t>
            </a:r>
            <a:r>
              <a:rPr lang="en-US" sz="2000" dirty="0" err="1">
                <a:solidFill>
                  <a:schemeClr val="tx1"/>
                </a:solidFill>
              </a:rPr>
              <a:t>kemudian</a:t>
            </a:r>
            <a:r>
              <a:rPr lang="en-US" sz="2000" dirty="0">
                <a:solidFill>
                  <a:schemeClr val="tx1"/>
                </a:solidFill>
              </a:rPr>
              <a:t> </a:t>
            </a:r>
            <a:r>
              <a:rPr lang="en-US" sz="2000" dirty="0" err="1">
                <a:solidFill>
                  <a:schemeClr val="tx1"/>
                </a:solidFill>
              </a:rPr>
              <a:t>melakukan</a:t>
            </a:r>
            <a:r>
              <a:rPr lang="en-US" sz="2000" dirty="0">
                <a:solidFill>
                  <a:schemeClr val="tx1"/>
                </a:solidFill>
              </a:rPr>
              <a:t> </a:t>
            </a:r>
            <a:r>
              <a:rPr lang="en-US" sz="2000" dirty="0" err="1">
                <a:solidFill>
                  <a:schemeClr val="tx1"/>
                </a:solidFill>
              </a:rPr>
              <a:t>pelunasan</a:t>
            </a:r>
            <a:r>
              <a:rPr lang="id-ID" sz="2000" dirty="0">
                <a:solidFill>
                  <a:schemeClr val="tx1"/>
                </a:solidFill>
              </a:rPr>
              <a:t> secara cash (tunai)  </a:t>
            </a:r>
            <a:r>
              <a:rPr lang="en-US" sz="2000" dirty="0" err="1">
                <a:solidFill>
                  <a:schemeClr val="tx1"/>
                </a:solidFill>
              </a:rPr>
              <a:t>hanya</a:t>
            </a:r>
            <a:r>
              <a:rPr lang="en-US" sz="2000" dirty="0">
                <a:solidFill>
                  <a:schemeClr val="tx1"/>
                </a:solidFill>
              </a:rPr>
              <a:t> </a:t>
            </a:r>
            <a:r>
              <a:rPr lang="en-US" sz="2000" dirty="0" err="1">
                <a:solidFill>
                  <a:schemeClr val="tx1"/>
                </a:solidFill>
              </a:rPr>
              <a:t>dua</a:t>
            </a:r>
            <a:r>
              <a:rPr lang="en-US" sz="2000" dirty="0">
                <a:solidFill>
                  <a:schemeClr val="tx1"/>
                </a:solidFill>
              </a:rPr>
              <a:t> </a:t>
            </a:r>
            <a:r>
              <a:rPr lang="en-US" sz="2000" dirty="0" err="1">
                <a:solidFill>
                  <a:schemeClr val="tx1"/>
                </a:solidFill>
              </a:rPr>
              <a:t>bulan</a:t>
            </a:r>
            <a:r>
              <a:rPr lang="en-US" sz="2000" dirty="0">
                <a:solidFill>
                  <a:schemeClr val="tx1"/>
                </a:solidFill>
              </a:rPr>
              <a:t> </a:t>
            </a:r>
            <a:r>
              <a:rPr lang="en-US" sz="2000" dirty="0" err="1">
                <a:solidFill>
                  <a:schemeClr val="tx1"/>
                </a:solidFill>
              </a:rPr>
              <a:t>setelah</a:t>
            </a:r>
            <a:r>
              <a:rPr lang="en-US" sz="2000" dirty="0">
                <a:solidFill>
                  <a:schemeClr val="tx1"/>
                </a:solidFill>
              </a:rPr>
              <a:t> </a:t>
            </a:r>
            <a:r>
              <a:rPr lang="en-US" sz="2000" dirty="0" err="1">
                <a:solidFill>
                  <a:schemeClr val="tx1"/>
                </a:solidFill>
              </a:rPr>
              <a:t>penandatanganan</a:t>
            </a:r>
            <a:r>
              <a:rPr lang="en-US" sz="2000" dirty="0">
                <a:solidFill>
                  <a:schemeClr val="tx1"/>
                </a:solidFill>
              </a:rPr>
              <a:t> </a:t>
            </a:r>
            <a:r>
              <a:rPr lang="en-US" sz="2000" dirty="0" err="1">
                <a:solidFill>
                  <a:schemeClr val="tx1"/>
                </a:solidFill>
              </a:rPr>
              <a:t>perjanjian</a:t>
            </a:r>
            <a:r>
              <a:rPr lang="en-US" sz="2000" dirty="0">
                <a:solidFill>
                  <a:schemeClr val="tx1"/>
                </a:solidFill>
              </a:rPr>
              <a:t> </a:t>
            </a:r>
            <a:r>
              <a:rPr lang="en-US" sz="2000" dirty="0" err="1">
                <a:solidFill>
                  <a:schemeClr val="tx1"/>
                </a:solidFill>
              </a:rPr>
              <a:t>kredit</a:t>
            </a:r>
            <a:r>
              <a:rPr lang="en-US" sz="2000" dirty="0">
                <a:solidFill>
                  <a:schemeClr val="tx1"/>
                </a:solidFill>
              </a:rPr>
              <a:t> yang </a:t>
            </a:r>
            <a:r>
              <a:rPr lang="en-US" sz="2000" dirty="0" err="1">
                <a:solidFill>
                  <a:schemeClr val="tx1"/>
                </a:solidFill>
              </a:rPr>
              <a:t>seharusnya</a:t>
            </a:r>
            <a:r>
              <a:rPr lang="en-US" sz="2000" dirty="0">
                <a:solidFill>
                  <a:schemeClr val="tx1"/>
                </a:solidFill>
              </a:rPr>
              <a:t> </a:t>
            </a:r>
            <a:r>
              <a:rPr lang="en-US" sz="2000" dirty="0" err="1">
                <a:solidFill>
                  <a:schemeClr val="tx1"/>
                </a:solidFill>
              </a:rPr>
              <a:t>berjalan</a:t>
            </a:r>
            <a:r>
              <a:rPr lang="en-US" sz="2000" dirty="0">
                <a:solidFill>
                  <a:schemeClr val="tx1"/>
                </a:solidFill>
              </a:rPr>
              <a:t> </a:t>
            </a:r>
            <a:r>
              <a:rPr lang="en-US" sz="2000" dirty="0" err="1">
                <a:solidFill>
                  <a:schemeClr val="tx1"/>
                </a:solidFill>
              </a:rPr>
              <a:t>dua</a:t>
            </a:r>
            <a:r>
              <a:rPr lang="en-US" sz="2000" dirty="0">
                <a:solidFill>
                  <a:schemeClr val="tx1"/>
                </a:solidFill>
              </a:rPr>
              <a:t> </a:t>
            </a:r>
            <a:r>
              <a:rPr lang="en-US" sz="2000" dirty="0" err="1">
                <a:solidFill>
                  <a:schemeClr val="tx1"/>
                </a:solidFill>
              </a:rPr>
              <a:t>tahun</a:t>
            </a:r>
            <a:r>
              <a:rPr lang="en-US" sz="2000" dirty="0">
                <a:solidFill>
                  <a:schemeClr val="tx1"/>
                </a:solidFill>
              </a:rPr>
              <a:t>. Usaha yang </a:t>
            </a:r>
            <a:r>
              <a:rPr lang="en-US" sz="2000" dirty="0" err="1">
                <a:solidFill>
                  <a:schemeClr val="tx1"/>
                </a:solidFill>
              </a:rPr>
              <a:t>dilakukan</a:t>
            </a:r>
            <a:r>
              <a:rPr lang="en-US" sz="2000" dirty="0">
                <a:solidFill>
                  <a:schemeClr val="tx1"/>
                </a:solidFill>
              </a:rPr>
              <a:t> </a:t>
            </a:r>
            <a:r>
              <a:rPr lang="en-US" sz="2000" dirty="0" err="1">
                <a:solidFill>
                  <a:schemeClr val="tx1"/>
                </a:solidFill>
              </a:rPr>
              <a:t>si</a:t>
            </a:r>
            <a:r>
              <a:rPr lang="en-US" sz="2000" dirty="0">
                <a:solidFill>
                  <a:schemeClr val="tx1"/>
                </a:solidFill>
              </a:rPr>
              <a:t> </a:t>
            </a:r>
            <a:r>
              <a:rPr lang="en-US" sz="2000" dirty="0" err="1">
                <a:solidFill>
                  <a:schemeClr val="tx1"/>
                </a:solidFill>
              </a:rPr>
              <a:t>pelaku</a:t>
            </a:r>
            <a:r>
              <a:rPr lang="en-US" sz="2000" dirty="0">
                <a:solidFill>
                  <a:schemeClr val="tx1"/>
                </a:solidFill>
              </a:rPr>
              <a:t> </a:t>
            </a:r>
            <a:r>
              <a:rPr lang="en-US" sz="2000" dirty="0" err="1">
                <a:solidFill>
                  <a:schemeClr val="tx1"/>
                </a:solidFill>
              </a:rPr>
              <a:t>kejahatan</a:t>
            </a:r>
            <a:r>
              <a:rPr lang="en-US" sz="2000" dirty="0">
                <a:solidFill>
                  <a:schemeClr val="tx1"/>
                </a:solidFill>
              </a:rPr>
              <a:t> </a:t>
            </a:r>
            <a:r>
              <a:rPr lang="en-US" sz="2000" dirty="0" err="1">
                <a:solidFill>
                  <a:schemeClr val="tx1"/>
                </a:solidFill>
              </a:rPr>
              <a:t>ini</a:t>
            </a:r>
            <a:r>
              <a:rPr lang="en-US" sz="2000" dirty="0">
                <a:solidFill>
                  <a:schemeClr val="tx1"/>
                </a:solidFill>
              </a:rPr>
              <a:t> </a:t>
            </a:r>
            <a:r>
              <a:rPr lang="en-US" sz="2000" dirty="0" err="1">
                <a:solidFill>
                  <a:schemeClr val="tx1"/>
                </a:solidFill>
              </a:rPr>
              <a:t>dapat</a:t>
            </a:r>
            <a:r>
              <a:rPr lang="en-US" sz="2000" dirty="0">
                <a:solidFill>
                  <a:schemeClr val="tx1"/>
                </a:solidFill>
              </a:rPr>
              <a:t> </a:t>
            </a:r>
            <a:r>
              <a:rPr lang="en-US" sz="2000" dirty="0" err="1">
                <a:solidFill>
                  <a:schemeClr val="tx1"/>
                </a:solidFill>
              </a:rPr>
              <a:t>dikategorikan</a:t>
            </a:r>
            <a:r>
              <a:rPr lang="en-US" sz="2000" dirty="0">
                <a:solidFill>
                  <a:schemeClr val="tx1"/>
                </a:solidFill>
              </a:rPr>
              <a:t>:</a:t>
            </a:r>
            <a:endParaRPr lang="id-ID" sz="2000" dirty="0">
              <a:solidFill>
                <a:schemeClr val="tx1"/>
              </a:solidFill>
            </a:endParaRPr>
          </a:p>
          <a:p>
            <a:pPr marL="457200" lvl="0" indent="-457200">
              <a:buFont typeface="+mj-lt"/>
              <a:buAutoNum type="alphaLcPeriod"/>
            </a:pPr>
            <a:r>
              <a:rPr lang="en-US" sz="2000" dirty="0">
                <a:solidFill>
                  <a:schemeClr val="tx1"/>
                </a:solidFill>
              </a:rPr>
              <a:t>Usaha </a:t>
            </a:r>
            <a:r>
              <a:rPr lang="en-US" sz="2000" i="1" dirty="0" smtClean="0">
                <a:solidFill>
                  <a:schemeClr val="tx1"/>
                </a:solidFill>
              </a:rPr>
              <a:t>integration</a:t>
            </a:r>
            <a:endParaRPr lang="id-ID" sz="2000" dirty="0">
              <a:solidFill>
                <a:schemeClr val="tx1"/>
              </a:solidFill>
            </a:endParaRPr>
          </a:p>
          <a:p>
            <a:pPr marL="457200" lvl="0" indent="-457200">
              <a:buFont typeface="+mj-lt"/>
              <a:buAutoNum type="alphaLcPeriod"/>
            </a:pPr>
            <a:r>
              <a:rPr lang="en-US" sz="2000" b="1" dirty="0" smtClean="0">
                <a:solidFill>
                  <a:schemeClr val="tx1"/>
                </a:solidFill>
              </a:rPr>
              <a:t>Usaha </a:t>
            </a:r>
            <a:r>
              <a:rPr lang="en-US" sz="2000" b="1" i="1" dirty="0">
                <a:solidFill>
                  <a:schemeClr val="tx1"/>
                </a:solidFill>
              </a:rPr>
              <a:t>placement</a:t>
            </a:r>
            <a:r>
              <a:rPr lang="en-US" sz="2000" b="1" dirty="0">
                <a:solidFill>
                  <a:schemeClr val="tx1"/>
                </a:solidFill>
              </a:rPr>
              <a:t> yang </a:t>
            </a:r>
            <a:r>
              <a:rPr lang="en-US" sz="2000" b="1" dirty="0" err="1">
                <a:solidFill>
                  <a:schemeClr val="tx1"/>
                </a:solidFill>
              </a:rPr>
              <a:t>diikuti</a:t>
            </a:r>
            <a:r>
              <a:rPr lang="en-US" sz="2000" b="1" dirty="0">
                <a:solidFill>
                  <a:schemeClr val="tx1"/>
                </a:solidFill>
              </a:rPr>
              <a:t> </a:t>
            </a:r>
            <a:r>
              <a:rPr lang="en-US" sz="2000" b="1" dirty="0" err="1">
                <a:solidFill>
                  <a:schemeClr val="tx1"/>
                </a:solidFill>
              </a:rPr>
              <a:t>dengan</a:t>
            </a:r>
            <a:r>
              <a:rPr lang="en-US" sz="2000" b="1" dirty="0">
                <a:solidFill>
                  <a:schemeClr val="tx1"/>
                </a:solidFill>
              </a:rPr>
              <a:t> </a:t>
            </a:r>
            <a:r>
              <a:rPr lang="en-US" sz="2000" b="1" i="1" dirty="0">
                <a:solidFill>
                  <a:schemeClr val="tx1"/>
                </a:solidFill>
              </a:rPr>
              <a:t>integration</a:t>
            </a:r>
            <a:r>
              <a:rPr lang="en-US" sz="2000" b="1" dirty="0">
                <a:solidFill>
                  <a:schemeClr val="tx1"/>
                </a:solidFill>
              </a:rPr>
              <a:t> </a:t>
            </a:r>
            <a:endParaRPr lang="id-ID" sz="2000" dirty="0">
              <a:solidFill>
                <a:schemeClr val="tx1"/>
              </a:solidFill>
            </a:endParaRPr>
          </a:p>
          <a:p>
            <a:pPr marL="457200" lvl="0" indent="-457200">
              <a:buFont typeface="+mj-lt"/>
              <a:buAutoNum type="alphaLcPeriod"/>
            </a:pPr>
            <a:r>
              <a:rPr lang="en-US" sz="2000" dirty="0" smtClean="0">
                <a:solidFill>
                  <a:schemeClr val="tx1"/>
                </a:solidFill>
              </a:rPr>
              <a:t>Usaha </a:t>
            </a:r>
            <a:r>
              <a:rPr lang="en-US" sz="2000" i="1" dirty="0" smtClean="0">
                <a:solidFill>
                  <a:schemeClr val="tx1"/>
                </a:solidFill>
              </a:rPr>
              <a:t>placement</a:t>
            </a:r>
            <a:endParaRPr lang="id-ID" sz="2000" dirty="0">
              <a:solidFill>
                <a:schemeClr val="tx1"/>
              </a:solidFill>
            </a:endParaRPr>
          </a:p>
          <a:p>
            <a:pPr marL="457200" lvl="0" indent="-457200">
              <a:buFont typeface="+mj-lt"/>
              <a:buAutoNum type="alphaLcPeriod"/>
            </a:pPr>
            <a:r>
              <a:rPr lang="en-US" sz="2000" dirty="0" smtClean="0">
                <a:solidFill>
                  <a:schemeClr val="tx1"/>
                </a:solidFill>
              </a:rPr>
              <a:t>Usaha </a:t>
            </a:r>
            <a:r>
              <a:rPr lang="en-US" sz="2000" i="1" dirty="0" smtClean="0">
                <a:solidFill>
                  <a:schemeClr val="tx1"/>
                </a:solidFill>
              </a:rPr>
              <a:t>layering</a:t>
            </a:r>
            <a:endParaRPr lang="id-ID" sz="2000" i="1" dirty="0" smtClean="0">
              <a:solidFill>
                <a:schemeClr val="tx1"/>
              </a:solidFill>
            </a:endParaRPr>
          </a:p>
          <a:p>
            <a:pPr lvl="0"/>
            <a:endParaRPr lang="id-ID" sz="2000" dirty="0">
              <a:solidFill>
                <a:schemeClr val="tx1"/>
              </a:solidFill>
            </a:endParaRPr>
          </a:p>
        </p:txBody>
      </p:sp>
    </p:spTree>
    <p:extLst>
      <p:ext uri="{BB962C8B-B14F-4D97-AF65-F5344CB8AC3E}">
        <p14:creationId xmlns:p14="http://schemas.microsoft.com/office/powerpoint/2010/main" val="533649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C3301F5-5C39-49EA-90B3-923F69586C72}" type="slidenum">
              <a:rPr lang="id-ID" smtClean="0">
                <a:solidFill>
                  <a:schemeClr val="accent2"/>
                </a:solidFill>
              </a:rPr>
              <a:t>22</a:t>
            </a:fld>
            <a:endParaRPr lang="id-ID" dirty="0">
              <a:solidFill>
                <a:schemeClr val="accent2"/>
              </a:solidFill>
            </a:endParaRPr>
          </a:p>
        </p:txBody>
      </p:sp>
      <p:sp>
        <p:nvSpPr>
          <p:cNvPr id="3" name="Rectangle 2"/>
          <p:cNvSpPr/>
          <p:nvPr/>
        </p:nvSpPr>
        <p:spPr>
          <a:xfrm>
            <a:off x="907961" y="193183"/>
            <a:ext cx="7930166" cy="60788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err="1">
                <a:solidFill>
                  <a:schemeClr val="tx1"/>
                </a:solidFill>
              </a:rPr>
              <a:t>Pertanyaan</a:t>
            </a:r>
            <a:r>
              <a:rPr lang="en-US" sz="2000" b="1" dirty="0">
                <a:solidFill>
                  <a:schemeClr val="tx1"/>
                </a:solidFill>
              </a:rPr>
              <a:t> 15.</a:t>
            </a:r>
            <a:endParaRPr lang="id-ID" sz="2000" dirty="0">
              <a:solidFill>
                <a:schemeClr val="tx1"/>
              </a:solidFill>
            </a:endParaRPr>
          </a:p>
          <a:p>
            <a:r>
              <a:rPr lang="en-US" sz="2000" dirty="0" err="1">
                <a:solidFill>
                  <a:schemeClr val="tx1"/>
                </a:solidFill>
              </a:rPr>
              <a:t>Pusat</a:t>
            </a:r>
            <a:r>
              <a:rPr lang="en-US" sz="2000" dirty="0">
                <a:solidFill>
                  <a:schemeClr val="tx1"/>
                </a:solidFill>
              </a:rPr>
              <a:t> </a:t>
            </a:r>
            <a:r>
              <a:rPr lang="en-US" sz="2000" dirty="0" err="1">
                <a:solidFill>
                  <a:schemeClr val="tx1"/>
                </a:solidFill>
              </a:rPr>
              <a:t>Pelaporan</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Analisis</a:t>
            </a:r>
            <a:r>
              <a:rPr lang="en-US" sz="2000" dirty="0">
                <a:solidFill>
                  <a:schemeClr val="tx1"/>
                </a:solidFill>
              </a:rPr>
              <a:t> </a:t>
            </a:r>
            <a:r>
              <a:rPr lang="en-US" sz="2000" dirty="0" err="1">
                <a:solidFill>
                  <a:schemeClr val="tx1"/>
                </a:solidFill>
              </a:rPr>
              <a:t>Transaksi</a:t>
            </a:r>
            <a:r>
              <a:rPr lang="en-US" sz="2000" dirty="0">
                <a:solidFill>
                  <a:schemeClr val="tx1"/>
                </a:solidFill>
              </a:rPr>
              <a:t> </a:t>
            </a:r>
            <a:r>
              <a:rPr lang="en-US" sz="2000" dirty="0" err="1">
                <a:solidFill>
                  <a:schemeClr val="tx1"/>
                </a:solidFill>
              </a:rPr>
              <a:t>Keuangan</a:t>
            </a:r>
            <a:r>
              <a:rPr lang="en-US" sz="2000" dirty="0">
                <a:solidFill>
                  <a:schemeClr val="tx1"/>
                </a:solidFill>
              </a:rPr>
              <a:t> (PPATK)  </a:t>
            </a:r>
            <a:r>
              <a:rPr lang="en-US" sz="2000" dirty="0" err="1">
                <a:solidFill>
                  <a:schemeClr val="tx1"/>
                </a:solidFill>
              </a:rPr>
              <a:t>didirikan</a:t>
            </a:r>
            <a:r>
              <a:rPr lang="en-US" sz="2000" dirty="0">
                <a:solidFill>
                  <a:schemeClr val="tx1"/>
                </a:solidFill>
              </a:rPr>
              <a:t> </a:t>
            </a:r>
            <a:r>
              <a:rPr lang="en-US" sz="2000" dirty="0" err="1">
                <a:solidFill>
                  <a:schemeClr val="tx1"/>
                </a:solidFill>
              </a:rPr>
              <a:t>berdasarkan</a:t>
            </a:r>
            <a:r>
              <a:rPr lang="en-US" sz="2000" dirty="0">
                <a:solidFill>
                  <a:schemeClr val="tx1"/>
                </a:solidFill>
              </a:rPr>
              <a:t> </a:t>
            </a:r>
            <a:r>
              <a:rPr lang="en-US" sz="2000" dirty="0" err="1">
                <a:solidFill>
                  <a:schemeClr val="tx1"/>
                </a:solidFill>
              </a:rPr>
              <a:t>amanat</a:t>
            </a:r>
            <a:r>
              <a:rPr lang="en-US" sz="2000" dirty="0">
                <a:solidFill>
                  <a:schemeClr val="tx1"/>
                </a:solidFill>
              </a:rPr>
              <a:t> </a:t>
            </a:r>
            <a:r>
              <a:rPr lang="en-US" sz="2000" dirty="0" err="1">
                <a:solidFill>
                  <a:schemeClr val="tx1"/>
                </a:solidFill>
              </a:rPr>
              <a:t>Undang-Undang</a:t>
            </a:r>
            <a:r>
              <a:rPr lang="en-US" sz="2000" dirty="0">
                <a:solidFill>
                  <a:schemeClr val="tx1"/>
                </a:solidFill>
              </a:rPr>
              <a:t> </a:t>
            </a:r>
            <a:r>
              <a:rPr lang="en-US" sz="2000" dirty="0" err="1">
                <a:solidFill>
                  <a:schemeClr val="tx1"/>
                </a:solidFill>
              </a:rPr>
              <a:t>Nomor</a:t>
            </a:r>
            <a:r>
              <a:rPr lang="en-US" sz="2000" dirty="0">
                <a:solidFill>
                  <a:schemeClr val="tx1"/>
                </a:solidFill>
              </a:rPr>
              <a:t> 15 </a:t>
            </a:r>
            <a:r>
              <a:rPr lang="en-US" sz="2000" dirty="0" err="1">
                <a:solidFill>
                  <a:schemeClr val="tx1"/>
                </a:solidFill>
              </a:rPr>
              <a:t>Tahun</a:t>
            </a:r>
            <a:r>
              <a:rPr lang="en-US" sz="2000" dirty="0">
                <a:solidFill>
                  <a:schemeClr val="tx1"/>
                </a:solidFill>
              </a:rPr>
              <a:t> 2002 yang </a:t>
            </a:r>
            <a:r>
              <a:rPr lang="en-US" sz="2000" dirty="0" err="1">
                <a:solidFill>
                  <a:schemeClr val="tx1"/>
                </a:solidFill>
              </a:rPr>
              <a:t>saat</a:t>
            </a:r>
            <a:r>
              <a:rPr lang="en-US" sz="2000" dirty="0">
                <a:solidFill>
                  <a:schemeClr val="tx1"/>
                </a:solidFill>
              </a:rPr>
              <a:t> </a:t>
            </a:r>
            <a:r>
              <a:rPr lang="en-US" sz="2000" dirty="0" err="1">
                <a:solidFill>
                  <a:schemeClr val="tx1"/>
                </a:solidFill>
              </a:rPr>
              <a:t>ini</a:t>
            </a:r>
            <a:r>
              <a:rPr lang="en-US" sz="2000" dirty="0">
                <a:solidFill>
                  <a:schemeClr val="tx1"/>
                </a:solidFill>
              </a:rPr>
              <a:t> </a:t>
            </a:r>
            <a:r>
              <a:rPr lang="en-US" sz="2000" dirty="0" err="1">
                <a:solidFill>
                  <a:schemeClr val="tx1"/>
                </a:solidFill>
              </a:rPr>
              <a:t>digantikan</a:t>
            </a:r>
            <a:r>
              <a:rPr lang="en-US" sz="2000" dirty="0">
                <a:solidFill>
                  <a:schemeClr val="tx1"/>
                </a:solidFill>
              </a:rPr>
              <a:t> </a:t>
            </a:r>
            <a:r>
              <a:rPr lang="en-US" sz="2000" dirty="0" err="1">
                <a:solidFill>
                  <a:schemeClr val="tx1"/>
                </a:solidFill>
              </a:rPr>
              <a:t>dengan</a:t>
            </a:r>
            <a:r>
              <a:rPr lang="en-US" sz="2000" dirty="0">
                <a:solidFill>
                  <a:schemeClr val="tx1"/>
                </a:solidFill>
              </a:rPr>
              <a:t> </a:t>
            </a:r>
            <a:r>
              <a:rPr lang="en-US" sz="2000" dirty="0" err="1">
                <a:solidFill>
                  <a:schemeClr val="tx1"/>
                </a:solidFill>
              </a:rPr>
              <a:t>Undang-undang</a:t>
            </a:r>
            <a:r>
              <a:rPr lang="en-US" sz="2000" dirty="0">
                <a:solidFill>
                  <a:schemeClr val="tx1"/>
                </a:solidFill>
              </a:rPr>
              <a:t> </a:t>
            </a:r>
            <a:r>
              <a:rPr lang="en-US" sz="2000" dirty="0" err="1">
                <a:solidFill>
                  <a:schemeClr val="tx1"/>
                </a:solidFill>
              </a:rPr>
              <a:t>Nomor</a:t>
            </a:r>
            <a:r>
              <a:rPr lang="en-US" sz="2000" dirty="0">
                <a:solidFill>
                  <a:schemeClr val="tx1"/>
                </a:solidFill>
              </a:rPr>
              <a:t> 8 </a:t>
            </a:r>
            <a:r>
              <a:rPr lang="en-US" sz="2000" dirty="0" err="1">
                <a:solidFill>
                  <a:schemeClr val="tx1"/>
                </a:solidFill>
              </a:rPr>
              <a:t>Tahun</a:t>
            </a:r>
            <a:r>
              <a:rPr lang="en-US" sz="2000" dirty="0">
                <a:solidFill>
                  <a:schemeClr val="tx1"/>
                </a:solidFill>
              </a:rPr>
              <a:t> 2010. </a:t>
            </a:r>
            <a:r>
              <a:rPr lang="en-US" sz="2000" dirty="0" err="1">
                <a:solidFill>
                  <a:schemeClr val="tx1"/>
                </a:solidFill>
              </a:rPr>
              <a:t>Apa</a:t>
            </a:r>
            <a:r>
              <a:rPr lang="en-US" sz="2000" dirty="0">
                <a:solidFill>
                  <a:schemeClr val="tx1"/>
                </a:solidFill>
              </a:rPr>
              <a:t> </a:t>
            </a:r>
            <a:r>
              <a:rPr lang="en-US" sz="2000" dirty="0" err="1">
                <a:solidFill>
                  <a:schemeClr val="tx1"/>
                </a:solidFill>
              </a:rPr>
              <a:t>bentuk</a:t>
            </a:r>
            <a:r>
              <a:rPr lang="en-US" sz="2000" dirty="0">
                <a:solidFill>
                  <a:schemeClr val="tx1"/>
                </a:solidFill>
              </a:rPr>
              <a:t> </a:t>
            </a:r>
            <a:r>
              <a:rPr lang="en-US" sz="2000" dirty="0" err="1">
                <a:solidFill>
                  <a:schemeClr val="tx1"/>
                </a:solidFill>
              </a:rPr>
              <a:t>lembaga</a:t>
            </a:r>
            <a:r>
              <a:rPr lang="en-US" sz="2000" dirty="0">
                <a:solidFill>
                  <a:schemeClr val="tx1"/>
                </a:solidFill>
              </a:rPr>
              <a:t> PPATK?</a:t>
            </a:r>
            <a:endParaRPr lang="id-ID" sz="2000" dirty="0">
              <a:solidFill>
                <a:schemeClr val="tx1"/>
              </a:solidFill>
            </a:endParaRPr>
          </a:p>
          <a:p>
            <a:pPr marL="457200" lvl="0" indent="-457200">
              <a:buFont typeface="+mj-lt"/>
              <a:buAutoNum type="alphaLcPeriod"/>
            </a:pPr>
            <a:r>
              <a:rPr lang="en-US" sz="2000" dirty="0">
                <a:solidFill>
                  <a:schemeClr val="tx1"/>
                </a:solidFill>
              </a:rPr>
              <a:t>PPATK </a:t>
            </a:r>
            <a:r>
              <a:rPr lang="en-US" sz="2000" dirty="0" err="1">
                <a:solidFill>
                  <a:schemeClr val="tx1"/>
                </a:solidFill>
              </a:rPr>
              <a:t>merupakan</a:t>
            </a:r>
            <a:r>
              <a:rPr lang="en-US" sz="2000" dirty="0">
                <a:solidFill>
                  <a:schemeClr val="tx1"/>
                </a:solidFill>
              </a:rPr>
              <a:t> </a:t>
            </a:r>
            <a:r>
              <a:rPr lang="en-US" sz="2000" dirty="0" err="1">
                <a:solidFill>
                  <a:schemeClr val="tx1"/>
                </a:solidFill>
              </a:rPr>
              <a:t>lembaga</a:t>
            </a:r>
            <a:r>
              <a:rPr lang="en-US" sz="2000" dirty="0">
                <a:solidFill>
                  <a:schemeClr val="tx1"/>
                </a:solidFill>
              </a:rPr>
              <a:t> </a:t>
            </a:r>
            <a:r>
              <a:rPr lang="en-US" sz="2000" dirty="0" err="1">
                <a:solidFill>
                  <a:schemeClr val="tx1"/>
                </a:solidFill>
              </a:rPr>
              <a:t>swasta</a:t>
            </a:r>
            <a:r>
              <a:rPr lang="en-US" sz="2000" dirty="0">
                <a:solidFill>
                  <a:schemeClr val="tx1"/>
                </a:solidFill>
              </a:rPr>
              <a:t> yang </a:t>
            </a:r>
            <a:r>
              <a:rPr lang="en-US" sz="2000" dirty="0" err="1">
                <a:solidFill>
                  <a:schemeClr val="tx1"/>
                </a:solidFill>
              </a:rPr>
              <a:t>didirikan</a:t>
            </a:r>
            <a:r>
              <a:rPr lang="en-US" sz="2000" dirty="0">
                <a:solidFill>
                  <a:schemeClr val="tx1"/>
                </a:solidFill>
              </a:rPr>
              <a:t> </a:t>
            </a:r>
            <a:r>
              <a:rPr lang="en-US" sz="2000" dirty="0" err="1">
                <a:solidFill>
                  <a:schemeClr val="tx1"/>
                </a:solidFill>
              </a:rPr>
              <a:t>dibawah</a:t>
            </a:r>
            <a:r>
              <a:rPr lang="en-US" sz="2000" dirty="0">
                <a:solidFill>
                  <a:schemeClr val="tx1"/>
                </a:solidFill>
              </a:rPr>
              <a:t> </a:t>
            </a:r>
            <a:r>
              <a:rPr lang="en-US" sz="2000" dirty="0" err="1">
                <a:solidFill>
                  <a:schemeClr val="tx1"/>
                </a:solidFill>
              </a:rPr>
              <a:t>naungan</a:t>
            </a:r>
            <a:r>
              <a:rPr lang="en-US" sz="2000" dirty="0">
                <a:solidFill>
                  <a:schemeClr val="tx1"/>
                </a:solidFill>
              </a:rPr>
              <a:t> </a:t>
            </a:r>
            <a:r>
              <a:rPr lang="en-US" sz="2000" dirty="0" smtClean="0">
                <a:solidFill>
                  <a:schemeClr val="tx1"/>
                </a:solidFill>
              </a:rPr>
              <a:t>KPK</a:t>
            </a:r>
            <a:endParaRPr lang="id-ID" sz="2000" dirty="0">
              <a:solidFill>
                <a:schemeClr val="tx1"/>
              </a:solidFill>
            </a:endParaRPr>
          </a:p>
          <a:p>
            <a:pPr marL="457200" lvl="0" indent="-457200">
              <a:buFont typeface="+mj-lt"/>
              <a:buAutoNum type="alphaLcPeriod"/>
            </a:pPr>
            <a:r>
              <a:rPr lang="en-US" sz="2000" dirty="0" smtClean="0">
                <a:solidFill>
                  <a:schemeClr val="tx1"/>
                </a:solidFill>
              </a:rPr>
              <a:t>PPATK </a:t>
            </a:r>
            <a:r>
              <a:rPr lang="en-US" sz="2000" dirty="0" err="1">
                <a:solidFill>
                  <a:schemeClr val="tx1"/>
                </a:solidFill>
              </a:rPr>
              <a:t>merupakan</a:t>
            </a:r>
            <a:r>
              <a:rPr lang="en-US" sz="2000" dirty="0">
                <a:solidFill>
                  <a:schemeClr val="tx1"/>
                </a:solidFill>
              </a:rPr>
              <a:t> </a:t>
            </a:r>
            <a:r>
              <a:rPr lang="en-US" sz="2000" dirty="0" err="1">
                <a:solidFill>
                  <a:schemeClr val="tx1"/>
                </a:solidFill>
              </a:rPr>
              <a:t>lembaga</a:t>
            </a:r>
            <a:r>
              <a:rPr lang="en-US" sz="2000" dirty="0">
                <a:solidFill>
                  <a:schemeClr val="tx1"/>
                </a:solidFill>
              </a:rPr>
              <a:t> Negara </a:t>
            </a:r>
            <a:r>
              <a:rPr lang="en-US" sz="2000" dirty="0" err="1">
                <a:solidFill>
                  <a:schemeClr val="tx1"/>
                </a:solidFill>
              </a:rPr>
              <a:t>dibawah</a:t>
            </a:r>
            <a:r>
              <a:rPr lang="en-US" sz="2000" dirty="0">
                <a:solidFill>
                  <a:schemeClr val="tx1"/>
                </a:solidFill>
              </a:rPr>
              <a:t> </a:t>
            </a:r>
            <a:r>
              <a:rPr lang="en-US" sz="2000" dirty="0" err="1">
                <a:solidFill>
                  <a:schemeClr val="tx1"/>
                </a:solidFill>
              </a:rPr>
              <a:t>Departemen</a:t>
            </a:r>
            <a:r>
              <a:rPr lang="en-US" sz="2000" dirty="0">
                <a:solidFill>
                  <a:schemeClr val="tx1"/>
                </a:solidFill>
              </a:rPr>
              <a:t> </a:t>
            </a:r>
            <a:r>
              <a:rPr lang="en-US" sz="2000" dirty="0" err="1">
                <a:solidFill>
                  <a:schemeClr val="tx1"/>
                </a:solidFill>
              </a:rPr>
              <a:t>Keuangan</a:t>
            </a:r>
            <a:r>
              <a:rPr lang="en-US" sz="2000" dirty="0">
                <a:solidFill>
                  <a:schemeClr val="tx1"/>
                </a:solidFill>
              </a:rPr>
              <a:t> </a:t>
            </a:r>
            <a:r>
              <a:rPr lang="en-US" sz="2000" dirty="0" err="1">
                <a:solidFill>
                  <a:schemeClr val="tx1"/>
                </a:solidFill>
              </a:rPr>
              <a:t>dengan</a:t>
            </a:r>
            <a:r>
              <a:rPr lang="en-US" sz="2000" dirty="0">
                <a:solidFill>
                  <a:schemeClr val="tx1"/>
                </a:solidFill>
              </a:rPr>
              <a:t> </a:t>
            </a:r>
            <a:r>
              <a:rPr lang="en-US" sz="2000" dirty="0" err="1">
                <a:solidFill>
                  <a:schemeClr val="tx1"/>
                </a:solidFill>
              </a:rPr>
              <a:t>tugas</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wewenang</a:t>
            </a:r>
            <a:r>
              <a:rPr lang="en-US" sz="2000" dirty="0">
                <a:solidFill>
                  <a:schemeClr val="tx1"/>
                </a:solidFill>
              </a:rPr>
              <a:t> </a:t>
            </a:r>
            <a:r>
              <a:rPr lang="en-US" sz="2000" dirty="0" err="1">
                <a:solidFill>
                  <a:schemeClr val="tx1"/>
                </a:solidFill>
              </a:rPr>
              <a:t>mencegah</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memberantas</a:t>
            </a:r>
            <a:r>
              <a:rPr lang="en-US" sz="2000" dirty="0">
                <a:solidFill>
                  <a:schemeClr val="tx1"/>
                </a:solidFill>
              </a:rPr>
              <a:t> </a:t>
            </a:r>
            <a:r>
              <a:rPr lang="en-US" sz="2000" dirty="0" err="1">
                <a:solidFill>
                  <a:schemeClr val="tx1"/>
                </a:solidFill>
              </a:rPr>
              <a:t>tindak</a:t>
            </a:r>
            <a:r>
              <a:rPr lang="en-US" sz="2000" dirty="0">
                <a:solidFill>
                  <a:schemeClr val="tx1"/>
                </a:solidFill>
              </a:rPr>
              <a:t> </a:t>
            </a:r>
            <a:r>
              <a:rPr lang="en-US" sz="2000" dirty="0" err="1">
                <a:solidFill>
                  <a:schemeClr val="tx1"/>
                </a:solidFill>
              </a:rPr>
              <a:t>pidana</a:t>
            </a:r>
            <a:r>
              <a:rPr lang="en-US" sz="2000" dirty="0">
                <a:solidFill>
                  <a:schemeClr val="tx1"/>
                </a:solidFill>
              </a:rPr>
              <a:t> </a:t>
            </a:r>
            <a:r>
              <a:rPr lang="en-US" sz="2000" dirty="0" err="1">
                <a:solidFill>
                  <a:schemeClr val="tx1"/>
                </a:solidFill>
              </a:rPr>
              <a:t>pencucian</a:t>
            </a:r>
            <a:r>
              <a:rPr lang="en-US" sz="2000" dirty="0">
                <a:solidFill>
                  <a:schemeClr val="tx1"/>
                </a:solidFill>
              </a:rPr>
              <a:t> </a:t>
            </a:r>
            <a:r>
              <a:rPr lang="en-US" sz="2000" dirty="0" err="1" smtClean="0">
                <a:solidFill>
                  <a:schemeClr val="tx1"/>
                </a:solidFill>
              </a:rPr>
              <a:t>uang</a:t>
            </a:r>
            <a:endParaRPr lang="id-ID" sz="2000" dirty="0">
              <a:solidFill>
                <a:schemeClr val="tx1"/>
              </a:solidFill>
            </a:endParaRPr>
          </a:p>
          <a:p>
            <a:pPr marL="457200" lvl="0" indent="-457200">
              <a:buFont typeface="+mj-lt"/>
              <a:buAutoNum type="alphaLcPeriod"/>
            </a:pPr>
            <a:r>
              <a:rPr lang="en-US" sz="2000" dirty="0" smtClean="0">
                <a:solidFill>
                  <a:schemeClr val="tx1"/>
                </a:solidFill>
              </a:rPr>
              <a:t>PPATK </a:t>
            </a:r>
            <a:r>
              <a:rPr lang="en-US" sz="2000" dirty="0" err="1">
                <a:solidFill>
                  <a:schemeClr val="tx1"/>
                </a:solidFill>
              </a:rPr>
              <a:t>merupakan</a:t>
            </a:r>
            <a:r>
              <a:rPr lang="en-US" sz="2000" dirty="0">
                <a:solidFill>
                  <a:schemeClr val="tx1"/>
                </a:solidFill>
              </a:rPr>
              <a:t> </a:t>
            </a:r>
            <a:r>
              <a:rPr lang="en-US" sz="2000" dirty="0" err="1">
                <a:solidFill>
                  <a:schemeClr val="tx1"/>
                </a:solidFill>
              </a:rPr>
              <a:t>lembaga</a:t>
            </a:r>
            <a:r>
              <a:rPr lang="en-US" sz="2000" dirty="0">
                <a:solidFill>
                  <a:schemeClr val="tx1"/>
                </a:solidFill>
              </a:rPr>
              <a:t> </a:t>
            </a:r>
            <a:r>
              <a:rPr lang="en-US" sz="2000" dirty="0" err="1">
                <a:solidFill>
                  <a:schemeClr val="tx1"/>
                </a:solidFill>
              </a:rPr>
              <a:t>swasta</a:t>
            </a:r>
            <a:r>
              <a:rPr lang="en-US" sz="2000" dirty="0">
                <a:solidFill>
                  <a:schemeClr val="tx1"/>
                </a:solidFill>
              </a:rPr>
              <a:t> yang </a:t>
            </a:r>
            <a:r>
              <a:rPr lang="en-US" sz="2000" dirty="0" err="1">
                <a:solidFill>
                  <a:schemeClr val="tx1"/>
                </a:solidFill>
              </a:rPr>
              <a:t>khusus</a:t>
            </a:r>
            <a:r>
              <a:rPr lang="en-US" sz="2000" dirty="0">
                <a:solidFill>
                  <a:schemeClr val="tx1"/>
                </a:solidFill>
              </a:rPr>
              <a:t> </a:t>
            </a:r>
            <a:r>
              <a:rPr lang="en-US" sz="2000" dirty="0" err="1">
                <a:solidFill>
                  <a:schemeClr val="tx1"/>
                </a:solidFill>
              </a:rPr>
              <a:t>didirikan</a:t>
            </a:r>
            <a:r>
              <a:rPr lang="en-US" sz="2000" dirty="0">
                <a:solidFill>
                  <a:schemeClr val="tx1"/>
                </a:solidFill>
              </a:rPr>
              <a:t> </a:t>
            </a:r>
            <a:r>
              <a:rPr lang="en-US" sz="2000" dirty="0" err="1">
                <a:solidFill>
                  <a:schemeClr val="tx1"/>
                </a:solidFill>
              </a:rPr>
              <a:t>melalui</a:t>
            </a:r>
            <a:r>
              <a:rPr lang="en-US" sz="2000" dirty="0">
                <a:solidFill>
                  <a:schemeClr val="tx1"/>
                </a:solidFill>
              </a:rPr>
              <a:t> </a:t>
            </a:r>
            <a:r>
              <a:rPr lang="en-US" sz="2000" dirty="0" err="1">
                <a:solidFill>
                  <a:schemeClr val="tx1"/>
                </a:solidFill>
              </a:rPr>
              <a:t>undang-undang</a:t>
            </a:r>
            <a:r>
              <a:rPr lang="en-US" sz="2000" dirty="0">
                <a:solidFill>
                  <a:schemeClr val="tx1"/>
                </a:solidFill>
              </a:rPr>
              <a:t> </a:t>
            </a:r>
            <a:r>
              <a:rPr lang="en-US" sz="2000" dirty="0" err="1">
                <a:solidFill>
                  <a:schemeClr val="tx1"/>
                </a:solidFill>
              </a:rPr>
              <a:t>dengn</a:t>
            </a:r>
            <a:r>
              <a:rPr lang="en-US" sz="2000" dirty="0">
                <a:solidFill>
                  <a:schemeClr val="tx1"/>
                </a:solidFill>
              </a:rPr>
              <a:t> </a:t>
            </a:r>
            <a:r>
              <a:rPr lang="en-US" sz="2000" dirty="0" err="1">
                <a:solidFill>
                  <a:schemeClr val="tx1"/>
                </a:solidFill>
              </a:rPr>
              <a:t>tugas</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wewenang</a:t>
            </a:r>
            <a:r>
              <a:rPr lang="en-US" sz="2000" dirty="0">
                <a:solidFill>
                  <a:schemeClr val="tx1"/>
                </a:solidFill>
              </a:rPr>
              <a:t> </a:t>
            </a:r>
            <a:r>
              <a:rPr lang="en-US" sz="2000" dirty="0" err="1">
                <a:solidFill>
                  <a:schemeClr val="tx1"/>
                </a:solidFill>
              </a:rPr>
              <a:t>mencegah</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memberantas</a:t>
            </a:r>
            <a:r>
              <a:rPr lang="en-US" sz="2000" dirty="0">
                <a:solidFill>
                  <a:schemeClr val="tx1"/>
                </a:solidFill>
              </a:rPr>
              <a:t> </a:t>
            </a:r>
            <a:r>
              <a:rPr lang="en-US" sz="2000" dirty="0" err="1">
                <a:solidFill>
                  <a:schemeClr val="tx1"/>
                </a:solidFill>
              </a:rPr>
              <a:t>tindak</a:t>
            </a:r>
            <a:r>
              <a:rPr lang="en-US" sz="2000" dirty="0">
                <a:solidFill>
                  <a:schemeClr val="tx1"/>
                </a:solidFill>
              </a:rPr>
              <a:t> </a:t>
            </a:r>
            <a:r>
              <a:rPr lang="en-US" sz="2000" dirty="0" err="1">
                <a:solidFill>
                  <a:schemeClr val="tx1"/>
                </a:solidFill>
              </a:rPr>
              <a:t>pidana</a:t>
            </a:r>
            <a:r>
              <a:rPr lang="en-US" sz="2000" dirty="0">
                <a:solidFill>
                  <a:schemeClr val="tx1"/>
                </a:solidFill>
              </a:rPr>
              <a:t>  </a:t>
            </a:r>
            <a:r>
              <a:rPr lang="en-US" sz="2000" dirty="0" err="1">
                <a:solidFill>
                  <a:schemeClr val="tx1"/>
                </a:solidFill>
              </a:rPr>
              <a:t>pencucian</a:t>
            </a:r>
            <a:r>
              <a:rPr lang="en-US" sz="2000" dirty="0">
                <a:solidFill>
                  <a:schemeClr val="tx1"/>
                </a:solidFill>
              </a:rPr>
              <a:t> </a:t>
            </a:r>
            <a:r>
              <a:rPr lang="en-US" sz="2000" dirty="0" err="1" smtClean="0">
                <a:solidFill>
                  <a:schemeClr val="tx1"/>
                </a:solidFill>
              </a:rPr>
              <a:t>uang</a:t>
            </a:r>
            <a:endParaRPr lang="id-ID" sz="2000" dirty="0">
              <a:solidFill>
                <a:schemeClr val="tx1"/>
              </a:solidFill>
            </a:endParaRPr>
          </a:p>
          <a:p>
            <a:pPr marL="457200" lvl="0" indent="-457200">
              <a:buFont typeface="+mj-lt"/>
              <a:buAutoNum type="alphaLcPeriod"/>
            </a:pPr>
            <a:r>
              <a:rPr lang="en-US" sz="2000" b="1" dirty="0" smtClean="0">
                <a:solidFill>
                  <a:schemeClr val="tx1"/>
                </a:solidFill>
              </a:rPr>
              <a:t>PPATK </a:t>
            </a:r>
            <a:r>
              <a:rPr lang="en-US" sz="2000" b="1" dirty="0" err="1">
                <a:solidFill>
                  <a:schemeClr val="tx1"/>
                </a:solidFill>
              </a:rPr>
              <a:t>merupakan</a:t>
            </a:r>
            <a:r>
              <a:rPr lang="en-US" sz="2000" b="1" dirty="0">
                <a:solidFill>
                  <a:schemeClr val="tx1"/>
                </a:solidFill>
              </a:rPr>
              <a:t> </a:t>
            </a:r>
            <a:r>
              <a:rPr lang="en-US" sz="2000" b="1" dirty="0" err="1">
                <a:solidFill>
                  <a:schemeClr val="tx1"/>
                </a:solidFill>
              </a:rPr>
              <a:t>lembaga</a:t>
            </a:r>
            <a:r>
              <a:rPr lang="en-US" sz="2000" b="1" dirty="0">
                <a:solidFill>
                  <a:schemeClr val="tx1"/>
                </a:solidFill>
              </a:rPr>
              <a:t> </a:t>
            </a:r>
            <a:r>
              <a:rPr lang="en-US" sz="2000" b="1" dirty="0" err="1">
                <a:solidFill>
                  <a:schemeClr val="tx1"/>
                </a:solidFill>
              </a:rPr>
              <a:t>independen</a:t>
            </a:r>
            <a:r>
              <a:rPr lang="en-US" sz="2000" b="1" dirty="0">
                <a:solidFill>
                  <a:schemeClr val="tx1"/>
                </a:solidFill>
              </a:rPr>
              <a:t> yang </a:t>
            </a:r>
            <a:r>
              <a:rPr lang="en-US" sz="2000" b="1" dirty="0" err="1">
                <a:solidFill>
                  <a:schemeClr val="tx1"/>
                </a:solidFill>
              </a:rPr>
              <a:t>didirikan</a:t>
            </a:r>
            <a:r>
              <a:rPr lang="en-US" sz="2000" b="1" dirty="0">
                <a:solidFill>
                  <a:schemeClr val="tx1"/>
                </a:solidFill>
              </a:rPr>
              <a:t> </a:t>
            </a:r>
            <a:r>
              <a:rPr lang="id-ID" sz="2000" b="1" dirty="0">
                <a:solidFill>
                  <a:schemeClr val="tx1"/>
                </a:solidFill>
              </a:rPr>
              <a:t>berdasarkan </a:t>
            </a:r>
            <a:r>
              <a:rPr lang="en-US" sz="2000" b="1" dirty="0" err="1">
                <a:solidFill>
                  <a:schemeClr val="tx1"/>
                </a:solidFill>
              </a:rPr>
              <a:t>undang-undang</a:t>
            </a:r>
            <a:r>
              <a:rPr lang="en-US" sz="2000" b="1" dirty="0">
                <a:solidFill>
                  <a:schemeClr val="tx1"/>
                </a:solidFill>
              </a:rPr>
              <a:t> </a:t>
            </a:r>
            <a:r>
              <a:rPr lang="en-US" sz="2000" b="1" dirty="0" err="1">
                <a:solidFill>
                  <a:schemeClr val="tx1"/>
                </a:solidFill>
              </a:rPr>
              <a:t>dan</a:t>
            </a:r>
            <a:r>
              <a:rPr lang="en-US" sz="2000" b="1" dirty="0">
                <a:solidFill>
                  <a:schemeClr val="tx1"/>
                </a:solidFill>
              </a:rPr>
              <a:t> </a:t>
            </a:r>
            <a:r>
              <a:rPr lang="en-US" sz="2000" b="1" dirty="0" err="1">
                <a:solidFill>
                  <a:schemeClr val="tx1"/>
                </a:solidFill>
              </a:rPr>
              <a:t>bertanggungjawab</a:t>
            </a:r>
            <a:r>
              <a:rPr lang="en-US" sz="2000" b="1" dirty="0">
                <a:solidFill>
                  <a:schemeClr val="tx1"/>
                </a:solidFill>
              </a:rPr>
              <a:t> </a:t>
            </a:r>
            <a:r>
              <a:rPr lang="en-US" sz="2000" b="1" dirty="0" err="1">
                <a:solidFill>
                  <a:schemeClr val="tx1"/>
                </a:solidFill>
              </a:rPr>
              <a:t>langsung</a:t>
            </a:r>
            <a:r>
              <a:rPr lang="en-US" sz="2000" b="1" dirty="0">
                <a:solidFill>
                  <a:schemeClr val="tx1"/>
                </a:solidFill>
              </a:rPr>
              <a:t> </a:t>
            </a:r>
            <a:r>
              <a:rPr lang="en-US" sz="2000" b="1" dirty="0" err="1">
                <a:solidFill>
                  <a:schemeClr val="tx1"/>
                </a:solidFill>
              </a:rPr>
              <a:t>kepada</a:t>
            </a:r>
            <a:r>
              <a:rPr lang="en-US" sz="2000" b="1" dirty="0">
                <a:solidFill>
                  <a:schemeClr val="tx1"/>
                </a:solidFill>
              </a:rPr>
              <a:t> </a:t>
            </a:r>
            <a:r>
              <a:rPr lang="en-US" sz="2000" b="1" dirty="0" err="1">
                <a:solidFill>
                  <a:schemeClr val="tx1"/>
                </a:solidFill>
              </a:rPr>
              <a:t>Presiden</a:t>
            </a:r>
            <a:r>
              <a:rPr lang="en-US" sz="2000" b="1" dirty="0">
                <a:solidFill>
                  <a:schemeClr val="tx1"/>
                </a:solidFill>
              </a:rPr>
              <a:t> RI </a:t>
            </a:r>
            <a:r>
              <a:rPr lang="en-US" sz="2000" b="1" dirty="0" err="1">
                <a:solidFill>
                  <a:schemeClr val="tx1"/>
                </a:solidFill>
              </a:rPr>
              <a:t>dengan</a:t>
            </a:r>
            <a:r>
              <a:rPr lang="en-US" sz="2000" b="1" dirty="0">
                <a:solidFill>
                  <a:schemeClr val="tx1"/>
                </a:solidFill>
              </a:rPr>
              <a:t> </a:t>
            </a:r>
            <a:r>
              <a:rPr lang="en-US" sz="2000" b="1" dirty="0" err="1">
                <a:solidFill>
                  <a:schemeClr val="tx1"/>
                </a:solidFill>
              </a:rPr>
              <a:t>tugas</a:t>
            </a:r>
            <a:r>
              <a:rPr lang="en-US" sz="2000" b="1" dirty="0">
                <a:solidFill>
                  <a:schemeClr val="tx1"/>
                </a:solidFill>
              </a:rPr>
              <a:t> </a:t>
            </a:r>
            <a:r>
              <a:rPr lang="en-US" sz="2000" b="1" dirty="0" err="1">
                <a:solidFill>
                  <a:schemeClr val="tx1"/>
                </a:solidFill>
              </a:rPr>
              <a:t>dan</a:t>
            </a:r>
            <a:r>
              <a:rPr lang="en-US" sz="2000" b="1" dirty="0">
                <a:solidFill>
                  <a:schemeClr val="tx1"/>
                </a:solidFill>
              </a:rPr>
              <a:t> </a:t>
            </a:r>
            <a:r>
              <a:rPr lang="en-US" sz="2000" b="1" dirty="0" err="1">
                <a:solidFill>
                  <a:schemeClr val="tx1"/>
                </a:solidFill>
              </a:rPr>
              <a:t>wewenang</a:t>
            </a:r>
            <a:r>
              <a:rPr lang="en-US" sz="2000" b="1" dirty="0">
                <a:solidFill>
                  <a:schemeClr val="tx1"/>
                </a:solidFill>
              </a:rPr>
              <a:t> </a:t>
            </a:r>
            <a:r>
              <a:rPr lang="en-US" sz="2000" b="1" dirty="0" err="1">
                <a:solidFill>
                  <a:schemeClr val="tx1"/>
                </a:solidFill>
              </a:rPr>
              <a:t>mencegah</a:t>
            </a:r>
            <a:r>
              <a:rPr lang="en-US" sz="2000" b="1" dirty="0">
                <a:solidFill>
                  <a:schemeClr val="tx1"/>
                </a:solidFill>
              </a:rPr>
              <a:t> </a:t>
            </a:r>
            <a:r>
              <a:rPr lang="en-US" sz="2000" b="1" dirty="0" err="1">
                <a:solidFill>
                  <a:schemeClr val="tx1"/>
                </a:solidFill>
              </a:rPr>
              <a:t>dan</a:t>
            </a:r>
            <a:r>
              <a:rPr lang="en-US" sz="2000" b="1" dirty="0">
                <a:solidFill>
                  <a:schemeClr val="tx1"/>
                </a:solidFill>
              </a:rPr>
              <a:t> </a:t>
            </a:r>
            <a:r>
              <a:rPr lang="en-US" sz="2000" b="1" dirty="0" err="1">
                <a:solidFill>
                  <a:schemeClr val="tx1"/>
                </a:solidFill>
              </a:rPr>
              <a:t>memberantas</a:t>
            </a:r>
            <a:r>
              <a:rPr lang="en-US" sz="2000" b="1" dirty="0">
                <a:solidFill>
                  <a:schemeClr val="tx1"/>
                </a:solidFill>
              </a:rPr>
              <a:t> </a:t>
            </a:r>
            <a:r>
              <a:rPr lang="en-US" sz="2000" b="1" dirty="0" err="1">
                <a:solidFill>
                  <a:schemeClr val="tx1"/>
                </a:solidFill>
              </a:rPr>
              <a:t>tindak</a:t>
            </a:r>
            <a:r>
              <a:rPr lang="en-US" sz="2000" b="1" dirty="0">
                <a:solidFill>
                  <a:schemeClr val="tx1"/>
                </a:solidFill>
              </a:rPr>
              <a:t> </a:t>
            </a:r>
            <a:r>
              <a:rPr lang="en-US" sz="2000" b="1" dirty="0" err="1">
                <a:solidFill>
                  <a:schemeClr val="tx1"/>
                </a:solidFill>
              </a:rPr>
              <a:t>pidana</a:t>
            </a:r>
            <a:r>
              <a:rPr lang="en-US" sz="2000" b="1" dirty="0">
                <a:solidFill>
                  <a:schemeClr val="tx1"/>
                </a:solidFill>
              </a:rPr>
              <a:t> </a:t>
            </a:r>
            <a:r>
              <a:rPr lang="en-US" sz="2000" b="1" dirty="0" err="1">
                <a:solidFill>
                  <a:schemeClr val="tx1"/>
                </a:solidFill>
              </a:rPr>
              <a:t>pencucian</a:t>
            </a:r>
            <a:r>
              <a:rPr lang="en-US" sz="2000" b="1" dirty="0">
                <a:solidFill>
                  <a:schemeClr val="tx1"/>
                </a:solidFill>
              </a:rPr>
              <a:t> </a:t>
            </a:r>
            <a:r>
              <a:rPr lang="en-US" sz="2000" b="1" dirty="0" err="1">
                <a:solidFill>
                  <a:schemeClr val="tx1"/>
                </a:solidFill>
              </a:rPr>
              <a:t>uang</a:t>
            </a:r>
            <a:r>
              <a:rPr lang="en-US" sz="2000" b="1" dirty="0">
                <a:solidFill>
                  <a:schemeClr val="tx1"/>
                </a:solidFill>
              </a:rPr>
              <a:t>.</a:t>
            </a:r>
            <a:endParaRPr lang="id-ID" sz="2000" dirty="0">
              <a:solidFill>
                <a:schemeClr val="tx1"/>
              </a:solidFill>
            </a:endParaRPr>
          </a:p>
        </p:txBody>
      </p:sp>
    </p:spTree>
    <p:extLst>
      <p:ext uri="{BB962C8B-B14F-4D97-AF65-F5344CB8AC3E}">
        <p14:creationId xmlns:p14="http://schemas.microsoft.com/office/powerpoint/2010/main" val="2247362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767293" y="6597352"/>
            <a:ext cx="376707" cy="375745"/>
          </a:xfrm>
        </p:spPr>
        <p:txBody>
          <a:bodyPr/>
          <a:lstStyle/>
          <a:p>
            <a:fld id="{AC3301F5-5C39-49EA-90B3-923F69586C72}" type="slidenum">
              <a:rPr lang="id-ID" smtClean="0">
                <a:solidFill>
                  <a:schemeClr val="tx1"/>
                </a:solidFill>
              </a:rPr>
              <a:t>23</a:t>
            </a:fld>
            <a:endParaRPr lang="id-ID" dirty="0">
              <a:solidFill>
                <a:schemeClr val="tx1"/>
              </a:solidFill>
            </a:endParaRPr>
          </a:p>
        </p:txBody>
      </p:sp>
      <p:sp>
        <p:nvSpPr>
          <p:cNvPr id="3" name="Rectangle 2"/>
          <p:cNvSpPr/>
          <p:nvPr/>
        </p:nvSpPr>
        <p:spPr>
          <a:xfrm>
            <a:off x="502276" y="1"/>
            <a:ext cx="8641724" cy="66841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err="1">
                <a:solidFill>
                  <a:schemeClr val="tx1"/>
                </a:solidFill>
              </a:rPr>
              <a:t>Pertanyaan</a:t>
            </a:r>
            <a:r>
              <a:rPr lang="en-US" b="1" dirty="0">
                <a:solidFill>
                  <a:schemeClr val="tx1"/>
                </a:solidFill>
              </a:rPr>
              <a:t> 16.</a:t>
            </a:r>
            <a:endParaRPr lang="id-ID" dirty="0">
              <a:solidFill>
                <a:schemeClr val="tx1"/>
              </a:solidFill>
            </a:endParaRPr>
          </a:p>
          <a:p>
            <a:pPr algn="just"/>
            <a:r>
              <a:rPr lang="en-US" dirty="0" err="1">
                <a:solidFill>
                  <a:schemeClr val="tx1"/>
                </a:solidFill>
              </a:rPr>
              <a:t>Dalam</a:t>
            </a:r>
            <a:r>
              <a:rPr lang="en-US" dirty="0">
                <a:solidFill>
                  <a:schemeClr val="tx1"/>
                </a:solidFill>
              </a:rPr>
              <a:t> </a:t>
            </a:r>
            <a:r>
              <a:rPr lang="en-US" dirty="0" err="1">
                <a:solidFill>
                  <a:schemeClr val="tx1"/>
                </a:solidFill>
              </a:rPr>
              <a:t>rangka</a:t>
            </a:r>
            <a:r>
              <a:rPr lang="en-US" dirty="0">
                <a:solidFill>
                  <a:schemeClr val="tx1"/>
                </a:solidFill>
              </a:rPr>
              <a:t> </a:t>
            </a:r>
            <a:r>
              <a:rPr lang="en-US" dirty="0" err="1">
                <a:solidFill>
                  <a:schemeClr val="tx1"/>
                </a:solidFill>
              </a:rPr>
              <a:t>mendeteksi</a:t>
            </a:r>
            <a:r>
              <a:rPr lang="en-US" dirty="0">
                <a:solidFill>
                  <a:schemeClr val="tx1"/>
                </a:solidFill>
              </a:rPr>
              <a:t> </a:t>
            </a:r>
            <a:r>
              <a:rPr lang="en-US" dirty="0" err="1">
                <a:solidFill>
                  <a:schemeClr val="tx1"/>
                </a:solidFill>
              </a:rPr>
              <a:t>tindak</a:t>
            </a:r>
            <a:r>
              <a:rPr lang="en-US" dirty="0">
                <a:solidFill>
                  <a:schemeClr val="tx1"/>
                </a:solidFill>
              </a:rPr>
              <a:t> </a:t>
            </a:r>
            <a:r>
              <a:rPr lang="en-US" dirty="0" err="1">
                <a:solidFill>
                  <a:schemeClr val="tx1"/>
                </a:solidFill>
              </a:rPr>
              <a:t>pidana</a:t>
            </a:r>
            <a:r>
              <a:rPr lang="en-US" dirty="0">
                <a:solidFill>
                  <a:schemeClr val="tx1"/>
                </a:solidFill>
              </a:rPr>
              <a:t> </a:t>
            </a:r>
            <a:r>
              <a:rPr lang="en-US" dirty="0" err="1">
                <a:solidFill>
                  <a:schemeClr val="tx1"/>
                </a:solidFill>
              </a:rPr>
              <a:t>pencucian</a:t>
            </a:r>
            <a:r>
              <a:rPr lang="en-US" dirty="0">
                <a:solidFill>
                  <a:schemeClr val="tx1"/>
                </a:solidFill>
              </a:rPr>
              <a:t> </a:t>
            </a:r>
            <a:r>
              <a:rPr lang="en-US" dirty="0" err="1">
                <a:solidFill>
                  <a:schemeClr val="tx1"/>
                </a:solidFill>
              </a:rPr>
              <a:t>uang</a:t>
            </a:r>
            <a:r>
              <a:rPr lang="en-US" dirty="0">
                <a:solidFill>
                  <a:schemeClr val="tx1"/>
                </a:solidFill>
              </a:rPr>
              <a:t>, U</a:t>
            </a:r>
            <a:r>
              <a:rPr lang="id-ID" dirty="0">
                <a:solidFill>
                  <a:schemeClr val="tx1"/>
                </a:solidFill>
              </a:rPr>
              <a:t>ndang-Undang Nomor 8 Tahun 2010 </a:t>
            </a:r>
            <a:r>
              <a:rPr lang="en-US" dirty="0" err="1">
                <a:solidFill>
                  <a:schemeClr val="tx1"/>
                </a:solidFill>
              </a:rPr>
              <a:t>menetapkan</a:t>
            </a:r>
            <a:r>
              <a:rPr lang="en-US" dirty="0">
                <a:solidFill>
                  <a:schemeClr val="tx1"/>
                </a:solidFill>
              </a:rPr>
              <a:t> </a:t>
            </a:r>
            <a:r>
              <a:rPr lang="en-US" dirty="0" err="1">
                <a:solidFill>
                  <a:schemeClr val="tx1"/>
                </a:solidFill>
              </a:rPr>
              <a:t>empat</a:t>
            </a:r>
            <a:r>
              <a:rPr lang="en-US" dirty="0">
                <a:solidFill>
                  <a:schemeClr val="tx1"/>
                </a:solidFill>
              </a:rPr>
              <a:t> </a:t>
            </a:r>
            <a:r>
              <a:rPr lang="en-US" dirty="0" err="1">
                <a:solidFill>
                  <a:schemeClr val="tx1"/>
                </a:solidFill>
              </a:rPr>
              <a:t>jenis</a:t>
            </a:r>
            <a:r>
              <a:rPr lang="en-US" dirty="0">
                <a:solidFill>
                  <a:schemeClr val="tx1"/>
                </a:solidFill>
              </a:rPr>
              <a:t> </a:t>
            </a:r>
            <a:r>
              <a:rPr lang="en-US" dirty="0" err="1">
                <a:solidFill>
                  <a:schemeClr val="tx1"/>
                </a:solidFill>
              </a:rPr>
              <a:t>laporan</a:t>
            </a:r>
            <a:r>
              <a:rPr lang="en-US" dirty="0">
                <a:solidFill>
                  <a:schemeClr val="tx1"/>
                </a:solidFill>
              </a:rPr>
              <a:t> yang </a:t>
            </a:r>
            <a:r>
              <a:rPr lang="id-ID" dirty="0">
                <a:solidFill>
                  <a:schemeClr val="tx1"/>
                </a:solidFill>
              </a:rPr>
              <a:t>diterima oleh PPATK dari P</a:t>
            </a:r>
            <a:r>
              <a:rPr lang="en-US" dirty="0" err="1">
                <a:solidFill>
                  <a:schemeClr val="tx1"/>
                </a:solidFill>
              </a:rPr>
              <a:t>ihak</a:t>
            </a:r>
            <a:r>
              <a:rPr lang="en-US" dirty="0">
                <a:solidFill>
                  <a:schemeClr val="tx1"/>
                </a:solidFill>
              </a:rPr>
              <a:t> </a:t>
            </a:r>
            <a:r>
              <a:rPr lang="id-ID" dirty="0">
                <a:solidFill>
                  <a:schemeClr val="tx1"/>
                </a:solidFill>
              </a:rPr>
              <a:t>P</a:t>
            </a:r>
            <a:r>
              <a:rPr lang="en-US" dirty="0" err="1">
                <a:solidFill>
                  <a:schemeClr val="tx1"/>
                </a:solidFill>
              </a:rPr>
              <a:t>elapor</a:t>
            </a:r>
            <a:r>
              <a:rPr lang="en-US" dirty="0">
                <a:solidFill>
                  <a:schemeClr val="tx1"/>
                </a:solidFill>
              </a:rPr>
              <a:t> </a:t>
            </a:r>
            <a:r>
              <a:rPr lang="id-ID" dirty="0">
                <a:solidFill>
                  <a:schemeClr val="tx1"/>
                </a:solidFill>
              </a:rPr>
              <a:t>yaitu :</a:t>
            </a:r>
          </a:p>
          <a:p>
            <a:pPr marL="457200" lvl="0" indent="-457200" algn="just">
              <a:buFont typeface="+mj-lt"/>
              <a:buAutoNum type="alphaLcPeriod"/>
            </a:pPr>
            <a:r>
              <a:rPr lang="en-US" dirty="0" err="1">
                <a:solidFill>
                  <a:schemeClr val="tx1"/>
                </a:solidFill>
              </a:rPr>
              <a:t>Laporan</a:t>
            </a:r>
            <a:r>
              <a:rPr lang="en-US" dirty="0">
                <a:solidFill>
                  <a:schemeClr val="tx1"/>
                </a:solidFill>
              </a:rPr>
              <a:t> </a:t>
            </a:r>
            <a:r>
              <a:rPr lang="en-US" dirty="0" err="1">
                <a:solidFill>
                  <a:schemeClr val="tx1"/>
                </a:solidFill>
              </a:rPr>
              <a:t>Transaksi</a:t>
            </a:r>
            <a:r>
              <a:rPr lang="en-US" dirty="0">
                <a:solidFill>
                  <a:schemeClr val="tx1"/>
                </a:solidFill>
              </a:rPr>
              <a:t> </a:t>
            </a:r>
            <a:r>
              <a:rPr lang="en-US" dirty="0" err="1">
                <a:solidFill>
                  <a:schemeClr val="tx1"/>
                </a:solidFill>
              </a:rPr>
              <a:t>Keuangan</a:t>
            </a:r>
            <a:r>
              <a:rPr lang="en-US" dirty="0">
                <a:solidFill>
                  <a:schemeClr val="tx1"/>
                </a:solidFill>
              </a:rPr>
              <a:t> </a:t>
            </a:r>
            <a:r>
              <a:rPr lang="en-US" dirty="0" err="1">
                <a:solidFill>
                  <a:schemeClr val="tx1"/>
                </a:solidFill>
              </a:rPr>
              <a:t>Mencurigakan</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Laporan</a:t>
            </a:r>
            <a:r>
              <a:rPr lang="en-US" dirty="0">
                <a:solidFill>
                  <a:schemeClr val="tx1"/>
                </a:solidFill>
              </a:rPr>
              <a:t> </a:t>
            </a:r>
            <a:r>
              <a:rPr lang="en-US" dirty="0" err="1">
                <a:solidFill>
                  <a:schemeClr val="tx1"/>
                </a:solidFill>
              </a:rPr>
              <a:t>Transaksi</a:t>
            </a:r>
            <a:r>
              <a:rPr lang="en-US" dirty="0">
                <a:solidFill>
                  <a:schemeClr val="tx1"/>
                </a:solidFill>
              </a:rPr>
              <a:t> </a:t>
            </a:r>
            <a:r>
              <a:rPr lang="en-US" dirty="0" err="1">
                <a:solidFill>
                  <a:schemeClr val="tx1"/>
                </a:solidFill>
              </a:rPr>
              <a:t>Keuangan</a:t>
            </a:r>
            <a:r>
              <a:rPr lang="en-US" dirty="0">
                <a:solidFill>
                  <a:schemeClr val="tx1"/>
                </a:solidFill>
              </a:rPr>
              <a:t> </a:t>
            </a:r>
            <a:r>
              <a:rPr lang="en-US" dirty="0" err="1">
                <a:solidFill>
                  <a:schemeClr val="tx1"/>
                </a:solidFill>
              </a:rPr>
              <a:t>Tunai</a:t>
            </a:r>
            <a:r>
              <a:rPr lang="en-US" dirty="0">
                <a:solidFill>
                  <a:schemeClr val="tx1"/>
                </a:solidFill>
              </a:rPr>
              <a:t> (</a:t>
            </a:r>
            <a:r>
              <a:rPr lang="en-US" dirty="0" err="1">
                <a:solidFill>
                  <a:schemeClr val="tx1"/>
                </a:solidFill>
              </a:rPr>
              <a:t>dalam</a:t>
            </a:r>
            <a:r>
              <a:rPr lang="en-US" dirty="0">
                <a:solidFill>
                  <a:schemeClr val="tx1"/>
                </a:solidFill>
              </a:rPr>
              <a:t> </a:t>
            </a:r>
            <a:r>
              <a:rPr lang="en-US" dirty="0" err="1">
                <a:solidFill>
                  <a:schemeClr val="tx1"/>
                </a:solidFill>
              </a:rPr>
              <a:t>jumlah</a:t>
            </a:r>
            <a:r>
              <a:rPr lang="en-US" dirty="0">
                <a:solidFill>
                  <a:schemeClr val="tx1"/>
                </a:solidFill>
              </a:rPr>
              <a:t> </a:t>
            </a:r>
            <a:r>
              <a:rPr lang="en-US" dirty="0" err="1">
                <a:solidFill>
                  <a:schemeClr val="tx1"/>
                </a:solidFill>
              </a:rPr>
              <a:t>kumulatif</a:t>
            </a:r>
            <a:r>
              <a:rPr lang="en-US" dirty="0">
                <a:solidFill>
                  <a:schemeClr val="tx1"/>
                </a:solidFill>
              </a:rPr>
              <a:t> </a:t>
            </a:r>
            <a:r>
              <a:rPr lang="en-US" dirty="0" err="1">
                <a:solidFill>
                  <a:schemeClr val="tx1"/>
                </a:solidFill>
              </a:rPr>
              <a:t>Rp</a:t>
            </a:r>
            <a:r>
              <a:rPr lang="en-US" dirty="0">
                <a:solidFill>
                  <a:schemeClr val="tx1"/>
                </a:solidFill>
              </a:rPr>
              <a:t> 500 </a:t>
            </a:r>
            <a:r>
              <a:rPr lang="en-US" dirty="0" err="1">
                <a:solidFill>
                  <a:schemeClr val="tx1"/>
                </a:solidFill>
              </a:rPr>
              <a:t>juta</a:t>
            </a:r>
            <a:r>
              <a:rPr lang="en-US" dirty="0">
                <a:solidFill>
                  <a:schemeClr val="tx1"/>
                </a:solidFill>
              </a:rPr>
              <a:t> </a:t>
            </a:r>
            <a:r>
              <a:rPr lang="en-US" dirty="0" err="1">
                <a:solidFill>
                  <a:schemeClr val="tx1"/>
                </a:solidFill>
              </a:rPr>
              <a:t>atau</a:t>
            </a:r>
            <a:r>
              <a:rPr lang="en-US" dirty="0">
                <a:solidFill>
                  <a:schemeClr val="tx1"/>
                </a:solidFill>
              </a:rPr>
              <a:t> </a:t>
            </a:r>
            <a:r>
              <a:rPr lang="en-US" dirty="0" err="1">
                <a:solidFill>
                  <a:schemeClr val="tx1"/>
                </a:solidFill>
              </a:rPr>
              <a:t>lebih</a:t>
            </a:r>
            <a:r>
              <a:rPr lang="en-US" dirty="0">
                <a:solidFill>
                  <a:schemeClr val="tx1"/>
                </a:solidFill>
              </a:rPr>
              <a:t> </a:t>
            </a:r>
            <a:r>
              <a:rPr lang="en-US" dirty="0" err="1">
                <a:solidFill>
                  <a:schemeClr val="tx1"/>
                </a:solidFill>
              </a:rPr>
              <a:t>atau</a:t>
            </a:r>
            <a:r>
              <a:rPr lang="en-US" dirty="0">
                <a:solidFill>
                  <a:schemeClr val="tx1"/>
                </a:solidFill>
              </a:rPr>
              <a:t> yang </a:t>
            </a:r>
            <a:r>
              <a:rPr lang="en-US" dirty="0" err="1">
                <a:solidFill>
                  <a:schemeClr val="tx1"/>
                </a:solidFill>
              </a:rPr>
              <a:t>nilainya</a:t>
            </a:r>
            <a:r>
              <a:rPr lang="en-US" dirty="0">
                <a:solidFill>
                  <a:schemeClr val="tx1"/>
                </a:solidFill>
              </a:rPr>
              <a:t> </a:t>
            </a:r>
            <a:r>
              <a:rPr lang="en-US" dirty="0" err="1">
                <a:solidFill>
                  <a:schemeClr val="tx1"/>
                </a:solidFill>
              </a:rPr>
              <a:t>setara</a:t>
            </a:r>
            <a:r>
              <a:rPr lang="en-US" dirty="0">
                <a:solidFill>
                  <a:schemeClr val="tx1"/>
                </a:solidFill>
              </a:rPr>
              <a:t>) yang </a:t>
            </a:r>
            <a:r>
              <a:rPr lang="en-US" dirty="0" err="1">
                <a:solidFill>
                  <a:schemeClr val="tx1"/>
                </a:solidFill>
              </a:rPr>
              <a:t>disampaikan</a:t>
            </a:r>
            <a:r>
              <a:rPr lang="en-US" dirty="0">
                <a:solidFill>
                  <a:schemeClr val="tx1"/>
                </a:solidFill>
              </a:rPr>
              <a:t> </a:t>
            </a:r>
            <a:r>
              <a:rPr lang="en-US" dirty="0" err="1">
                <a:solidFill>
                  <a:schemeClr val="tx1"/>
                </a:solidFill>
              </a:rPr>
              <a:t>oleh</a:t>
            </a:r>
            <a:r>
              <a:rPr lang="en-US" dirty="0">
                <a:solidFill>
                  <a:schemeClr val="tx1"/>
                </a:solidFill>
              </a:rPr>
              <a:t> </a:t>
            </a:r>
            <a:r>
              <a:rPr lang="en-US" dirty="0" err="1">
                <a:solidFill>
                  <a:schemeClr val="tx1"/>
                </a:solidFill>
              </a:rPr>
              <a:t>Penyedia</a:t>
            </a:r>
            <a:r>
              <a:rPr lang="en-US" dirty="0">
                <a:solidFill>
                  <a:schemeClr val="tx1"/>
                </a:solidFill>
              </a:rPr>
              <a:t> </a:t>
            </a:r>
            <a:r>
              <a:rPr lang="en-US" dirty="0" err="1">
                <a:solidFill>
                  <a:schemeClr val="tx1"/>
                </a:solidFill>
              </a:rPr>
              <a:t>Jasa</a:t>
            </a:r>
            <a:r>
              <a:rPr lang="en-US" dirty="0">
                <a:solidFill>
                  <a:schemeClr val="tx1"/>
                </a:solidFill>
              </a:rPr>
              <a:t> </a:t>
            </a:r>
            <a:r>
              <a:rPr lang="en-US" dirty="0" err="1">
                <a:solidFill>
                  <a:schemeClr val="tx1"/>
                </a:solidFill>
              </a:rPr>
              <a:t>Keuangan</a:t>
            </a:r>
            <a:r>
              <a:rPr lang="en-US" dirty="0">
                <a:solidFill>
                  <a:schemeClr val="tx1"/>
                </a:solidFill>
              </a:rPr>
              <a:t> ,</a:t>
            </a:r>
            <a:r>
              <a:rPr lang="en-US" dirty="0" err="1">
                <a:solidFill>
                  <a:schemeClr val="tx1"/>
                </a:solidFill>
              </a:rPr>
              <a:t>serta</a:t>
            </a:r>
            <a:r>
              <a:rPr lang="en-US" dirty="0">
                <a:solidFill>
                  <a:schemeClr val="tx1"/>
                </a:solidFill>
              </a:rPr>
              <a:t> </a:t>
            </a:r>
            <a:r>
              <a:rPr lang="en-US" dirty="0" err="1">
                <a:solidFill>
                  <a:schemeClr val="tx1"/>
                </a:solidFill>
              </a:rPr>
              <a:t>Laporan</a:t>
            </a:r>
            <a:r>
              <a:rPr lang="en-US" dirty="0">
                <a:solidFill>
                  <a:schemeClr val="tx1"/>
                </a:solidFill>
              </a:rPr>
              <a:t> </a:t>
            </a:r>
            <a:r>
              <a:rPr lang="en-US" dirty="0" err="1">
                <a:solidFill>
                  <a:schemeClr val="tx1"/>
                </a:solidFill>
              </a:rPr>
              <a:t>pembawaan</a:t>
            </a:r>
            <a:r>
              <a:rPr lang="en-US" dirty="0">
                <a:solidFill>
                  <a:schemeClr val="tx1"/>
                </a:solidFill>
              </a:rPr>
              <a:t> </a:t>
            </a:r>
            <a:r>
              <a:rPr lang="en-US" dirty="0" err="1">
                <a:solidFill>
                  <a:schemeClr val="tx1"/>
                </a:solidFill>
              </a:rPr>
              <a:t>Uang</a:t>
            </a:r>
            <a:r>
              <a:rPr lang="en-US" dirty="0">
                <a:solidFill>
                  <a:schemeClr val="tx1"/>
                </a:solidFill>
              </a:rPr>
              <a:t> </a:t>
            </a:r>
            <a:r>
              <a:rPr lang="en-US" dirty="0" err="1">
                <a:solidFill>
                  <a:schemeClr val="tx1"/>
                </a:solidFill>
              </a:rPr>
              <a:t>tunai</a:t>
            </a:r>
            <a:r>
              <a:rPr lang="en-US" dirty="0">
                <a:solidFill>
                  <a:schemeClr val="tx1"/>
                </a:solidFill>
              </a:rPr>
              <a:t> </a:t>
            </a:r>
            <a:r>
              <a:rPr lang="en-US" dirty="0" err="1">
                <a:solidFill>
                  <a:schemeClr val="tx1"/>
                </a:solidFill>
              </a:rPr>
              <a:t>dalam</a:t>
            </a:r>
            <a:r>
              <a:rPr lang="en-US" dirty="0">
                <a:solidFill>
                  <a:schemeClr val="tx1"/>
                </a:solidFill>
              </a:rPr>
              <a:t> </a:t>
            </a:r>
            <a:r>
              <a:rPr lang="en-US" dirty="0" err="1">
                <a:solidFill>
                  <a:schemeClr val="tx1"/>
                </a:solidFill>
              </a:rPr>
              <a:t>mata</a:t>
            </a:r>
            <a:r>
              <a:rPr lang="en-US" dirty="0">
                <a:solidFill>
                  <a:schemeClr val="tx1"/>
                </a:solidFill>
              </a:rPr>
              <a:t> </a:t>
            </a:r>
            <a:r>
              <a:rPr lang="en-US" dirty="0" err="1">
                <a:solidFill>
                  <a:schemeClr val="tx1"/>
                </a:solidFill>
              </a:rPr>
              <a:t>uang</a:t>
            </a:r>
            <a:r>
              <a:rPr lang="en-US" dirty="0">
                <a:solidFill>
                  <a:schemeClr val="tx1"/>
                </a:solidFill>
              </a:rPr>
              <a:t> rupiah </a:t>
            </a:r>
            <a:r>
              <a:rPr lang="en-US" dirty="0" err="1">
                <a:solidFill>
                  <a:schemeClr val="tx1"/>
                </a:solidFill>
              </a:rPr>
              <a:t>atau</a:t>
            </a:r>
            <a:r>
              <a:rPr lang="en-US" dirty="0">
                <a:solidFill>
                  <a:schemeClr val="tx1"/>
                </a:solidFill>
              </a:rPr>
              <a:t> </a:t>
            </a:r>
            <a:r>
              <a:rPr lang="en-US" dirty="0" err="1">
                <a:solidFill>
                  <a:schemeClr val="tx1"/>
                </a:solidFill>
              </a:rPr>
              <a:t>mata</a:t>
            </a:r>
            <a:r>
              <a:rPr lang="en-US" dirty="0">
                <a:solidFill>
                  <a:schemeClr val="tx1"/>
                </a:solidFill>
              </a:rPr>
              <a:t> </a:t>
            </a:r>
            <a:r>
              <a:rPr lang="en-US" dirty="0" err="1">
                <a:solidFill>
                  <a:schemeClr val="tx1"/>
                </a:solidFill>
              </a:rPr>
              <a:t>uang</a:t>
            </a:r>
            <a:r>
              <a:rPr lang="en-US" dirty="0">
                <a:solidFill>
                  <a:schemeClr val="tx1"/>
                </a:solidFill>
              </a:rPr>
              <a:t> </a:t>
            </a:r>
            <a:r>
              <a:rPr lang="en-US" dirty="0" err="1">
                <a:solidFill>
                  <a:schemeClr val="tx1"/>
                </a:solidFill>
              </a:rPr>
              <a:t>lainnya</a:t>
            </a:r>
            <a:r>
              <a:rPr lang="en-US" dirty="0">
                <a:solidFill>
                  <a:schemeClr val="tx1"/>
                </a:solidFill>
              </a:rPr>
              <a:t> </a:t>
            </a:r>
            <a:r>
              <a:rPr lang="en-US" dirty="0" err="1">
                <a:solidFill>
                  <a:schemeClr val="tx1"/>
                </a:solidFill>
              </a:rPr>
              <a:t>sejumlah</a:t>
            </a:r>
            <a:r>
              <a:rPr lang="en-US" dirty="0">
                <a:solidFill>
                  <a:schemeClr val="tx1"/>
                </a:solidFill>
              </a:rPr>
              <a:t> </a:t>
            </a:r>
            <a:r>
              <a:rPr lang="en-US" dirty="0" err="1">
                <a:solidFill>
                  <a:schemeClr val="tx1"/>
                </a:solidFill>
              </a:rPr>
              <a:t>Rp</a:t>
            </a:r>
            <a:r>
              <a:rPr lang="en-US" dirty="0">
                <a:solidFill>
                  <a:schemeClr val="tx1"/>
                </a:solidFill>
              </a:rPr>
              <a:t> 100 </a:t>
            </a:r>
            <a:r>
              <a:rPr lang="en-US" dirty="0" err="1">
                <a:solidFill>
                  <a:schemeClr val="tx1"/>
                </a:solidFill>
              </a:rPr>
              <a:t>juta</a:t>
            </a:r>
            <a:r>
              <a:rPr lang="en-US" dirty="0">
                <a:solidFill>
                  <a:schemeClr val="tx1"/>
                </a:solidFill>
              </a:rPr>
              <a:t> </a:t>
            </a:r>
            <a:r>
              <a:rPr lang="en-US" dirty="0" err="1">
                <a:solidFill>
                  <a:schemeClr val="tx1"/>
                </a:solidFill>
              </a:rPr>
              <a:t>atau</a:t>
            </a:r>
            <a:r>
              <a:rPr lang="en-US" dirty="0">
                <a:solidFill>
                  <a:schemeClr val="tx1"/>
                </a:solidFill>
              </a:rPr>
              <a:t> </a:t>
            </a:r>
            <a:r>
              <a:rPr lang="en-US" dirty="0" err="1">
                <a:solidFill>
                  <a:schemeClr val="tx1"/>
                </a:solidFill>
              </a:rPr>
              <a:t>lebih</a:t>
            </a:r>
            <a:r>
              <a:rPr lang="en-US" dirty="0">
                <a:solidFill>
                  <a:schemeClr val="tx1"/>
                </a:solidFill>
              </a:rPr>
              <a:t> </a:t>
            </a:r>
            <a:r>
              <a:rPr lang="en-US" dirty="0" err="1">
                <a:solidFill>
                  <a:schemeClr val="tx1"/>
                </a:solidFill>
              </a:rPr>
              <a:t>atau</a:t>
            </a:r>
            <a:r>
              <a:rPr lang="en-US" dirty="0">
                <a:solidFill>
                  <a:schemeClr val="tx1"/>
                </a:solidFill>
              </a:rPr>
              <a:t> </a:t>
            </a:r>
            <a:r>
              <a:rPr lang="en-US" dirty="0" err="1">
                <a:solidFill>
                  <a:schemeClr val="tx1"/>
                </a:solidFill>
              </a:rPr>
              <a:t>setara</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itu</a:t>
            </a:r>
            <a:r>
              <a:rPr lang="en-US" dirty="0">
                <a:solidFill>
                  <a:schemeClr val="tx1"/>
                </a:solidFill>
              </a:rPr>
              <a:t> yang </a:t>
            </a:r>
            <a:r>
              <a:rPr lang="en-US" dirty="0" err="1">
                <a:solidFill>
                  <a:schemeClr val="tx1"/>
                </a:solidFill>
              </a:rPr>
              <a:t>disampaikan</a:t>
            </a:r>
            <a:r>
              <a:rPr lang="en-US" dirty="0">
                <a:solidFill>
                  <a:schemeClr val="tx1"/>
                </a:solidFill>
              </a:rPr>
              <a:t> </a:t>
            </a:r>
            <a:r>
              <a:rPr lang="en-US" dirty="0" err="1">
                <a:solidFill>
                  <a:schemeClr val="tx1"/>
                </a:solidFill>
              </a:rPr>
              <a:t>oleh</a:t>
            </a:r>
            <a:r>
              <a:rPr lang="en-US" dirty="0">
                <a:solidFill>
                  <a:schemeClr val="tx1"/>
                </a:solidFill>
              </a:rPr>
              <a:t> </a:t>
            </a:r>
            <a:r>
              <a:rPr lang="en-US" dirty="0" err="1">
                <a:solidFill>
                  <a:schemeClr val="tx1"/>
                </a:solidFill>
              </a:rPr>
              <a:t>Direktorat</a:t>
            </a:r>
            <a:r>
              <a:rPr lang="en-US" dirty="0">
                <a:solidFill>
                  <a:schemeClr val="tx1"/>
                </a:solidFill>
              </a:rPr>
              <a:t> </a:t>
            </a:r>
            <a:r>
              <a:rPr lang="en-US" dirty="0" err="1">
                <a:solidFill>
                  <a:schemeClr val="tx1"/>
                </a:solidFill>
              </a:rPr>
              <a:t>Jenderal</a:t>
            </a:r>
            <a:r>
              <a:rPr lang="en-US" dirty="0">
                <a:solidFill>
                  <a:schemeClr val="tx1"/>
                </a:solidFill>
              </a:rPr>
              <a:t> </a:t>
            </a:r>
            <a:r>
              <a:rPr lang="en-US" dirty="0" err="1" smtClean="0">
                <a:solidFill>
                  <a:schemeClr val="tx1"/>
                </a:solidFill>
              </a:rPr>
              <a:t>Imigrasi</a:t>
            </a:r>
            <a:endParaRPr lang="id-ID" dirty="0">
              <a:solidFill>
                <a:schemeClr val="tx1"/>
              </a:solidFill>
            </a:endParaRPr>
          </a:p>
          <a:p>
            <a:pPr marL="457200" lvl="0" indent="-457200" algn="just">
              <a:buFont typeface="+mj-lt"/>
              <a:buAutoNum type="alphaLcPeriod"/>
            </a:pPr>
            <a:r>
              <a:rPr lang="en-US" dirty="0" err="1" smtClean="0">
                <a:solidFill>
                  <a:schemeClr val="tx1"/>
                </a:solidFill>
              </a:rPr>
              <a:t>Laporan</a:t>
            </a:r>
            <a:r>
              <a:rPr lang="en-US" dirty="0" smtClean="0">
                <a:solidFill>
                  <a:schemeClr val="tx1"/>
                </a:solidFill>
              </a:rPr>
              <a:t> </a:t>
            </a:r>
            <a:r>
              <a:rPr lang="en-US" dirty="0" err="1">
                <a:solidFill>
                  <a:schemeClr val="tx1"/>
                </a:solidFill>
              </a:rPr>
              <a:t>Transaksi</a:t>
            </a:r>
            <a:r>
              <a:rPr lang="en-US" dirty="0">
                <a:solidFill>
                  <a:schemeClr val="tx1"/>
                </a:solidFill>
              </a:rPr>
              <a:t> </a:t>
            </a:r>
            <a:r>
              <a:rPr lang="en-US" dirty="0" err="1">
                <a:solidFill>
                  <a:schemeClr val="tx1"/>
                </a:solidFill>
              </a:rPr>
              <a:t>Keuangan</a:t>
            </a:r>
            <a:r>
              <a:rPr lang="en-US" dirty="0">
                <a:solidFill>
                  <a:schemeClr val="tx1"/>
                </a:solidFill>
              </a:rPr>
              <a:t> </a:t>
            </a:r>
            <a:r>
              <a:rPr lang="en-US" dirty="0" err="1">
                <a:solidFill>
                  <a:schemeClr val="tx1"/>
                </a:solidFill>
              </a:rPr>
              <a:t>Mencurigakan</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Laporan</a:t>
            </a:r>
            <a:r>
              <a:rPr lang="en-US" dirty="0">
                <a:solidFill>
                  <a:schemeClr val="tx1"/>
                </a:solidFill>
              </a:rPr>
              <a:t> </a:t>
            </a:r>
            <a:r>
              <a:rPr lang="en-US" dirty="0" err="1">
                <a:solidFill>
                  <a:schemeClr val="tx1"/>
                </a:solidFill>
              </a:rPr>
              <a:t>Transaksi</a:t>
            </a:r>
            <a:r>
              <a:rPr lang="en-US" dirty="0">
                <a:solidFill>
                  <a:schemeClr val="tx1"/>
                </a:solidFill>
              </a:rPr>
              <a:t> </a:t>
            </a:r>
            <a:r>
              <a:rPr lang="en-US" dirty="0" err="1">
                <a:solidFill>
                  <a:schemeClr val="tx1"/>
                </a:solidFill>
              </a:rPr>
              <a:t>Keuangan</a:t>
            </a:r>
            <a:r>
              <a:rPr lang="en-US" dirty="0">
                <a:solidFill>
                  <a:schemeClr val="tx1"/>
                </a:solidFill>
              </a:rPr>
              <a:t> </a:t>
            </a:r>
            <a:r>
              <a:rPr lang="en-US" dirty="0" err="1">
                <a:solidFill>
                  <a:schemeClr val="tx1"/>
                </a:solidFill>
              </a:rPr>
              <a:t>Tunai</a:t>
            </a:r>
            <a:r>
              <a:rPr lang="en-US" dirty="0">
                <a:solidFill>
                  <a:schemeClr val="tx1"/>
                </a:solidFill>
              </a:rPr>
              <a:t> (</a:t>
            </a:r>
            <a:r>
              <a:rPr lang="en-US" dirty="0" err="1">
                <a:solidFill>
                  <a:schemeClr val="tx1"/>
                </a:solidFill>
              </a:rPr>
              <a:t>dalam</a:t>
            </a:r>
            <a:r>
              <a:rPr lang="en-US" dirty="0">
                <a:solidFill>
                  <a:schemeClr val="tx1"/>
                </a:solidFill>
              </a:rPr>
              <a:t> </a:t>
            </a:r>
            <a:r>
              <a:rPr lang="en-US" dirty="0" err="1">
                <a:solidFill>
                  <a:schemeClr val="tx1"/>
                </a:solidFill>
              </a:rPr>
              <a:t>jumlah</a:t>
            </a:r>
            <a:r>
              <a:rPr lang="en-US" dirty="0">
                <a:solidFill>
                  <a:schemeClr val="tx1"/>
                </a:solidFill>
              </a:rPr>
              <a:t> </a:t>
            </a:r>
            <a:r>
              <a:rPr lang="en-US" dirty="0" err="1">
                <a:solidFill>
                  <a:schemeClr val="tx1"/>
                </a:solidFill>
              </a:rPr>
              <a:t>kumulatif</a:t>
            </a:r>
            <a:r>
              <a:rPr lang="en-US" dirty="0">
                <a:solidFill>
                  <a:schemeClr val="tx1"/>
                </a:solidFill>
              </a:rPr>
              <a:t> </a:t>
            </a:r>
            <a:r>
              <a:rPr lang="en-US" dirty="0" err="1">
                <a:solidFill>
                  <a:schemeClr val="tx1"/>
                </a:solidFill>
              </a:rPr>
              <a:t>Rp</a:t>
            </a:r>
            <a:r>
              <a:rPr lang="en-US" dirty="0">
                <a:solidFill>
                  <a:schemeClr val="tx1"/>
                </a:solidFill>
              </a:rPr>
              <a:t> 100 </a:t>
            </a:r>
            <a:r>
              <a:rPr lang="en-US" dirty="0" err="1">
                <a:solidFill>
                  <a:schemeClr val="tx1"/>
                </a:solidFill>
              </a:rPr>
              <a:t>juta</a:t>
            </a:r>
            <a:r>
              <a:rPr lang="en-US" dirty="0">
                <a:solidFill>
                  <a:schemeClr val="tx1"/>
                </a:solidFill>
              </a:rPr>
              <a:t> </a:t>
            </a:r>
            <a:r>
              <a:rPr lang="en-US" dirty="0" err="1">
                <a:solidFill>
                  <a:schemeClr val="tx1"/>
                </a:solidFill>
              </a:rPr>
              <a:t>atau</a:t>
            </a:r>
            <a:r>
              <a:rPr lang="en-US" dirty="0">
                <a:solidFill>
                  <a:schemeClr val="tx1"/>
                </a:solidFill>
              </a:rPr>
              <a:t> </a:t>
            </a:r>
            <a:r>
              <a:rPr lang="en-US" dirty="0" err="1">
                <a:solidFill>
                  <a:schemeClr val="tx1"/>
                </a:solidFill>
              </a:rPr>
              <a:t>lebih</a:t>
            </a:r>
            <a:r>
              <a:rPr lang="en-US" dirty="0">
                <a:solidFill>
                  <a:schemeClr val="tx1"/>
                </a:solidFill>
              </a:rPr>
              <a:t> </a:t>
            </a:r>
            <a:r>
              <a:rPr lang="en-US" dirty="0" err="1">
                <a:solidFill>
                  <a:schemeClr val="tx1"/>
                </a:solidFill>
              </a:rPr>
              <a:t>atau</a:t>
            </a:r>
            <a:r>
              <a:rPr lang="en-US" dirty="0">
                <a:solidFill>
                  <a:schemeClr val="tx1"/>
                </a:solidFill>
              </a:rPr>
              <a:t> yang </a:t>
            </a:r>
            <a:r>
              <a:rPr lang="en-US" dirty="0" err="1">
                <a:solidFill>
                  <a:schemeClr val="tx1"/>
                </a:solidFill>
              </a:rPr>
              <a:t>nilainya</a:t>
            </a:r>
            <a:r>
              <a:rPr lang="en-US" dirty="0">
                <a:solidFill>
                  <a:schemeClr val="tx1"/>
                </a:solidFill>
              </a:rPr>
              <a:t> </a:t>
            </a:r>
            <a:r>
              <a:rPr lang="en-US" dirty="0" err="1">
                <a:solidFill>
                  <a:schemeClr val="tx1"/>
                </a:solidFill>
              </a:rPr>
              <a:t>setara</a:t>
            </a:r>
            <a:r>
              <a:rPr lang="en-US" dirty="0">
                <a:solidFill>
                  <a:schemeClr val="tx1"/>
                </a:solidFill>
              </a:rPr>
              <a:t>) yang </a:t>
            </a:r>
            <a:r>
              <a:rPr lang="en-US" dirty="0" err="1">
                <a:solidFill>
                  <a:schemeClr val="tx1"/>
                </a:solidFill>
              </a:rPr>
              <a:t>disampaikan</a:t>
            </a:r>
            <a:r>
              <a:rPr lang="en-US" dirty="0">
                <a:solidFill>
                  <a:schemeClr val="tx1"/>
                </a:solidFill>
              </a:rPr>
              <a:t> </a:t>
            </a:r>
            <a:r>
              <a:rPr lang="en-US" dirty="0" err="1">
                <a:solidFill>
                  <a:schemeClr val="tx1"/>
                </a:solidFill>
              </a:rPr>
              <a:t>oleh</a:t>
            </a:r>
            <a:r>
              <a:rPr lang="en-US" dirty="0">
                <a:solidFill>
                  <a:schemeClr val="tx1"/>
                </a:solidFill>
              </a:rPr>
              <a:t> </a:t>
            </a:r>
            <a:r>
              <a:rPr lang="en-US" dirty="0" err="1">
                <a:solidFill>
                  <a:schemeClr val="tx1"/>
                </a:solidFill>
              </a:rPr>
              <a:t>Penyedia</a:t>
            </a:r>
            <a:r>
              <a:rPr lang="en-US" dirty="0">
                <a:solidFill>
                  <a:schemeClr val="tx1"/>
                </a:solidFill>
              </a:rPr>
              <a:t> </a:t>
            </a:r>
            <a:r>
              <a:rPr lang="en-US" dirty="0" err="1">
                <a:solidFill>
                  <a:schemeClr val="tx1"/>
                </a:solidFill>
              </a:rPr>
              <a:t>Jasa</a:t>
            </a:r>
            <a:r>
              <a:rPr lang="en-US" dirty="0">
                <a:solidFill>
                  <a:schemeClr val="tx1"/>
                </a:solidFill>
              </a:rPr>
              <a:t> </a:t>
            </a:r>
            <a:r>
              <a:rPr lang="en-US" dirty="0" err="1">
                <a:solidFill>
                  <a:schemeClr val="tx1"/>
                </a:solidFill>
              </a:rPr>
              <a:t>Keuangan</a:t>
            </a:r>
            <a:r>
              <a:rPr lang="en-US" dirty="0">
                <a:solidFill>
                  <a:schemeClr val="tx1"/>
                </a:solidFill>
              </a:rPr>
              <a:t> ,</a:t>
            </a:r>
            <a:r>
              <a:rPr lang="en-US" dirty="0" err="1">
                <a:solidFill>
                  <a:schemeClr val="tx1"/>
                </a:solidFill>
              </a:rPr>
              <a:t>serta</a:t>
            </a:r>
            <a:r>
              <a:rPr lang="en-US" dirty="0">
                <a:solidFill>
                  <a:schemeClr val="tx1"/>
                </a:solidFill>
              </a:rPr>
              <a:t> </a:t>
            </a:r>
            <a:r>
              <a:rPr lang="en-US" dirty="0" err="1">
                <a:solidFill>
                  <a:schemeClr val="tx1"/>
                </a:solidFill>
              </a:rPr>
              <a:t>Laporan</a:t>
            </a:r>
            <a:r>
              <a:rPr lang="en-US" dirty="0">
                <a:solidFill>
                  <a:schemeClr val="tx1"/>
                </a:solidFill>
              </a:rPr>
              <a:t> </a:t>
            </a:r>
            <a:r>
              <a:rPr lang="en-US" dirty="0" err="1">
                <a:solidFill>
                  <a:schemeClr val="tx1"/>
                </a:solidFill>
              </a:rPr>
              <a:t>pembawaan</a:t>
            </a:r>
            <a:r>
              <a:rPr lang="en-US" dirty="0">
                <a:solidFill>
                  <a:schemeClr val="tx1"/>
                </a:solidFill>
              </a:rPr>
              <a:t> </a:t>
            </a:r>
            <a:r>
              <a:rPr lang="en-US" dirty="0" err="1">
                <a:solidFill>
                  <a:schemeClr val="tx1"/>
                </a:solidFill>
              </a:rPr>
              <a:t>Uang</a:t>
            </a:r>
            <a:r>
              <a:rPr lang="en-US" dirty="0">
                <a:solidFill>
                  <a:schemeClr val="tx1"/>
                </a:solidFill>
              </a:rPr>
              <a:t> </a:t>
            </a:r>
            <a:r>
              <a:rPr lang="en-US" dirty="0" err="1">
                <a:solidFill>
                  <a:schemeClr val="tx1"/>
                </a:solidFill>
              </a:rPr>
              <a:t>tunai</a:t>
            </a:r>
            <a:r>
              <a:rPr lang="en-US" dirty="0">
                <a:solidFill>
                  <a:schemeClr val="tx1"/>
                </a:solidFill>
              </a:rPr>
              <a:t> </a:t>
            </a:r>
            <a:r>
              <a:rPr lang="en-US" dirty="0" err="1">
                <a:solidFill>
                  <a:schemeClr val="tx1"/>
                </a:solidFill>
              </a:rPr>
              <a:t>dalam</a:t>
            </a:r>
            <a:r>
              <a:rPr lang="en-US" dirty="0">
                <a:solidFill>
                  <a:schemeClr val="tx1"/>
                </a:solidFill>
              </a:rPr>
              <a:t> </a:t>
            </a:r>
            <a:r>
              <a:rPr lang="en-US" dirty="0" err="1">
                <a:solidFill>
                  <a:schemeClr val="tx1"/>
                </a:solidFill>
              </a:rPr>
              <a:t>mata</a:t>
            </a:r>
            <a:r>
              <a:rPr lang="en-US" dirty="0">
                <a:solidFill>
                  <a:schemeClr val="tx1"/>
                </a:solidFill>
              </a:rPr>
              <a:t> </a:t>
            </a:r>
            <a:r>
              <a:rPr lang="en-US" dirty="0" err="1">
                <a:solidFill>
                  <a:schemeClr val="tx1"/>
                </a:solidFill>
              </a:rPr>
              <a:t>uang</a:t>
            </a:r>
            <a:r>
              <a:rPr lang="en-US" dirty="0">
                <a:solidFill>
                  <a:schemeClr val="tx1"/>
                </a:solidFill>
              </a:rPr>
              <a:t> rupiah </a:t>
            </a:r>
            <a:r>
              <a:rPr lang="en-US" dirty="0" err="1">
                <a:solidFill>
                  <a:schemeClr val="tx1"/>
                </a:solidFill>
              </a:rPr>
              <a:t>atau</a:t>
            </a:r>
            <a:r>
              <a:rPr lang="en-US" dirty="0">
                <a:solidFill>
                  <a:schemeClr val="tx1"/>
                </a:solidFill>
              </a:rPr>
              <a:t> </a:t>
            </a:r>
            <a:r>
              <a:rPr lang="en-US" dirty="0" err="1">
                <a:solidFill>
                  <a:schemeClr val="tx1"/>
                </a:solidFill>
              </a:rPr>
              <a:t>mata</a:t>
            </a:r>
            <a:r>
              <a:rPr lang="en-US" dirty="0">
                <a:solidFill>
                  <a:schemeClr val="tx1"/>
                </a:solidFill>
              </a:rPr>
              <a:t> </a:t>
            </a:r>
            <a:r>
              <a:rPr lang="en-US" dirty="0" err="1">
                <a:solidFill>
                  <a:schemeClr val="tx1"/>
                </a:solidFill>
              </a:rPr>
              <a:t>uang</a:t>
            </a:r>
            <a:r>
              <a:rPr lang="en-US" dirty="0">
                <a:solidFill>
                  <a:schemeClr val="tx1"/>
                </a:solidFill>
              </a:rPr>
              <a:t> </a:t>
            </a:r>
            <a:r>
              <a:rPr lang="en-US" dirty="0" err="1">
                <a:solidFill>
                  <a:schemeClr val="tx1"/>
                </a:solidFill>
              </a:rPr>
              <a:t>lainnya</a:t>
            </a:r>
            <a:r>
              <a:rPr lang="en-US" dirty="0">
                <a:solidFill>
                  <a:schemeClr val="tx1"/>
                </a:solidFill>
              </a:rPr>
              <a:t> </a:t>
            </a:r>
            <a:r>
              <a:rPr lang="en-US" dirty="0" err="1">
                <a:solidFill>
                  <a:schemeClr val="tx1"/>
                </a:solidFill>
              </a:rPr>
              <a:t>sejumlah</a:t>
            </a:r>
            <a:r>
              <a:rPr lang="en-US" dirty="0">
                <a:solidFill>
                  <a:schemeClr val="tx1"/>
                </a:solidFill>
              </a:rPr>
              <a:t> </a:t>
            </a:r>
            <a:r>
              <a:rPr lang="en-US" dirty="0" err="1">
                <a:solidFill>
                  <a:schemeClr val="tx1"/>
                </a:solidFill>
              </a:rPr>
              <a:t>Rp</a:t>
            </a:r>
            <a:r>
              <a:rPr lang="en-US" dirty="0">
                <a:solidFill>
                  <a:schemeClr val="tx1"/>
                </a:solidFill>
              </a:rPr>
              <a:t> 200 </a:t>
            </a:r>
            <a:r>
              <a:rPr lang="en-US" dirty="0" err="1">
                <a:solidFill>
                  <a:schemeClr val="tx1"/>
                </a:solidFill>
              </a:rPr>
              <a:t>juta</a:t>
            </a:r>
            <a:r>
              <a:rPr lang="en-US" dirty="0">
                <a:solidFill>
                  <a:schemeClr val="tx1"/>
                </a:solidFill>
              </a:rPr>
              <a:t> </a:t>
            </a:r>
            <a:r>
              <a:rPr lang="en-US" dirty="0" err="1">
                <a:solidFill>
                  <a:schemeClr val="tx1"/>
                </a:solidFill>
              </a:rPr>
              <a:t>atau</a:t>
            </a:r>
            <a:r>
              <a:rPr lang="en-US" dirty="0">
                <a:solidFill>
                  <a:schemeClr val="tx1"/>
                </a:solidFill>
              </a:rPr>
              <a:t> </a:t>
            </a:r>
            <a:r>
              <a:rPr lang="en-US" dirty="0" err="1">
                <a:solidFill>
                  <a:schemeClr val="tx1"/>
                </a:solidFill>
              </a:rPr>
              <a:t>lebih</a:t>
            </a:r>
            <a:r>
              <a:rPr lang="en-US" dirty="0">
                <a:solidFill>
                  <a:schemeClr val="tx1"/>
                </a:solidFill>
              </a:rPr>
              <a:t> </a:t>
            </a:r>
            <a:r>
              <a:rPr lang="en-US" dirty="0" err="1">
                <a:solidFill>
                  <a:schemeClr val="tx1"/>
                </a:solidFill>
              </a:rPr>
              <a:t>atau</a:t>
            </a:r>
            <a:r>
              <a:rPr lang="en-US" dirty="0">
                <a:solidFill>
                  <a:schemeClr val="tx1"/>
                </a:solidFill>
              </a:rPr>
              <a:t> </a:t>
            </a:r>
            <a:r>
              <a:rPr lang="en-US" dirty="0" err="1">
                <a:solidFill>
                  <a:schemeClr val="tx1"/>
                </a:solidFill>
              </a:rPr>
              <a:t>setara</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itu</a:t>
            </a:r>
            <a:r>
              <a:rPr lang="en-US" dirty="0">
                <a:solidFill>
                  <a:schemeClr val="tx1"/>
                </a:solidFill>
              </a:rPr>
              <a:t> yang </a:t>
            </a:r>
            <a:r>
              <a:rPr lang="en-US" dirty="0" err="1">
                <a:solidFill>
                  <a:schemeClr val="tx1"/>
                </a:solidFill>
              </a:rPr>
              <a:t>disampaikan</a:t>
            </a:r>
            <a:r>
              <a:rPr lang="en-US" dirty="0">
                <a:solidFill>
                  <a:schemeClr val="tx1"/>
                </a:solidFill>
              </a:rPr>
              <a:t> </a:t>
            </a:r>
            <a:r>
              <a:rPr lang="en-US" dirty="0" err="1">
                <a:solidFill>
                  <a:schemeClr val="tx1"/>
                </a:solidFill>
              </a:rPr>
              <a:t>oleh</a:t>
            </a:r>
            <a:r>
              <a:rPr lang="en-US" dirty="0">
                <a:solidFill>
                  <a:schemeClr val="tx1"/>
                </a:solidFill>
              </a:rPr>
              <a:t> </a:t>
            </a:r>
            <a:r>
              <a:rPr lang="en-US" dirty="0" err="1">
                <a:solidFill>
                  <a:schemeClr val="tx1"/>
                </a:solidFill>
              </a:rPr>
              <a:t>Direktorat</a:t>
            </a:r>
            <a:r>
              <a:rPr lang="en-US" dirty="0">
                <a:solidFill>
                  <a:schemeClr val="tx1"/>
                </a:solidFill>
              </a:rPr>
              <a:t> </a:t>
            </a:r>
            <a:r>
              <a:rPr lang="en-US" dirty="0" err="1">
                <a:solidFill>
                  <a:schemeClr val="tx1"/>
                </a:solidFill>
              </a:rPr>
              <a:t>Jenderal</a:t>
            </a:r>
            <a:r>
              <a:rPr lang="en-US" dirty="0">
                <a:solidFill>
                  <a:schemeClr val="tx1"/>
                </a:solidFill>
              </a:rPr>
              <a:t> Bea </a:t>
            </a:r>
            <a:r>
              <a:rPr lang="en-US" dirty="0" err="1">
                <a:solidFill>
                  <a:schemeClr val="tx1"/>
                </a:solidFill>
              </a:rPr>
              <a:t>dan</a:t>
            </a:r>
            <a:r>
              <a:rPr lang="en-US" dirty="0">
                <a:solidFill>
                  <a:schemeClr val="tx1"/>
                </a:solidFill>
              </a:rPr>
              <a:t> </a:t>
            </a:r>
            <a:r>
              <a:rPr lang="en-US" dirty="0" err="1" smtClean="0">
                <a:solidFill>
                  <a:schemeClr val="tx1"/>
                </a:solidFill>
              </a:rPr>
              <a:t>Cukai</a:t>
            </a:r>
            <a:endParaRPr lang="id-ID" dirty="0">
              <a:solidFill>
                <a:schemeClr val="tx1"/>
              </a:solidFill>
            </a:endParaRPr>
          </a:p>
          <a:p>
            <a:pPr marL="457200" lvl="0" indent="-457200" algn="just">
              <a:buFont typeface="+mj-lt"/>
              <a:buAutoNum type="alphaLcPeriod"/>
            </a:pPr>
            <a:r>
              <a:rPr lang="en-US" dirty="0" err="1" smtClean="0">
                <a:solidFill>
                  <a:schemeClr val="tx1"/>
                </a:solidFill>
              </a:rPr>
              <a:t>Laporan</a:t>
            </a:r>
            <a:r>
              <a:rPr lang="en-US" dirty="0" smtClean="0">
                <a:solidFill>
                  <a:schemeClr val="tx1"/>
                </a:solidFill>
              </a:rPr>
              <a:t> </a:t>
            </a:r>
            <a:r>
              <a:rPr lang="en-US" dirty="0" err="1">
                <a:solidFill>
                  <a:schemeClr val="tx1"/>
                </a:solidFill>
              </a:rPr>
              <a:t>Transaksi</a:t>
            </a:r>
            <a:r>
              <a:rPr lang="en-US" dirty="0">
                <a:solidFill>
                  <a:schemeClr val="tx1"/>
                </a:solidFill>
              </a:rPr>
              <a:t> </a:t>
            </a:r>
            <a:r>
              <a:rPr lang="en-US" dirty="0" err="1">
                <a:solidFill>
                  <a:schemeClr val="tx1"/>
                </a:solidFill>
              </a:rPr>
              <a:t>Keuangan</a:t>
            </a:r>
            <a:r>
              <a:rPr lang="en-US" dirty="0">
                <a:solidFill>
                  <a:schemeClr val="tx1"/>
                </a:solidFill>
              </a:rPr>
              <a:t> </a:t>
            </a:r>
            <a:r>
              <a:rPr lang="en-US" dirty="0" err="1">
                <a:solidFill>
                  <a:schemeClr val="tx1"/>
                </a:solidFill>
              </a:rPr>
              <a:t>Mencurigakan</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Laporan</a:t>
            </a:r>
            <a:r>
              <a:rPr lang="en-US" dirty="0">
                <a:solidFill>
                  <a:schemeClr val="tx1"/>
                </a:solidFill>
              </a:rPr>
              <a:t> </a:t>
            </a:r>
            <a:r>
              <a:rPr lang="en-US" dirty="0" err="1">
                <a:solidFill>
                  <a:schemeClr val="tx1"/>
                </a:solidFill>
              </a:rPr>
              <a:t>Transaksi</a:t>
            </a:r>
            <a:r>
              <a:rPr lang="en-US" dirty="0">
                <a:solidFill>
                  <a:schemeClr val="tx1"/>
                </a:solidFill>
              </a:rPr>
              <a:t> </a:t>
            </a:r>
            <a:r>
              <a:rPr lang="en-US" dirty="0" err="1">
                <a:solidFill>
                  <a:schemeClr val="tx1"/>
                </a:solidFill>
              </a:rPr>
              <a:t>Keuangan</a:t>
            </a:r>
            <a:r>
              <a:rPr lang="en-US" dirty="0">
                <a:solidFill>
                  <a:schemeClr val="tx1"/>
                </a:solidFill>
              </a:rPr>
              <a:t> </a:t>
            </a:r>
            <a:r>
              <a:rPr lang="en-US" dirty="0" err="1">
                <a:solidFill>
                  <a:schemeClr val="tx1"/>
                </a:solidFill>
              </a:rPr>
              <a:t>Tunai</a:t>
            </a:r>
            <a:r>
              <a:rPr lang="en-US" dirty="0">
                <a:solidFill>
                  <a:schemeClr val="tx1"/>
                </a:solidFill>
              </a:rPr>
              <a:t> (</a:t>
            </a:r>
            <a:r>
              <a:rPr lang="en-US" dirty="0" err="1">
                <a:solidFill>
                  <a:schemeClr val="tx1"/>
                </a:solidFill>
              </a:rPr>
              <a:t>dalam</a:t>
            </a:r>
            <a:r>
              <a:rPr lang="en-US" dirty="0">
                <a:solidFill>
                  <a:schemeClr val="tx1"/>
                </a:solidFill>
              </a:rPr>
              <a:t> </a:t>
            </a:r>
            <a:r>
              <a:rPr lang="en-US" dirty="0" err="1">
                <a:solidFill>
                  <a:schemeClr val="tx1"/>
                </a:solidFill>
              </a:rPr>
              <a:t>jumlah</a:t>
            </a:r>
            <a:r>
              <a:rPr lang="en-US" dirty="0">
                <a:solidFill>
                  <a:schemeClr val="tx1"/>
                </a:solidFill>
              </a:rPr>
              <a:t> </a:t>
            </a:r>
            <a:r>
              <a:rPr lang="en-US" dirty="0" err="1">
                <a:solidFill>
                  <a:schemeClr val="tx1"/>
                </a:solidFill>
              </a:rPr>
              <a:t>kumulatif</a:t>
            </a:r>
            <a:r>
              <a:rPr lang="en-US" dirty="0">
                <a:solidFill>
                  <a:schemeClr val="tx1"/>
                </a:solidFill>
              </a:rPr>
              <a:t> </a:t>
            </a:r>
            <a:r>
              <a:rPr lang="en-US" dirty="0" err="1">
                <a:solidFill>
                  <a:schemeClr val="tx1"/>
                </a:solidFill>
              </a:rPr>
              <a:t>Rp</a:t>
            </a:r>
            <a:r>
              <a:rPr lang="en-US" dirty="0">
                <a:solidFill>
                  <a:schemeClr val="tx1"/>
                </a:solidFill>
              </a:rPr>
              <a:t> 500 </a:t>
            </a:r>
            <a:r>
              <a:rPr lang="en-US" dirty="0" err="1">
                <a:solidFill>
                  <a:schemeClr val="tx1"/>
                </a:solidFill>
              </a:rPr>
              <a:t>juta</a:t>
            </a:r>
            <a:r>
              <a:rPr lang="en-US" dirty="0">
                <a:solidFill>
                  <a:schemeClr val="tx1"/>
                </a:solidFill>
              </a:rPr>
              <a:t> </a:t>
            </a:r>
            <a:r>
              <a:rPr lang="en-US" dirty="0" err="1">
                <a:solidFill>
                  <a:schemeClr val="tx1"/>
                </a:solidFill>
              </a:rPr>
              <a:t>atau</a:t>
            </a:r>
            <a:r>
              <a:rPr lang="en-US" dirty="0">
                <a:solidFill>
                  <a:schemeClr val="tx1"/>
                </a:solidFill>
              </a:rPr>
              <a:t> </a:t>
            </a:r>
            <a:r>
              <a:rPr lang="en-US" dirty="0" err="1">
                <a:solidFill>
                  <a:schemeClr val="tx1"/>
                </a:solidFill>
              </a:rPr>
              <a:t>lebih</a:t>
            </a:r>
            <a:r>
              <a:rPr lang="en-US" dirty="0">
                <a:solidFill>
                  <a:schemeClr val="tx1"/>
                </a:solidFill>
              </a:rPr>
              <a:t> </a:t>
            </a:r>
            <a:r>
              <a:rPr lang="en-US" dirty="0" err="1">
                <a:solidFill>
                  <a:schemeClr val="tx1"/>
                </a:solidFill>
              </a:rPr>
              <a:t>atau</a:t>
            </a:r>
            <a:r>
              <a:rPr lang="en-US" dirty="0">
                <a:solidFill>
                  <a:schemeClr val="tx1"/>
                </a:solidFill>
              </a:rPr>
              <a:t> yang </a:t>
            </a:r>
            <a:r>
              <a:rPr lang="en-US" dirty="0" err="1">
                <a:solidFill>
                  <a:schemeClr val="tx1"/>
                </a:solidFill>
              </a:rPr>
              <a:t>nilainya</a:t>
            </a:r>
            <a:r>
              <a:rPr lang="en-US" dirty="0">
                <a:solidFill>
                  <a:schemeClr val="tx1"/>
                </a:solidFill>
              </a:rPr>
              <a:t> </a:t>
            </a:r>
            <a:r>
              <a:rPr lang="en-US" dirty="0" err="1">
                <a:solidFill>
                  <a:schemeClr val="tx1"/>
                </a:solidFill>
              </a:rPr>
              <a:t>setara</a:t>
            </a:r>
            <a:r>
              <a:rPr lang="en-US" dirty="0">
                <a:solidFill>
                  <a:schemeClr val="tx1"/>
                </a:solidFill>
              </a:rPr>
              <a:t>) yang </a:t>
            </a:r>
            <a:r>
              <a:rPr lang="en-US" dirty="0" err="1">
                <a:solidFill>
                  <a:schemeClr val="tx1"/>
                </a:solidFill>
              </a:rPr>
              <a:t>disampaikan</a:t>
            </a:r>
            <a:r>
              <a:rPr lang="en-US" dirty="0">
                <a:solidFill>
                  <a:schemeClr val="tx1"/>
                </a:solidFill>
              </a:rPr>
              <a:t> </a:t>
            </a:r>
            <a:r>
              <a:rPr lang="en-US" dirty="0" err="1">
                <a:solidFill>
                  <a:schemeClr val="tx1"/>
                </a:solidFill>
              </a:rPr>
              <a:t>oleh</a:t>
            </a:r>
            <a:r>
              <a:rPr lang="en-US" dirty="0">
                <a:solidFill>
                  <a:schemeClr val="tx1"/>
                </a:solidFill>
              </a:rPr>
              <a:t> </a:t>
            </a:r>
            <a:r>
              <a:rPr lang="en-US" dirty="0" err="1">
                <a:solidFill>
                  <a:schemeClr val="tx1"/>
                </a:solidFill>
              </a:rPr>
              <a:t>Penyedia</a:t>
            </a:r>
            <a:r>
              <a:rPr lang="en-US" dirty="0">
                <a:solidFill>
                  <a:schemeClr val="tx1"/>
                </a:solidFill>
              </a:rPr>
              <a:t> </a:t>
            </a:r>
            <a:r>
              <a:rPr lang="en-US" dirty="0" err="1">
                <a:solidFill>
                  <a:schemeClr val="tx1"/>
                </a:solidFill>
              </a:rPr>
              <a:t>Jasa</a:t>
            </a:r>
            <a:r>
              <a:rPr lang="en-US" dirty="0">
                <a:solidFill>
                  <a:schemeClr val="tx1"/>
                </a:solidFill>
              </a:rPr>
              <a:t> </a:t>
            </a:r>
            <a:r>
              <a:rPr lang="en-US" dirty="0" err="1">
                <a:solidFill>
                  <a:schemeClr val="tx1"/>
                </a:solidFill>
              </a:rPr>
              <a:t>Keuangan</a:t>
            </a:r>
            <a:r>
              <a:rPr lang="en-US" dirty="0">
                <a:solidFill>
                  <a:schemeClr val="tx1"/>
                </a:solidFill>
              </a:rPr>
              <a:t>, </a:t>
            </a:r>
            <a:r>
              <a:rPr lang="en-US" dirty="0" err="1">
                <a:solidFill>
                  <a:schemeClr val="tx1"/>
                </a:solidFill>
              </a:rPr>
              <a:t>serta</a:t>
            </a:r>
            <a:r>
              <a:rPr lang="en-US" dirty="0">
                <a:solidFill>
                  <a:schemeClr val="tx1"/>
                </a:solidFill>
              </a:rPr>
              <a:t> </a:t>
            </a:r>
            <a:r>
              <a:rPr lang="en-US" dirty="0" err="1">
                <a:solidFill>
                  <a:schemeClr val="tx1"/>
                </a:solidFill>
              </a:rPr>
              <a:t>Laporan</a:t>
            </a:r>
            <a:r>
              <a:rPr lang="en-US" dirty="0">
                <a:solidFill>
                  <a:schemeClr val="tx1"/>
                </a:solidFill>
              </a:rPr>
              <a:t> </a:t>
            </a:r>
            <a:r>
              <a:rPr lang="en-US" dirty="0" err="1">
                <a:solidFill>
                  <a:schemeClr val="tx1"/>
                </a:solidFill>
              </a:rPr>
              <a:t>pembawaan</a:t>
            </a:r>
            <a:r>
              <a:rPr lang="en-US" dirty="0">
                <a:solidFill>
                  <a:schemeClr val="tx1"/>
                </a:solidFill>
              </a:rPr>
              <a:t> </a:t>
            </a:r>
            <a:r>
              <a:rPr lang="en-US" dirty="0" err="1">
                <a:solidFill>
                  <a:schemeClr val="tx1"/>
                </a:solidFill>
              </a:rPr>
              <a:t>Uang</a:t>
            </a:r>
            <a:r>
              <a:rPr lang="en-US" dirty="0">
                <a:solidFill>
                  <a:schemeClr val="tx1"/>
                </a:solidFill>
              </a:rPr>
              <a:t> </a:t>
            </a:r>
            <a:r>
              <a:rPr lang="en-US" dirty="0" err="1">
                <a:solidFill>
                  <a:schemeClr val="tx1"/>
                </a:solidFill>
              </a:rPr>
              <a:t>tunai</a:t>
            </a:r>
            <a:r>
              <a:rPr lang="en-US" dirty="0">
                <a:solidFill>
                  <a:schemeClr val="tx1"/>
                </a:solidFill>
              </a:rPr>
              <a:t> </a:t>
            </a:r>
            <a:r>
              <a:rPr lang="en-US" dirty="0" err="1">
                <a:solidFill>
                  <a:schemeClr val="tx1"/>
                </a:solidFill>
              </a:rPr>
              <a:t>dalam</a:t>
            </a:r>
            <a:r>
              <a:rPr lang="en-US" dirty="0">
                <a:solidFill>
                  <a:schemeClr val="tx1"/>
                </a:solidFill>
              </a:rPr>
              <a:t> </a:t>
            </a:r>
            <a:r>
              <a:rPr lang="en-US" dirty="0" err="1">
                <a:solidFill>
                  <a:schemeClr val="tx1"/>
                </a:solidFill>
              </a:rPr>
              <a:t>mata</a:t>
            </a:r>
            <a:r>
              <a:rPr lang="en-US" dirty="0">
                <a:solidFill>
                  <a:schemeClr val="tx1"/>
                </a:solidFill>
              </a:rPr>
              <a:t> </a:t>
            </a:r>
            <a:r>
              <a:rPr lang="en-US" dirty="0" err="1">
                <a:solidFill>
                  <a:schemeClr val="tx1"/>
                </a:solidFill>
              </a:rPr>
              <a:t>uang</a:t>
            </a:r>
            <a:r>
              <a:rPr lang="en-US" dirty="0">
                <a:solidFill>
                  <a:schemeClr val="tx1"/>
                </a:solidFill>
              </a:rPr>
              <a:t> rupiah </a:t>
            </a:r>
            <a:r>
              <a:rPr lang="en-US" dirty="0" err="1">
                <a:solidFill>
                  <a:schemeClr val="tx1"/>
                </a:solidFill>
              </a:rPr>
              <a:t>atau</a:t>
            </a:r>
            <a:r>
              <a:rPr lang="en-US" dirty="0">
                <a:solidFill>
                  <a:schemeClr val="tx1"/>
                </a:solidFill>
              </a:rPr>
              <a:t> </a:t>
            </a:r>
            <a:r>
              <a:rPr lang="en-US" dirty="0" err="1">
                <a:solidFill>
                  <a:schemeClr val="tx1"/>
                </a:solidFill>
              </a:rPr>
              <a:t>mata</a:t>
            </a:r>
            <a:r>
              <a:rPr lang="en-US" dirty="0">
                <a:solidFill>
                  <a:schemeClr val="tx1"/>
                </a:solidFill>
              </a:rPr>
              <a:t> </a:t>
            </a:r>
            <a:r>
              <a:rPr lang="en-US" dirty="0" err="1">
                <a:solidFill>
                  <a:schemeClr val="tx1"/>
                </a:solidFill>
              </a:rPr>
              <a:t>uang</a:t>
            </a:r>
            <a:r>
              <a:rPr lang="en-US" dirty="0">
                <a:solidFill>
                  <a:schemeClr val="tx1"/>
                </a:solidFill>
              </a:rPr>
              <a:t> </a:t>
            </a:r>
            <a:r>
              <a:rPr lang="en-US" dirty="0" err="1">
                <a:solidFill>
                  <a:schemeClr val="tx1"/>
                </a:solidFill>
              </a:rPr>
              <a:t>lainnya</a:t>
            </a:r>
            <a:r>
              <a:rPr lang="en-US" dirty="0">
                <a:solidFill>
                  <a:schemeClr val="tx1"/>
                </a:solidFill>
              </a:rPr>
              <a:t> </a:t>
            </a:r>
            <a:r>
              <a:rPr lang="en-US" dirty="0" err="1">
                <a:solidFill>
                  <a:schemeClr val="tx1"/>
                </a:solidFill>
              </a:rPr>
              <a:t>sejumlah</a:t>
            </a:r>
            <a:r>
              <a:rPr lang="en-US" dirty="0">
                <a:solidFill>
                  <a:schemeClr val="tx1"/>
                </a:solidFill>
              </a:rPr>
              <a:t> </a:t>
            </a:r>
            <a:r>
              <a:rPr lang="en-US" dirty="0" err="1">
                <a:solidFill>
                  <a:schemeClr val="tx1"/>
                </a:solidFill>
              </a:rPr>
              <a:t>Rp</a:t>
            </a:r>
            <a:r>
              <a:rPr lang="en-US" dirty="0">
                <a:solidFill>
                  <a:schemeClr val="tx1"/>
                </a:solidFill>
              </a:rPr>
              <a:t> 100 </a:t>
            </a:r>
            <a:r>
              <a:rPr lang="en-US" dirty="0" err="1">
                <a:solidFill>
                  <a:schemeClr val="tx1"/>
                </a:solidFill>
              </a:rPr>
              <a:t>juta</a:t>
            </a:r>
            <a:r>
              <a:rPr lang="en-US" dirty="0">
                <a:solidFill>
                  <a:schemeClr val="tx1"/>
                </a:solidFill>
              </a:rPr>
              <a:t> </a:t>
            </a:r>
            <a:r>
              <a:rPr lang="en-US" dirty="0" err="1">
                <a:solidFill>
                  <a:schemeClr val="tx1"/>
                </a:solidFill>
              </a:rPr>
              <a:t>atau</a:t>
            </a:r>
            <a:r>
              <a:rPr lang="en-US" dirty="0">
                <a:solidFill>
                  <a:schemeClr val="tx1"/>
                </a:solidFill>
              </a:rPr>
              <a:t> </a:t>
            </a:r>
            <a:r>
              <a:rPr lang="en-US" dirty="0" err="1">
                <a:solidFill>
                  <a:schemeClr val="tx1"/>
                </a:solidFill>
              </a:rPr>
              <a:t>lebih</a:t>
            </a:r>
            <a:r>
              <a:rPr lang="en-US" dirty="0">
                <a:solidFill>
                  <a:schemeClr val="tx1"/>
                </a:solidFill>
              </a:rPr>
              <a:t> </a:t>
            </a:r>
            <a:r>
              <a:rPr lang="en-US" dirty="0" err="1">
                <a:solidFill>
                  <a:schemeClr val="tx1"/>
                </a:solidFill>
              </a:rPr>
              <a:t>atau</a:t>
            </a:r>
            <a:r>
              <a:rPr lang="en-US" dirty="0">
                <a:solidFill>
                  <a:schemeClr val="tx1"/>
                </a:solidFill>
              </a:rPr>
              <a:t> </a:t>
            </a:r>
            <a:r>
              <a:rPr lang="en-US" dirty="0" err="1">
                <a:solidFill>
                  <a:schemeClr val="tx1"/>
                </a:solidFill>
              </a:rPr>
              <a:t>setara</a:t>
            </a:r>
            <a:r>
              <a:rPr lang="en-US" dirty="0">
                <a:solidFill>
                  <a:schemeClr val="tx1"/>
                </a:solidFill>
              </a:rPr>
              <a:t> </a:t>
            </a:r>
            <a:r>
              <a:rPr lang="en-US" dirty="0" err="1">
                <a:solidFill>
                  <a:schemeClr val="tx1"/>
                </a:solidFill>
              </a:rPr>
              <a:t>dengan</a:t>
            </a:r>
            <a:r>
              <a:rPr lang="en-US" dirty="0">
                <a:solidFill>
                  <a:schemeClr val="tx1"/>
                </a:solidFill>
              </a:rPr>
              <a:t> </a:t>
            </a:r>
            <a:r>
              <a:rPr lang="en-US" dirty="0" err="1">
                <a:solidFill>
                  <a:schemeClr val="tx1"/>
                </a:solidFill>
              </a:rPr>
              <a:t>itu</a:t>
            </a:r>
            <a:r>
              <a:rPr lang="en-US" dirty="0">
                <a:solidFill>
                  <a:schemeClr val="tx1"/>
                </a:solidFill>
              </a:rPr>
              <a:t> yang </a:t>
            </a:r>
            <a:r>
              <a:rPr lang="en-US" dirty="0" err="1">
                <a:solidFill>
                  <a:schemeClr val="tx1"/>
                </a:solidFill>
              </a:rPr>
              <a:t>disampaikan</a:t>
            </a:r>
            <a:r>
              <a:rPr lang="en-US" dirty="0">
                <a:solidFill>
                  <a:schemeClr val="tx1"/>
                </a:solidFill>
              </a:rPr>
              <a:t> </a:t>
            </a:r>
            <a:r>
              <a:rPr lang="en-US" dirty="0" err="1">
                <a:solidFill>
                  <a:schemeClr val="tx1"/>
                </a:solidFill>
              </a:rPr>
              <a:t>oleh</a:t>
            </a:r>
            <a:r>
              <a:rPr lang="en-US" dirty="0">
                <a:solidFill>
                  <a:schemeClr val="tx1"/>
                </a:solidFill>
              </a:rPr>
              <a:t> </a:t>
            </a:r>
            <a:r>
              <a:rPr lang="en-US" dirty="0" err="1">
                <a:solidFill>
                  <a:schemeClr val="tx1"/>
                </a:solidFill>
              </a:rPr>
              <a:t>Direktorat</a:t>
            </a:r>
            <a:r>
              <a:rPr lang="en-US" dirty="0">
                <a:solidFill>
                  <a:schemeClr val="tx1"/>
                </a:solidFill>
              </a:rPr>
              <a:t> </a:t>
            </a:r>
            <a:r>
              <a:rPr lang="en-US" dirty="0" err="1">
                <a:solidFill>
                  <a:schemeClr val="tx1"/>
                </a:solidFill>
              </a:rPr>
              <a:t>Jenderal</a:t>
            </a:r>
            <a:r>
              <a:rPr lang="en-US" dirty="0">
                <a:solidFill>
                  <a:schemeClr val="tx1"/>
                </a:solidFill>
              </a:rPr>
              <a:t> Bea </a:t>
            </a:r>
            <a:r>
              <a:rPr lang="en-US" dirty="0" err="1">
                <a:solidFill>
                  <a:schemeClr val="tx1"/>
                </a:solidFill>
              </a:rPr>
              <a:t>dan</a:t>
            </a:r>
            <a:r>
              <a:rPr lang="en-US" dirty="0">
                <a:solidFill>
                  <a:schemeClr val="tx1"/>
                </a:solidFill>
              </a:rPr>
              <a:t> </a:t>
            </a:r>
            <a:r>
              <a:rPr lang="en-US" dirty="0" err="1" smtClean="0">
                <a:solidFill>
                  <a:schemeClr val="tx1"/>
                </a:solidFill>
              </a:rPr>
              <a:t>Cukai</a:t>
            </a:r>
            <a:endParaRPr lang="id-ID" dirty="0">
              <a:solidFill>
                <a:schemeClr val="tx1"/>
              </a:solidFill>
            </a:endParaRPr>
          </a:p>
          <a:p>
            <a:pPr marL="457200" lvl="0" indent="-457200" algn="just">
              <a:buFont typeface="+mj-lt"/>
              <a:buAutoNum type="alphaLcPeriod"/>
            </a:pPr>
            <a:r>
              <a:rPr lang="en-US" b="1" dirty="0" err="1" smtClean="0">
                <a:solidFill>
                  <a:schemeClr val="tx1"/>
                </a:solidFill>
              </a:rPr>
              <a:t>Laporan</a:t>
            </a:r>
            <a:r>
              <a:rPr lang="en-US" b="1" dirty="0" smtClean="0">
                <a:solidFill>
                  <a:schemeClr val="tx1"/>
                </a:solidFill>
              </a:rPr>
              <a:t> </a:t>
            </a:r>
            <a:r>
              <a:rPr lang="en-US" b="1" dirty="0" err="1">
                <a:solidFill>
                  <a:schemeClr val="tx1"/>
                </a:solidFill>
              </a:rPr>
              <a:t>Transaksi</a:t>
            </a:r>
            <a:r>
              <a:rPr lang="en-US" b="1" dirty="0">
                <a:solidFill>
                  <a:schemeClr val="tx1"/>
                </a:solidFill>
              </a:rPr>
              <a:t> </a:t>
            </a:r>
            <a:r>
              <a:rPr lang="en-US" b="1" dirty="0" err="1">
                <a:solidFill>
                  <a:schemeClr val="tx1"/>
                </a:solidFill>
              </a:rPr>
              <a:t>Keuangan</a:t>
            </a:r>
            <a:r>
              <a:rPr lang="en-US" b="1" dirty="0">
                <a:solidFill>
                  <a:schemeClr val="tx1"/>
                </a:solidFill>
              </a:rPr>
              <a:t> </a:t>
            </a:r>
            <a:r>
              <a:rPr lang="en-US" b="1" dirty="0" err="1">
                <a:solidFill>
                  <a:schemeClr val="tx1"/>
                </a:solidFill>
              </a:rPr>
              <a:t>Mencurigakan</a:t>
            </a:r>
            <a:r>
              <a:rPr lang="en-US" b="1" dirty="0">
                <a:solidFill>
                  <a:schemeClr val="tx1"/>
                </a:solidFill>
              </a:rPr>
              <a:t>, </a:t>
            </a:r>
            <a:r>
              <a:rPr lang="en-US" b="1" dirty="0" err="1">
                <a:solidFill>
                  <a:schemeClr val="tx1"/>
                </a:solidFill>
              </a:rPr>
              <a:t>Laporan</a:t>
            </a:r>
            <a:r>
              <a:rPr lang="en-US" b="1" dirty="0">
                <a:solidFill>
                  <a:schemeClr val="tx1"/>
                </a:solidFill>
              </a:rPr>
              <a:t> </a:t>
            </a:r>
            <a:r>
              <a:rPr lang="en-US" b="1" dirty="0" err="1">
                <a:solidFill>
                  <a:schemeClr val="tx1"/>
                </a:solidFill>
              </a:rPr>
              <a:t>Transaksi</a:t>
            </a:r>
            <a:r>
              <a:rPr lang="en-US" b="1" dirty="0">
                <a:solidFill>
                  <a:schemeClr val="tx1"/>
                </a:solidFill>
              </a:rPr>
              <a:t> </a:t>
            </a:r>
            <a:r>
              <a:rPr lang="en-US" b="1" dirty="0" err="1">
                <a:solidFill>
                  <a:schemeClr val="tx1"/>
                </a:solidFill>
              </a:rPr>
              <a:t>Keuangan</a:t>
            </a:r>
            <a:r>
              <a:rPr lang="en-US" b="1" dirty="0">
                <a:solidFill>
                  <a:schemeClr val="tx1"/>
                </a:solidFill>
              </a:rPr>
              <a:t> </a:t>
            </a:r>
            <a:r>
              <a:rPr lang="en-US" b="1" dirty="0" err="1">
                <a:solidFill>
                  <a:schemeClr val="tx1"/>
                </a:solidFill>
              </a:rPr>
              <a:t>Tunai</a:t>
            </a:r>
            <a:r>
              <a:rPr lang="en-US" b="1" dirty="0">
                <a:solidFill>
                  <a:schemeClr val="tx1"/>
                </a:solidFill>
              </a:rPr>
              <a:t> (</a:t>
            </a:r>
            <a:r>
              <a:rPr lang="en-US" b="1" dirty="0" err="1">
                <a:solidFill>
                  <a:schemeClr val="tx1"/>
                </a:solidFill>
              </a:rPr>
              <a:t>dalam</a:t>
            </a:r>
            <a:r>
              <a:rPr lang="en-US" b="1" dirty="0">
                <a:solidFill>
                  <a:schemeClr val="tx1"/>
                </a:solidFill>
              </a:rPr>
              <a:t> </a:t>
            </a:r>
            <a:r>
              <a:rPr lang="en-US" b="1" dirty="0" err="1">
                <a:solidFill>
                  <a:schemeClr val="tx1"/>
                </a:solidFill>
              </a:rPr>
              <a:t>jumlah</a:t>
            </a:r>
            <a:r>
              <a:rPr lang="en-US" b="1" dirty="0">
                <a:solidFill>
                  <a:schemeClr val="tx1"/>
                </a:solidFill>
              </a:rPr>
              <a:t> </a:t>
            </a:r>
            <a:r>
              <a:rPr lang="en-US" b="1" dirty="0" err="1">
                <a:solidFill>
                  <a:schemeClr val="tx1"/>
                </a:solidFill>
              </a:rPr>
              <a:t>kumulatif</a:t>
            </a:r>
            <a:r>
              <a:rPr lang="en-US" b="1" dirty="0">
                <a:solidFill>
                  <a:schemeClr val="tx1"/>
                </a:solidFill>
              </a:rPr>
              <a:t> </a:t>
            </a:r>
            <a:r>
              <a:rPr lang="en-US" b="1" dirty="0" err="1">
                <a:solidFill>
                  <a:schemeClr val="tx1"/>
                </a:solidFill>
              </a:rPr>
              <a:t>Rp</a:t>
            </a:r>
            <a:r>
              <a:rPr lang="en-US" b="1" dirty="0">
                <a:solidFill>
                  <a:schemeClr val="tx1"/>
                </a:solidFill>
              </a:rPr>
              <a:t> 500 </a:t>
            </a:r>
            <a:r>
              <a:rPr lang="en-US" b="1" dirty="0" err="1">
                <a:solidFill>
                  <a:schemeClr val="tx1"/>
                </a:solidFill>
              </a:rPr>
              <a:t>juta</a:t>
            </a:r>
            <a:r>
              <a:rPr lang="en-US" b="1" dirty="0">
                <a:solidFill>
                  <a:schemeClr val="tx1"/>
                </a:solidFill>
              </a:rPr>
              <a:t> </a:t>
            </a:r>
            <a:r>
              <a:rPr lang="en-US" b="1" dirty="0" err="1">
                <a:solidFill>
                  <a:schemeClr val="tx1"/>
                </a:solidFill>
              </a:rPr>
              <a:t>atau</a:t>
            </a:r>
            <a:r>
              <a:rPr lang="en-US" b="1" dirty="0">
                <a:solidFill>
                  <a:schemeClr val="tx1"/>
                </a:solidFill>
              </a:rPr>
              <a:t> </a:t>
            </a:r>
            <a:r>
              <a:rPr lang="en-US" b="1" dirty="0" err="1">
                <a:solidFill>
                  <a:schemeClr val="tx1"/>
                </a:solidFill>
              </a:rPr>
              <a:t>lebih</a:t>
            </a:r>
            <a:r>
              <a:rPr lang="en-US" b="1" dirty="0">
                <a:solidFill>
                  <a:schemeClr val="tx1"/>
                </a:solidFill>
              </a:rPr>
              <a:t> </a:t>
            </a:r>
            <a:r>
              <a:rPr lang="en-US" b="1" dirty="0" err="1">
                <a:solidFill>
                  <a:schemeClr val="tx1"/>
                </a:solidFill>
              </a:rPr>
              <a:t>atau</a:t>
            </a:r>
            <a:r>
              <a:rPr lang="en-US" b="1" dirty="0">
                <a:solidFill>
                  <a:schemeClr val="tx1"/>
                </a:solidFill>
              </a:rPr>
              <a:t> yang </a:t>
            </a:r>
            <a:r>
              <a:rPr lang="en-US" b="1" dirty="0" err="1">
                <a:solidFill>
                  <a:schemeClr val="tx1"/>
                </a:solidFill>
              </a:rPr>
              <a:t>nilainya</a:t>
            </a:r>
            <a:r>
              <a:rPr lang="en-US" b="1" dirty="0">
                <a:solidFill>
                  <a:schemeClr val="tx1"/>
                </a:solidFill>
              </a:rPr>
              <a:t> </a:t>
            </a:r>
            <a:r>
              <a:rPr lang="en-US" b="1" dirty="0" err="1">
                <a:solidFill>
                  <a:schemeClr val="tx1"/>
                </a:solidFill>
              </a:rPr>
              <a:t>setara</a:t>
            </a:r>
            <a:r>
              <a:rPr lang="en-US" b="1" dirty="0">
                <a:solidFill>
                  <a:schemeClr val="tx1"/>
                </a:solidFill>
              </a:rPr>
              <a:t>), </a:t>
            </a:r>
            <a:r>
              <a:rPr lang="en-US" b="1" dirty="0" err="1">
                <a:solidFill>
                  <a:schemeClr val="tx1"/>
                </a:solidFill>
              </a:rPr>
              <a:t>dan</a:t>
            </a:r>
            <a:r>
              <a:rPr lang="en-US" b="1" dirty="0">
                <a:solidFill>
                  <a:schemeClr val="tx1"/>
                </a:solidFill>
              </a:rPr>
              <a:t> </a:t>
            </a:r>
            <a:r>
              <a:rPr lang="en-US" b="1" dirty="0" err="1">
                <a:solidFill>
                  <a:schemeClr val="tx1"/>
                </a:solidFill>
              </a:rPr>
              <a:t>Laporan</a:t>
            </a:r>
            <a:r>
              <a:rPr lang="en-US" b="1" dirty="0">
                <a:solidFill>
                  <a:schemeClr val="tx1"/>
                </a:solidFill>
              </a:rPr>
              <a:t> </a:t>
            </a:r>
            <a:r>
              <a:rPr lang="en-US" b="1" dirty="0" err="1">
                <a:solidFill>
                  <a:schemeClr val="tx1"/>
                </a:solidFill>
              </a:rPr>
              <a:t>Pengiriman</a:t>
            </a:r>
            <a:r>
              <a:rPr lang="en-US" b="1" dirty="0">
                <a:solidFill>
                  <a:schemeClr val="tx1"/>
                </a:solidFill>
              </a:rPr>
              <a:t> </a:t>
            </a:r>
            <a:r>
              <a:rPr lang="en-US" b="1" dirty="0" err="1">
                <a:solidFill>
                  <a:schemeClr val="tx1"/>
                </a:solidFill>
              </a:rPr>
              <a:t>Uang</a:t>
            </a:r>
            <a:r>
              <a:rPr lang="en-US" b="1" dirty="0">
                <a:solidFill>
                  <a:schemeClr val="tx1"/>
                </a:solidFill>
              </a:rPr>
              <a:t> </a:t>
            </a:r>
            <a:r>
              <a:rPr lang="en-US" b="1" dirty="0" err="1">
                <a:solidFill>
                  <a:schemeClr val="tx1"/>
                </a:solidFill>
              </a:rPr>
              <a:t>dari</a:t>
            </a:r>
            <a:r>
              <a:rPr lang="en-US" b="1" dirty="0">
                <a:solidFill>
                  <a:schemeClr val="tx1"/>
                </a:solidFill>
              </a:rPr>
              <a:t> dank e </a:t>
            </a:r>
            <a:r>
              <a:rPr lang="en-US" b="1" dirty="0" err="1">
                <a:solidFill>
                  <a:schemeClr val="tx1"/>
                </a:solidFill>
              </a:rPr>
              <a:t>Luar</a:t>
            </a:r>
            <a:r>
              <a:rPr lang="en-US" b="1" dirty="0">
                <a:solidFill>
                  <a:schemeClr val="tx1"/>
                </a:solidFill>
              </a:rPr>
              <a:t> </a:t>
            </a:r>
            <a:r>
              <a:rPr lang="en-US" b="1" dirty="0" err="1">
                <a:solidFill>
                  <a:schemeClr val="tx1"/>
                </a:solidFill>
              </a:rPr>
              <a:t>negeri</a:t>
            </a:r>
            <a:r>
              <a:rPr lang="en-US" b="1" dirty="0">
                <a:solidFill>
                  <a:schemeClr val="tx1"/>
                </a:solidFill>
              </a:rPr>
              <a:t>  yang </a:t>
            </a:r>
            <a:r>
              <a:rPr lang="en-US" b="1" dirty="0" err="1">
                <a:solidFill>
                  <a:schemeClr val="tx1"/>
                </a:solidFill>
              </a:rPr>
              <a:t>disampaikan</a:t>
            </a:r>
            <a:r>
              <a:rPr lang="en-US" b="1" dirty="0">
                <a:solidFill>
                  <a:schemeClr val="tx1"/>
                </a:solidFill>
              </a:rPr>
              <a:t> </a:t>
            </a:r>
            <a:r>
              <a:rPr lang="en-US" b="1" dirty="0" err="1">
                <a:solidFill>
                  <a:schemeClr val="tx1"/>
                </a:solidFill>
              </a:rPr>
              <a:t>oleh</a:t>
            </a:r>
            <a:r>
              <a:rPr lang="en-US" b="1" dirty="0">
                <a:solidFill>
                  <a:schemeClr val="tx1"/>
                </a:solidFill>
              </a:rPr>
              <a:t> </a:t>
            </a:r>
            <a:r>
              <a:rPr lang="en-US" b="1" dirty="0" err="1">
                <a:solidFill>
                  <a:schemeClr val="tx1"/>
                </a:solidFill>
              </a:rPr>
              <a:t>Penyedia</a:t>
            </a:r>
            <a:r>
              <a:rPr lang="en-US" b="1" dirty="0">
                <a:solidFill>
                  <a:schemeClr val="tx1"/>
                </a:solidFill>
              </a:rPr>
              <a:t> </a:t>
            </a:r>
            <a:r>
              <a:rPr lang="en-US" b="1" dirty="0" err="1">
                <a:solidFill>
                  <a:schemeClr val="tx1"/>
                </a:solidFill>
              </a:rPr>
              <a:t>Jasa</a:t>
            </a:r>
            <a:r>
              <a:rPr lang="en-US" b="1" dirty="0">
                <a:solidFill>
                  <a:schemeClr val="tx1"/>
                </a:solidFill>
              </a:rPr>
              <a:t> </a:t>
            </a:r>
            <a:r>
              <a:rPr lang="en-US" b="1" dirty="0" err="1">
                <a:solidFill>
                  <a:schemeClr val="tx1"/>
                </a:solidFill>
              </a:rPr>
              <a:t>Keuangan</a:t>
            </a:r>
            <a:r>
              <a:rPr lang="en-US" b="1" dirty="0">
                <a:solidFill>
                  <a:schemeClr val="tx1"/>
                </a:solidFill>
              </a:rPr>
              <a:t>, </a:t>
            </a:r>
            <a:r>
              <a:rPr lang="en-US" b="1" dirty="0" err="1">
                <a:solidFill>
                  <a:schemeClr val="tx1"/>
                </a:solidFill>
              </a:rPr>
              <a:t>serta</a:t>
            </a:r>
            <a:r>
              <a:rPr lang="en-US" b="1" dirty="0">
                <a:solidFill>
                  <a:schemeClr val="tx1"/>
                </a:solidFill>
              </a:rPr>
              <a:t> </a:t>
            </a:r>
            <a:r>
              <a:rPr lang="en-US" b="1" dirty="0" err="1">
                <a:solidFill>
                  <a:schemeClr val="tx1"/>
                </a:solidFill>
              </a:rPr>
              <a:t>laporan</a:t>
            </a:r>
            <a:r>
              <a:rPr lang="en-US" b="1" dirty="0">
                <a:solidFill>
                  <a:schemeClr val="tx1"/>
                </a:solidFill>
              </a:rPr>
              <a:t> </a:t>
            </a:r>
            <a:r>
              <a:rPr lang="en-US" b="1" dirty="0" err="1">
                <a:solidFill>
                  <a:schemeClr val="tx1"/>
                </a:solidFill>
              </a:rPr>
              <a:t>Transaksi</a:t>
            </a:r>
            <a:r>
              <a:rPr lang="en-US" b="1" dirty="0">
                <a:solidFill>
                  <a:schemeClr val="tx1"/>
                </a:solidFill>
              </a:rPr>
              <a:t> </a:t>
            </a:r>
            <a:r>
              <a:rPr lang="en-US" b="1" dirty="0" err="1">
                <a:solidFill>
                  <a:schemeClr val="tx1"/>
                </a:solidFill>
              </a:rPr>
              <a:t>senil</a:t>
            </a:r>
            <a:r>
              <a:rPr lang="id-ID" b="1" dirty="0">
                <a:solidFill>
                  <a:schemeClr val="tx1"/>
                </a:solidFill>
              </a:rPr>
              <a:t>ai</a:t>
            </a:r>
            <a:r>
              <a:rPr lang="en-US" b="1" dirty="0">
                <a:solidFill>
                  <a:schemeClr val="tx1"/>
                </a:solidFill>
              </a:rPr>
              <a:t> </a:t>
            </a:r>
            <a:r>
              <a:rPr lang="en-US" b="1" dirty="0" err="1">
                <a:solidFill>
                  <a:schemeClr val="tx1"/>
                </a:solidFill>
              </a:rPr>
              <a:t>Rp</a:t>
            </a:r>
            <a:r>
              <a:rPr lang="en-US" b="1" dirty="0">
                <a:solidFill>
                  <a:schemeClr val="tx1"/>
                </a:solidFill>
              </a:rPr>
              <a:t>. 500 </a:t>
            </a:r>
            <a:r>
              <a:rPr lang="en-US" b="1" dirty="0" err="1">
                <a:solidFill>
                  <a:schemeClr val="tx1"/>
                </a:solidFill>
              </a:rPr>
              <a:t>juta</a:t>
            </a:r>
            <a:r>
              <a:rPr lang="en-US" b="1" dirty="0">
                <a:solidFill>
                  <a:schemeClr val="tx1"/>
                </a:solidFill>
              </a:rPr>
              <a:t> </a:t>
            </a:r>
            <a:r>
              <a:rPr lang="en-US" b="1" dirty="0" err="1">
                <a:solidFill>
                  <a:schemeClr val="tx1"/>
                </a:solidFill>
              </a:rPr>
              <a:t>atau</a:t>
            </a:r>
            <a:r>
              <a:rPr lang="en-US" b="1" dirty="0">
                <a:solidFill>
                  <a:schemeClr val="tx1"/>
                </a:solidFill>
              </a:rPr>
              <a:t> </a:t>
            </a:r>
            <a:r>
              <a:rPr lang="en-US" b="1" dirty="0" err="1">
                <a:solidFill>
                  <a:schemeClr val="tx1"/>
                </a:solidFill>
              </a:rPr>
              <a:t>lebih</a:t>
            </a:r>
            <a:r>
              <a:rPr lang="en-US" b="1" dirty="0">
                <a:solidFill>
                  <a:schemeClr val="tx1"/>
                </a:solidFill>
              </a:rPr>
              <a:t> yang </a:t>
            </a:r>
            <a:r>
              <a:rPr lang="en-US" b="1" dirty="0" err="1">
                <a:solidFill>
                  <a:schemeClr val="tx1"/>
                </a:solidFill>
              </a:rPr>
              <a:t>disampaikan</a:t>
            </a:r>
            <a:r>
              <a:rPr lang="en-US" b="1" dirty="0">
                <a:solidFill>
                  <a:schemeClr val="tx1"/>
                </a:solidFill>
              </a:rPr>
              <a:t> </a:t>
            </a:r>
            <a:r>
              <a:rPr lang="en-US" b="1" dirty="0" err="1">
                <a:solidFill>
                  <a:schemeClr val="tx1"/>
                </a:solidFill>
              </a:rPr>
              <a:t>oleh</a:t>
            </a:r>
            <a:r>
              <a:rPr lang="en-US" b="1" dirty="0">
                <a:solidFill>
                  <a:schemeClr val="tx1"/>
                </a:solidFill>
              </a:rPr>
              <a:t> </a:t>
            </a:r>
            <a:r>
              <a:rPr lang="en-US" b="1" dirty="0" err="1">
                <a:solidFill>
                  <a:schemeClr val="tx1"/>
                </a:solidFill>
              </a:rPr>
              <a:t>Penyedia</a:t>
            </a:r>
            <a:r>
              <a:rPr lang="en-US" b="1" dirty="0">
                <a:solidFill>
                  <a:schemeClr val="tx1"/>
                </a:solidFill>
              </a:rPr>
              <a:t> </a:t>
            </a:r>
            <a:r>
              <a:rPr lang="en-US" b="1" dirty="0" err="1">
                <a:solidFill>
                  <a:schemeClr val="tx1"/>
                </a:solidFill>
              </a:rPr>
              <a:t>barang</a:t>
            </a:r>
            <a:r>
              <a:rPr lang="en-US" b="1" dirty="0">
                <a:solidFill>
                  <a:schemeClr val="tx1"/>
                </a:solidFill>
              </a:rPr>
              <a:t> </a:t>
            </a:r>
            <a:r>
              <a:rPr lang="en-US" b="1" dirty="0" err="1">
                <a:solidFill>
                  <a:schemeClr val="tx1"/>
                </a:solidFill>
              </a:rPr>
              <a:t>dan</a:t>
            </a:r>
            <a:r>
              <a:rPr lang="en-US" b="1" dirty="0">
                <a:solidFill>
                  <a:schemeClr val="tx1"/>
                </a:solidFill>
              </a:rPr>
              <a:t> </a:t>
            </a:r>
            <a:r>
              <a:rPr lang="en-US" b="1" dirty="0" err="1">
                <a:solidFill>
                  <a:schemeClr val="tx1"/>
                </a:solidFill>
              </a:rPr>
              <a:t>atau</a:t>
            </a:r>
            <a:r>
              <a:rPr lang="en-US" b="1" dirty="0">
                <a:solidFill>
                  <a:schemeClr val="tx1"/>
                </a:solidFill>
              </a:rPr>
              <a:t> </a:t>
            </a:r>
            <a:r>
              <a:rPr lang="en-US" b="1" dirty="0" err="1">
                <a:solidFill>
                  <a:schemeClr val="tx1"/>
                </a:solidFill>
              </a:rPr>
              <a:t>Jasa</a:t>
            </a:r>
            <a:r>
              <a:rPr lang="en-US" b="1" dirty="0">
                <a:solidFill>
                  <a:schemeClr val="tx1"/>
                </a:solidFill>
              </a:rPr>
              <a:t>.</a:t>
            </a:r>
            <a:endParaRPr lang="id-ID" dirty="0">
              <a:solidFill>
                <a:schemeClr val="tx1"/>
              </a:solidFill>
            </a:endParaRPr>
          </a:p>
        </p:txBody>
      </p:sp>
    </p:spTree>
    <p:extLst>
      <p:ext uri="{BB962C8B-B14F-4D97-AF65-F5344CB8AC3E}">
        <p14:creationId xmlns:p14="http://schemas.microsoft.com/office/powerpoint/2010/main" val="1142929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046912" y="6592267"/>
            <a:ext cx="2133600" cy="365125"/>
          </a:xfrm>
        </p:spPr>
        <p:txBody>
          <a:bodyPr/>
          <a:lstStyle/>
          <a:p>
            <a:fld id="{AC3301F5-5C39-49EA-90B3-923F69586C72}" type="slidenum">
              <a:rPr lang="id-ID" smtClean="0">
                <a:solidFill>
                  <a:schemeClr val="accent2"/>
                </a:solidFill>
              </a:rPr>
              <a:t>24</a:t>
            </a:fld>
            <a:endParaRPr lang="id-ID" dirty="0">
              <a:solidFill>
                <a:schemeClr val="accent2"/>
              </a:solidFill>
            </a:endParaRPr>
          </a:p>
        </p:txBody>
      </p:sp>
      <p:sp>
        <p:nvSpPr>
          <p:cNvPr id="3" name="Rectangle 2"/>
          <p:cNvSpPr/>
          <p:nvPr/>
        </p:nvSpPr>
        <p:spPr>
          <a:xfrm>
            <a:off x="395537" y="1"/>
            <a:ext cx="8748464" cy="65973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err="1">
                <a:solidFill>
                  <a:schemeClr val="tx1"/>
                </a:solidFill>
              </a:rPr>
              <a:t>Pertanyaan</a:t>
            </a:r>
            <a:r>
              <a:rPr lang="en-US" sz="2000" b="1" dirty="0">
                <a:solidFill>
                  <a:schemeClr val="tx1"/>
                </a:solidFill>
              </a:rPr>
              <a:t> 17.</a:t>
            </a:r>
            <a:endParaRPr lang="id-ID" sz="2000" dirty="0">
              <a:solidFill>
                <a:schemeClr val="tx1"/>
              </a:solidFill>
            </a:endParaRPr>
          </a:p>
          <a:p>
            <a:r>
              <a:rPr lang="en-US" sz="2000" dirty="0">
                <a:solidFill>
                  <a:schemeClr val="tx1"/>
                </a:solidFill>
              </a:rPr>
              <a:t>Dari </a:t>
            </a:r>
            <a:r>
              <a:rPr lang="en-US" sz="2000" dirty="0" err="1">
                <a:solidFill>
                  <a:schemeClr val="tx1"/>
                </a:solidFill>
              </a:rPr>
              <a:t>pilihan</a:t>
            </a:r>
            <a:r>
              <a:rPr lang="en-US" sz="2000" dirty="0">
                <a:solidFill>
                  <a:schemeClr val="tx1"/>
                </a:solidFill>
              </a:rPr>
              <a:t> </a:t>
            </a:r>
            <a:r>
              <a:rPr lang="en-US" sz="2000" dirty="0" err="1">
                <a:solidFill>
                  <a:schemeClr val="tx1"/>
                </a:solidFill>
              </a:rPr>
              <a:t>dibawah</a:t>
            </a:r>
            <a:r>
              <a:rPr lang="en-US" sz="2000" dirty="0">
                <a:solidFill>
                  <a:schemeClr val="tx1"/>
                </a:solidFill>
              </a:rPr>
              <a:t> </a:t>
            </a:r>
            <a:r>
              <a:rPr lang="en-US" sz="2000" dirty="0" err="1">
                <a:solidFill>
                  <a:schemeClr val="tx1"/>
                </a:solidFill>
              </a:rPr>
              <a:t>ini</a:t>
            </a:r>
            <a:r>
              <a:rPr lang="en-US" sz="2000" dirty="0">
                <a:solidFill>
                  <a:schemeClr val="tx1"/>
                </a:solidFill>
              </a:rPr>
              <a:t> </a:t>
            </a:r>
            <a:r>
              <a:rPr lang="en-US" sz="2000" dirty="0" err="1">
                <a:solidFill>
                  <a:schemeClr val="tx1"/>
                </a:solidFill>
              </a:rPr>
              <a:t>manakah</a:t>
            </a:r>
            <a:r>
              <a:rPr lang="en-US" sz="2000" dirty="0">
                <a:solidFill>
                  <a:schemeClr val="tx1"/>
                </a:solidFill>
              </a:rPr>
              <a:t> yang paling </a:t>
            </a:r>
            <a:r>
              <a:rPr lang="en-US" sz="2000" dirty="0" err="1">
                <a:solidFill>
                  <a:schemeClr val="tx1"/>
                </a:solidFill>
              </a:rPr>
              <a:t>benar</a:t>
            </a:r>
            <a:r>
              <a:rPr lang="en-US" sz="2000" dirty="0">
                <a:solidFill>
                  <a:schemeClr val="tx1"/>
                </a:solidFill>
              </a:rPr>
              <a:t>:</a:t>
            </a:r>
            <a:endParaRPr lang="id-ID" sz="2000" dirty="0">
              <a:solidFill>
                <a:schemeClr val="tx1"/>
              </a:solidFill>
            </a:endParaRPr>
          </a:p>
          <a:p>
            <a:pPr marL="457200" lvl="0" indent="-457200">
              <a:buFont typeface="+mj-lt"/>
              <a:buAutoNum type="alphaLcPeriod"/>
            </a:pPr>
            <a:r>
              <a:rPr lang="en-US" sz="2000" dirty="0" err="1">
                <a:solidFill>
                  <a:schemeClr val="tx1"/>
                </a:solidFill>
              </a:rPr>
              <a:t>Setiap</a:t>
            </a:r>
            <a:r>
              <a:rPr lang="en-US" sz="2000" dirty="0">
                <a:solidFill>
                  <a:schemeClr val="tx1"/>
                </a:solidFill>
              </a:rPr>
              <a:t> </a:t>
            </a:r>
            <a:r>
              <a:rPr lang="en-US" sz="2000" dirty="0" err="1">
                <a:solidFill>
                  <a:schemeClr val="tx1"/>
                </a:solidFill>
              </a:rPr>
              <a:t>transaksi</a:t>
            </a:r>
            <a:r>
              <a:rPr lang="en-US" sz="2000" dirty="0">
                <a:solidFill>
                  <a:schemeClr val="tx1"/>
                </a:solidFill>
              </a:rPr>
              <a:t> </a:t>
            </a:r>
            <a:r>
              <a:rPr lang="en-US" sz="2000" dirty="0" err="1">
                <a:solidFill>
                  <a:schemeClr val="tx1"/>
                </a:solidFill>
              </a:rPr>
              <a:t>keuangan</a:t>
            </a:r>
            <a:r>
              <a:rPr lang="en-US" sz="2000" dirty="0">
                <a:solidFill>
                  <a:schemeClr val="tx1"/>
                </a:solidFill>
              </a:rPr>
              <a:t> yang </a:t>
            </a:r>
            <a:r>
              <a:rPr lang="en-US" sz="2000" dirty="0" err="1">
                <a:solidFill>
                  <a:schemeClr val="tx1"/>
                </a:solidFill>
              </a:rPr>
              <a:t>dilakukan</a:t>
            </a:r>
            <a:r>
              <a:rPr lang="en-US" sz="2000" dirty="0">
                <a:solidFill>
                  <a:schemeClr val="tx1"/>
                </a:solidFill>
              </a:rPr>
              <a:t> </a:t>
            </a:r>
            <a:r>
              <a:rPr lang="en-US" sz="2000" dirty="0" err="1">
                <a:solidFill>
                  <a:schemeClr val="tx1"/>
                </a:solidFill>
              </a:rPr>
              <a:t>melalui</a:t>
            </a:r>
            <a:r>
              <a:rPr lang="en-US" sz="2000" dirty="0">
                <a:solidFill>
                  <a:schemeClr val="tx1"/>
                </a:solidFill>
              </a:rPr>
              <a:t> </a:t>
            </a:r>
            <a:r>
              <a:rPr lang="en-US" sz="2000" dirty="0" err="1">
                <a:solidFill>
                  <a:schemeClr val="tx1"/>
                </a:solidFill>
              </a:rPr>
              <a:t>Penyedia</a:t>
            </a:r>
            <a:r>
              <a:rPr lang="en-US" sz="2000" dirty="0">
                <a:solidFill>
                  <a:schemeClr val="tx1"/>
                </a:solidFill>
              </a:rPr>
              <a:t> </a:t>
            </a:r>
            <a:r>
              <a:rPr lang="en-US" sz="2000" dirty="0" err="1">
                <a:solidFill>
                  <a:schemeClr val="tx1"/>
                </a:solidFill>
              </a:rPr>
              <a:t>Jasa</a:t>
            </a:r>
            <a:r>
              <a:rPr lang="en-US" sz="2000" dirty="0">
                <a:solidFill>
                  <a:schemeClr val="tx1"/>
                </a:solidFill>
              </a:rPr>
              <a:t> </a:t>
            </a:r>
            <a:r>
              <a:rPr lang="en-US" sz="2000" dirty="0" err="1">
                <a:solidFill>
                  <a:schemeClr val="tx1"/>
                </a:solidFill>
              </a:rPr>
              <a:t>Keuangan</a:t>
            </a:r>
            <a:r>
              <a:rPr lang="en-US" sz="2000" dirty="0">
                <a:solidFill>
                  <a:schemeClr val="tx1"/>
                </a:solidFill>
              </a:rPr>
              <a:t> </a:t>
            </a:r>
            <a:r>
              <a:rPr lang="en-US" sz="2000" dirty="0" err="1">
                <a:solidFill>
                  <a:schemeClr val="tx1"/>
                </a:solidFill>
              </a:rPr>
              <a:t>wajib</a:t>
            </a:r>
            <a:r>
              <a:rPr lang="en-US" sz="2000" dirty="0">
                <a:solidFill>
                  <a:schemeClr val="tx1"/>
                </a:solidFill>
              </a:rPr>
              <a:t> </a:t>
            </a:r>
            <a:r>
              <a:rPr lang="en-US" sz="2000" dirty="0" err="1">
                <a:solidFill>
                  <a:schemeClr val="tx1"/>
                </a:solidFill>
              </a:rPr>
              <a:t>dilaporkan</a:t>
            </a:r>
            <a:r>
              <a:rPr lang="en-US" sz="2000" dirty="0">
                <a:solidFill>
                  <a:schemeClr val="tx1"/>
                </a:solidFill>
              </a:rPr>
              <a:t> </a:t>
            </a:r>
            <a:r>
              <a:rPr lang="en-US" sz="2000" dirty="0" err="1">
                <a:solidFill>
                  <a:schemeClr val="tx1"/>
                </a:solidFill>
              </a:rPr>
              <a:t>kepada</a:t>
            </a:r>
            <a:r>
              <a:rPr lang="en-US" sz="2000" dirty="0">
                <a:solidFill>
                  <a:schemeClr val="tx1"/>
                </a:solidFill>
              </a:rPr>
              <a:t> PPATK. Hal </a:t>
            </a:r>
            <a:r>
              <a:rPr lang="en-US" sz="2000" dirty="0" err="1">
                <a:solidFill>
                  <a:schemeClr val="tx1"/>
                </a:solidFill>
              </a:rPr>
              <a:t>ini</a:t>
            </a:r>
            <a:r>
              <a:rPr lang="en-US" sz="2000" dirty="0">
                <a:solidFill>
                  <a:schemeClr val="tx1"/>
                </a:solidFill>
              </a:rPr>
              <a:t> </a:t>
            </a:r>
            <a:r>
              <a:rPr lang="en-US" sz="2000" dirty="0" err="1">
                <a:solidFill>
                  <a:schemeClr val="tx1"/>
                </a:solidFill>
              </a:rPr>
              <a:t>untuk</a:t>
            </a:r>
            <a:r>
              <a:rPr lang="en-US" sz="2000" dirty="0">
                <a:solidFill>
                  <a:schemeClr val="tx1"/>
                </a:solidFill>
              </a:rPr>
              <a:t> </a:t>
            </a:r>
            <a:r>
              <a:rPr lang="en-US" sz="2000" dirty="0" err="1">
                <a:solidFill>
                  <a:schemeClr val="tx1"/>
                </a:solidFill>
              </a:rPr>
              <a:t>memperkaya</a:t>
            </a:r>
            <a:r>
              <a:rPr lang="en-US" sz="2000" dirty="0">
                <a:solidFill>
                  <a:schemeClr val="tx1"/>
                </a:solidFill>
              </a:rPr>
              <a:t> database yang </a:t>
            </a:r>
            <a:r>
              <a:rPr lang="en-US" sz="2000" dirty="0" err="1">
                <a:solidFill>
                  <a:schemeClr val="tx1"/>
                </a:solidFill>
              </a:rPr>
              <a:t>dimiliki</a:t>
            </a:r>
            <a:r>
              <a:rPr lang="en-US" sz="2000" dirty="0">
                <a:solidFill>
                  <a:schemeClr val="tx1"/>
                </a:solidFill>
              </a:rPr>
              <a:t> </a:t>
            </a:r>
            <a:r>
              <a:rPr lang="en-US" sz="2000" dirty="0" err="1">
                <a:solidFill>
                  <a:schemeClr val="tx1"/>
                </a:solidFill>
              </a:rPr>
              <a:t>dalam</a:t>
            </a:r>
            <a:r>
              <a:rPr lang="en-US" sz="2000" dirty="0">
                <a:solidFill>
                  <a:schemeClr val="tx1"/>
                </a:solidFill>
              </a:rPr>
              <a:t> </a:t>
            </a:r>
            <a:r>
              <a:rPr lang="en-US" sz="2000" dirty="0" err="1">
                <a:solidFill>
                  <a:schemeClr val="tx1"/>
                </a:solidFill>
              </a:rPr>
              <a:t>rangka</a:t>
            </a:r>
            <a:r>
              <a:rPr lang="en-US" sz="2000" dirty="0">
                <a:solidFill>
                  <a:schemeClr val="tx1"/>
                </a:solidFill>
              </a:rPr>
              <a:t> </a:t>
            </a:r>
            <a:r>
              <a:rPr lang="en-US" sz="2000" dirty="0" err="1">
                <a:solidFill>
                  <a:schemeClr val="tx1"/>
                </a:solidFill>
              </a:rPr>
              <a:t>menunjang</a:t>
            </a:r>
            <a:r>
              <a:rPr lang="en-US" sz="2000" dirty="0">
                <a:solidFill>
                  <a:schemeClr val="tx1"/>
                </a:solidFill>
              </a:rPr>
              <a:t> </a:t>
            </a:r>
            <a:r>
              <a:rPr lang="en-US" sz="2000" dirty="0" err="1">
                <a:solidFill>
                  <a:schemeClr val="tx1"/>
                </a:solidFill>
              </a:rPr>
              <a:t>hasil</a:t>
            </a:r>
            <a:r>
              <a:rPr lang="en-US" sz="2000" dirty="0">
                <a:solidFill>
                  <a:schemeClr val="tx1"/>
                </a:solidFill>
              </a:rPr>
              <a:t> </a:t>
            </a:r>
            <a:r>
              <a:rPr lang="en-US" sz="2000" dirty="0" err="1">
                <a:solidFill>
                  <a:schemeClr val="tx1"/>
                </a:solidFill>
              </a:rPr>
              <a:t>analisis</a:t>
            </a:r>
            <a:r>
              <a:rPr lang="en-US" sz="2000" dirty="0">
                <a:solidFill>
                  <a:schemeClr val="tx1"/>
                </a:solidFill>
              </a:rPr>
              <a:t> yang </a:t>
            </a:r>
            <a:r>
              <a:rPr lang="en-US" sz="2000" dirty="0" smtClean="0">
                <a:solidFill>
                  <a:schemeClr val="tx1"/>
                </a:solidFill>
              </a:rPr>
              <a:t>optimal</a:t>
            </a:r>
            <a:endParaRPr lang="id-ID" sz="2000" dirty="0">
              <a:solidFill>
                <a:schemeClr val="tx1"/>
              </a:solidFill>
            </a:endParaRPr>
          </a:p>
          <a:p>
            <a:pPr marL="457200" lvl="0" indent="-457200">
              <a:buFont typeface="+mj-lt"/>
              <a:buAutoNum type="alphaLcPeriod"/>
            </a:pPr>
            <a:r>
              <a:rPr lang="en-US" sz="2000" dirty="0" smtClean="0">
                <a:solidFill>
                  <a:schemeClr val="tx1"/>
                </a:solidFill>
              </a:rPr>
              <a:t>PPATK </a:t>
            </a:r>
            <a:r>
              <a:rPr lang="en-US" sz="2000" dirty="0" err="1">
                <a:solidFill>
                  <a:schemeClr val="tx1"/>
                </a:solidFill>
              </a:rPr>
              <a:t>memiliki</a:t>
            </a:r>
            <a:r>
              <a:rPr lang="en-US" sz="2000" dirty="0">
                <a:solidFill>
                  <a:schemeClr val="tx1"/>
                </a:solidFill>
              </a:rPr>
              <a:t> </a:t>
            </a:r>
            <a:r>
              <a:rPr lang="en-US" sz="2000" dirty="0" err="1">
                <a:solidFill>
                  <a:schemeClr val="tx1"/>
                </a:solidFill>
              </a:rPr>
              <a:t>kewenangan</a:t>
            </a:r>
            <a:r>
              <a:rPr lang="en-US" sz="2000" dirty="0">
                <a:solidFill>
                  <a:schemeClr val="tx1"/>
                </a:solidFill>
              </a:rPr>
              <a:t> </a:t>
            </a:r>
            <a:r>
              <a:rPr lang="en-US" sz="2000" dirty="0" err="1">
                <a:solidFill>
                  <a:schemeClr val="tx1"/>
                </a:solidFill>
              </a:rPr>
              <a:t>penyidikan</a:t>
            </a:r>
            <a:r>
              <a:rPr lang="en-US" sz="2000" dirty="0">
                <a:solidFill>
                  <a:schemeClr val="tx1"/>
                </a:solidFill>
              </a:rPr>
              <a:t> </a:t>
            </a:r>
            <a:r>
              <a:rPr lang="en-US" sz="2000" dirty="0" err="1">
                <a:solidFill>
                  <a:schemeClr val="tx1"/>
                </a:solidFill>
              </a:rPr>
              <a:t>sebagaimana</a:t>
            </a:r>
            <a:r>
              <a:rPr lang="en-US" sz="2000" dirty="0">
                <a:solidFill>
                  <a:schemeClr val="tx1"/>
                </a:solidFill>
              </a:rPr>
              <a:t> </a:t>
            </a:r>
            <a:r>
              <a:rPr lang="en-US" sz="2000" dirty="0" err="1">
                <a:solidFill>
                  <a:schemeClr val="tx1"/>
                </a:solidFill>
              </a:rPr>
              <a:t>diamanatkan</a:t>
            </a:r>
            <a:r>
              <a:rPr lang="en-US" sz="2000" dirty="0">
                <a:solidFill>
                  <a:schemeClr val="tx1"/>
                </a:solidFill>
              </a:rPr>
              <a:t> </a:t>
            </a:r>
            <a:r>
              <a:rPr lang="en-US" sz="2000" dirty="0" err="1">
                <a:solidFill>
                  <a:schemeClr val="tx1"/>
                </a:solidFill>
              </a:rPr>
              <a:t>oleh</a:t>
            </a:r>
            <a:r>
              <a:rPr lang="en-US" sz="2000" dirty="0">
                <a:solidFill>
                  <a:schemeClr val="tx1"/>
                </a:solidFill>
              </a:rPr>
              <a:t> </a:t>
            </a:r>
            <a:r>
              <a:rPr lang="en-US" sz="2000" dirty="0" err="1">
                <a:solidFill>
                  <a:schemeClr val="tx1"/>
                </a:solidFill>
              </a:rPr>
              <a:t>Undang-Undang</a:t>
            </a:r>
            <a:r>
              <a:rPr lang="en-US" sz="2000" dirty="0">
                <a:solidFill>
                  <a:schemeClr val="tx1"/>
                </a:solidFill>
              </a:rPr>
              <a:t> </a:t>
            </a:r>
            <a:r>
              <a:rPr lang="en-US" sz="2000" dirty="0" err="1">
                <a:solidFill>
                  <a:schemeClr val="tx1"/>
                </a:solidFill>
              </a:rPr>
              <a:t>Tindak</a:t>
            </a:r>
            <a:r>
              <a:rPr lang="en-US" sz="2000" dirty="0">
                <a:solidFill>
                  <a:schemeClr val="tx1"/>
                </a:solidFill>
              </a:rPr>
              <a:t> </a:t>
            </a:r>
            <a:r>
              <a:rPr lang="en-US" sz="2000" dirty="0" err="1">
                <a:solidFill>
                  <a:schemeClr val="tx1"/>
                </a:solidFill>
              </a:rPr>
              <a:t>Pidana</a:t>
            </a:r>
            <a:r>
              <a:rPr lang="en-US" sz="2000" dirty="0">
                <a:solidFill>
                  <a:schemeClr val="tx1"/>
                </a:solidFill>
              </a:rPr>
              <a:t> </a:t>
            </a:r>
            <a:r>
              <a:rPr lang="en-US" sz="2000" dirty="0" err="1">
                <a:solidFill>
                  <a:schemeClr val="tx1"/>
                </a:solidFill>
              </a:rPr>
              <a:t>Pencucian</a:t>
            </a:r>
            <a:r>
              <a:rPr lang="en-US" sz="2000" dirty="0">
                <a:solidFill>
                  <a:schemeClr val="tx1"/>
                </a:solidFill>
              </a:rPr>
              <a:t> </a:t>
            </a:r>
            <a:r>
              <a:rPr lang="en-US" sz="2000" dirty="0" err="1">
                <a:solidFill>
                  <a:schemeClr val="tx1"/>
                </a:solidFill>
              </a:rPr>
              <a:t>Uang</a:t>
            </a:r>
            <a:r>
              <a:rPr lang="en-US" sz="2000" dirty="0">
                <a:solidFill>
                  <a:schemeClr val="tx1"/>
                </a:solidFill>
              </a:rPr>
              <a:t>. Hal </a:t>
            </a:r>
            <a:r>
              <a:rPr lang="en-US" sz="2000" dirty="0" err="1">
                <a:solidFill>
                  <a:schemeClr val="tx1"/>
                </a:solidFill>
              </a:rPr>
              <a:t>ini</a:t>
            </a:r>
            <a:r>
              <a:rPr lang="en-US" sz="2000" dirty="0">
                <a:solidFill>
                  <a:schemeClr val="tx1"/>
                </a:solidFill>
              </a:rPr>
              <a:t> </a:t>
            </a:r>
            <a:r>
              <a:rPr lang="en-US" sz="2000" dirty="0" err="1">
                <a:solidFill>
                  <a:schemeClr val="tx1"/>
                </a:solidFill>
              </a:rPr>
              <a:t>didasarkan</a:t>
            </a:r>
            <a:r>
              <a:rPr lang="en-US" sz="2000" dirty="0">
                <a:solidFill>
                  <a:schemeClr val="tx1"/>
                </a:solidFill>
              </a:rPr>
              <a:t> </a:t>
            </a:r>
            <a:r>
              <a:rPr lang="en-US" sz="2000" dirty="0" err="1">
                <a:solidFill>
                  <a:schemeClr val="tx1"/>
                </a:solidFill>
              </a:rPr>
              <a:t>atas</a:t>
            </a:r>
            <a:r>
              <a:rPr lang="en-US" sz="2000" dirty="0">
                <a:solidFill>
                  <a:schemeClr val="tx1"/>
                </a:solidFill>
              </a:rPr>
              <a:t> </a:t>
            </a:r>
            <a:r>
              <a:rPr lang="en-US" sz="2000" dirty="0" err="1">
                <a:solidFill>
                  <a:schemeClr val="tx1"/>
                </a:solidFill>
              </a:rPr>
              <a:t>peran</a:t>
            </a:r>
            <a:r>
              <a:rPr lang="en-US" sz="2000" dirty="0">
                <a:solidFill>
                  <a:schemeClr val="tx1"/>
                </a:solidFill>
              </a:rPr>
              <a:t> </a:t>
            </a:r>
            <a:r>
              <a:rPr lang="en-US" sz="2000" dirty="0" err="1">
                <a:solidFill>
                  <a:schemeClr val="tx1"/>
                </a:solidFill>
              </a:rPr>
              <a:t>strategis</a:t>
            </a:r>
            <a:r>
              <a:rPr lang="en-US" sz="2000" dirty="0">
                <a:solidFill>
                  <a:schemeClr val="tx1"/>
                </a:solidFill>
              </a:rPr>
              <a:t> yang </a:t>
            </a:r>
            <a:r>
              <a:rPr lang="en-US" sz="2000" dirty="0" err="1">
                <a:solidFill>
                  <a:schemeClr val="tx1"/>
                </a:solidFill>
              </a:rPr>
              <a:t>dimiliki</a:t>
            </a:r>
            <a:r>
              <a:rPr lang="en-US" sz="2000" dirty="0">
                <a:solidFill>
                  <a:schemeClr val="tx1"/>
                </a:solidFill>
              </a:rPr>
              <a:t> </a:t>
            </a:r>
            <a:r>
              <a:rPr lang="en-US" sz="2000" dirty="0" err="1">
                <a:solidFill>
                  <a:schemeClr val="tx1"/>
                </a:solidFill>
              </a:rPr>
              <a:t>oleh</a:t>
            </a:r>
            <a:r>
              <a:rPr lang="en-US" sz="2000" dirty="0">
                <a:solidFill>
                  <a:schemeClr val="tx1"/>
                </a:solidFill>
              </a:rPr>
              <a:t> </a:t>
            </a:r>
            <a:r>
              <a:rPr lang="en-US" sz="2000" dirty="0" err="1">
                <a:solidFill>
                  <a:schemeClr val="tx1"/>
                </a:solidFill>
              </a:rPr>
              <a:t>lembaga</a:t>
            </a:r>
            <a:r>
              <a:rPr lang="en-US" sz="2000" dirty="0">
                <a:solidFill>
                  <a:schemeClr val="tx1"/>
                </a:solidFill>
              </a:rPr>
              <a:t> </a:t>
            </a:r>
            <a:r>
              <a:rPr lang="en-US" sz="2000" dirty="0" err="1">
                <a:solidFill>
                  <a:schemeClr val="tx1"/>
                </a:solidFill>
              </a:rPr>
              <a:t>ini</a:t>
            </a:r>
            <a:r>
              <a:rPr lang="en-US" sz="2000" dirty="0">
                <a:solidFill>
                  <a:schemeClr val="tx1"/>
                </a:solidFill>
              </a:rPr>
              <a:t>. </a:t>
            </a:r>
            <a:r>
              <a:rPr lang="en-US" sz="2000" dirty="0" err="1">
                <a:solidFill>
                  <a:schemeClr val="tx1"/>
                </a:solidFill>
              </a:rPr>
              <a:t>Selain</a:t>
            </a:r>
            <a:r>
              <a:rPr lang="en-US" sz="2000" dirty="0">
                <a:solidFill>
                  <a:schemeClr val="tx1"/>
                </a:solidFill>
              </a:rPr>
              <a:t> </a:t>
            </a:r>
            <a:r>
              <a:rPr lang="en-US" sz="2000" dirty="0" err="1">
                <a:solidFill>
                  <a:schemeClr val="tx1"/>
                </a:solidFill>
              </a:rPr>
              <a:t>itu</a:t>
            </a:r>
            <a:r>
              <a:rPr lang="en-US" sz="2000" dirty="0">
                <a:solidFill>
                  <a:schemeClr val="tx1"/>
                </a:solidFill>
              </a:rPr>
              <a:t> </a:t>
            </a:r>
            <a:r>
              <a:rPr lang="en-US" sz="2000" dirty="0" err="1">
                <a:solidFill>
                  <a:schemeClr val="tx1"/>
                </a:solidFill>
              </a:rPr>
              <a:t>dengan</a:t>
            </a:r>
            <a:r>
              <a:rPr lang="en-US" sz="2000" dirty="0">
                <a:solidFill>
                  <a:schemeClr val="tx1"/>
                </a:solidFill>
              </a:rPr>
              <a:t> </a:t>
            </a:r>
            <a:r>
              <a:rPr lang="en-US" sz="2000" dirty="0" err="1">
                <a:solidFill>
                  <a:schemeClr val="tx1"/>
                </a:solidFill>
              </a:rPr>
              <a:t>kewenangan</a:t>
            </a:r>
            <a:r>
              <a:rPr lang="en-US" sz="2000" dirty="0">
                <a:solidFill>
                  <a:schemeClr val="tx1"/>
                </a:solidFill>
              </a:rPr>
              <a:t> </a:t>
            </a:r>
            <a:r>
              <a:rPr lang="en-US" sz="2000" dirty="0" err="1">
                <a:solidFill>
                  <a:schemeClr val="tx1"/>
                </a:solidFill>
              </a:rPr>
              <a:t>penyidikan</a:t>
            </a:r>
            <a:r>
              <a:rPr lang="en-US" sz="2000" dirty="0">
                <a:solidFill>
                  <a:schemeClr val="tx1"/>
                </a:solidFill>
              </a:rPr>
              <a:t> yang </a:t>
            </a:r>
            <a:r>
              <a:rPr lang="en-US" sz="2000" dirty="0" err="1">
                <a:solidFill>
                  <a:schemeClr val="tx1"/>
                </a:solidFill>
              </a:rPr>
              <a:t>ada</a:t>
            </a:r>
            <a:r>
              <a:rPr lang="en-US" sz="2000" dirty="0">
                <a:solidFill>
                  <a:schemeClr val="tx1"/>
                </a:solidFill>
              </a:rPr>
              <a:t> </a:t>
            </a:r>
            <a:r>
              <a:rPr lang="en-US" sz="2000" dirty="0" err="1">
                <a:solidFill>
                  <a:schemeClr val="tx1"/>
                </a:solidFill>
              </a:rPr>
              <a:t>akan</a:t>
            </a:r>
            <a:r>
              <a:rPr lang="en-US" sz="2000" dirty="0">
                <a:solidFill>
                  <a:schemeClr val="tx1"/>
                </a:solidFill>
              </a:rPr>
              <a:t> </a:t>
            </a:r>
            <a:r>
              <a:rPr lang="en-US" sz="2000" dirty="0" err="1">
                <a:solidFill>
                  <a:schemeClr val="tx1"/>
                </a:solidFill>
              </a:rPr>
              <a:t>dapat</a:t>
            </a:r>
            <a:r>
              <a:rPr lang="en-US" sz="2000" dirty="0">
                <a:solidFill>
                  <a:schemeClr val="tx1"/>
                </a:solidFill>
              </a:rPr>
              <a:t> </a:t>
            </a:r>
            <a:r>
              <a:rPr lang="en-US" sz="2000" dirty="0" err="1">
                <a:solidFill>
                  <a:schemeClr val="tx1"/>
                </a:solidFill>
              </a:rPr>
              <a:t>memperlancar</a:t>
            </a:r>
            <a:r>
              <a:rPr lang="en-US" sz="2000" dirty="0">
                <a:solidFill>
                  <a:schemeClr val="tx1"/>
                </a:solidFill>
              </a:rPr>
              <a:t> </a:t>
            </a:r>
            <a:r>
              <a:rPr lang="en-US" sz="2000" dirty="0" err="1">
                <a:solidFill>
                  <a:schemeClr val="tx1"/>
                </a:solidFill>
              </a:rPr>
              <a:t>kerja</a:t>
            </a:r>
            <a:r>
              <a:rPr lang="en-US" sz="2000" dirty="0">
                <a:solidFill>
                  <a:schemeClr val="tx1"/>
                </a:solidFill>
              </a:rPr>
              <a:t> </a:t>
            </a:r>
            <a:r>
              <a:rPr lang="en-US" sz="2000" dirty="0" smtClean="0">
                <a:solidFill>
                  <a:schemeClr val="tx1"/>
                </a:solidFill>
              </a:rPr>
              <a:t>PPATK</a:t>
            </a:r>
            <a:endParaRPr lang="id-ID" sz="2000" dirty="0">
              <a:solidFill>
                <a:schemeClr val="tx1"/>
              </a:solidFill>
            </a:endParaRPr>
          </a:p>
          <a:p>
            <a:pPr marL="457200" lvl="0" indent="-457200">
              <a:buFont typeface="+mj-lt"/>
              <a:buAutoNum type="alphaLcPeriod"/>
            </a:pPr>
            <a:r>
              <a:rPr lang="en-US" sz="2000" b="1" dirty="0" err="1" smtClean="0">
                <a:solidFill>
                  <a:schemeClr val="tx1"/>
                </a:solidFill>
              </a:rPr>
              <a:t>Dua</a:t>
            </a:r>
            <a:r>
              <a:rPr lang="en-US" sz="2000" b="1" dirty="0" smtClean="0">
                <a:solidFill>
                  <a:schemeClr val="tx1"/>
                </a:solidFill>
              </a:rPr>
              <a:t> </a:t>
            </a:r>
            <a:r>
              <a:rPr lang="en-US" sz="2000" b="1" dirty="0" err="1">
                <a:solidFill>
                  <a:schemeClr val="tx1"/>
                </a:solidFill>
              </a:rPr>
              <a:t>tugas</a:t>
            </a:r>
            <a:r>
              <a:rPr lang="en-US" sz="2000" b="1" dirty="0">
                <a:solidFill>
                  <a:schemeClr val="tx1"/>
                </a:solidFill>
              </a:rPr>
              <a:t> </a:t>
            </a:r>
            <a:r>
              <a:rPr lang="en-US" sz="2000" b="1" dirty="0" err="1">
                <a:solidFill>
                  <a:schemeClr val="tx1"/>
                </a:solidFill>
              </a:rPr>
              <a:t>utama</a:t>
            </a:r>
            <a:r>
              <a:rPr lang="en-US" sz="2000" b="1" dirty="0">
                <a:solidFill>
                  <a:schemeClr val="tx1"/>
                </a:solidFill>
              </a:rPr>
              <a:t> PPATK yang </a:t>
            </a:r>
            <a:r>
              <a:rPr lang="en-US" sz="2000" b="1" dirty="0" err="1">
                <a:solidFill>
                  <a:schemeClr val="tx1"/>
                </a:solidFill>
              </a:rPr>
              <a:t>menonjol</a:t>
            </a:r>
            <a:r>
              <a:rPr lang="en-US" sz="2000" b="1" dirty="0">
                <a:solidFill>
                  <a:schemeClr val="tx1"/>
                </a:solidFill>
              </a:rPr>
              <a:t> </a:t>
            </a:r>
            <a:r>
              <a:rPr lang="en-US" sz="2000" b="1" dirty="0" err="1">
                <a:solidFill>
                  <a:schemeClr val="tx1"/>
                </a:solidFill>
              </a:rPr>
              <a:t>dalam</a:t>
            </a:r>
            <a:r>
              <a:rPr lang="en-US" sz="2000" b="1" dirty="0">
                <a:solidFill>
                  <a:schemeClr val="tx1"/>
                </a:solidFill>
              </a:rPr>
              <a:t> </a:t>
            </a:r>
            <a:r>
              <a:rPr lang="en-US" sz="2000" b="1" dirty="0" err="1">
                <a:solidFill>
                  <a:schemeClr val="tx1"/>
                </a:solidFill>
              </a:rPr>
              <a:t>kaitannya</a:t>
            </a:r>
            <a:r>
              <a:rPr lang="en-US" sz="2000" b="1" dirty="0">
                <a:solidFill>
                  <a:schemeClr val="tx1"/>
                </a:solidFill>
              </a:rPr>
              <a:t> </a:t>
            </a:r>
            <a:r>
              <a:rPr lang="en-US" sz="2000" b="1" dirty="0" err="1">
                <a:solidFill>
                  <a:schemeClr val="tx1"/>
                </a:solidFill>
              </a:rPr>
              <a:t>dengan</a:t>
            </a:r>
            <a:r>
              <a:rPr lang="en-US" sz="2000" b="1" dirty="0">
                <a:solidFill>
                  <a:schemeClr val="tx1"/>
                </a:solidFill>
              </a:rPr>
              <a:t> </a:t>
            </a:r>
            <a:r>
              <a:rPr lang="en-US" sz="2000" b="1" dirty="0" err="1">
                <a:solidFill>
                  <a:schemeClr val="tx1"/>
                </a:solidFill>
              </a:rPr>
              <a:t>pemberantasan</a:t>
            </a:r>
            <a:r>
              <a:rPr lang="en-US" sz="2000" b="1" dirty="0">
                <a:solidFill>
                  <a:schemeClr val="tx1"/>
                </a:solidFill>
              </a:rPr>
              <a:t> </a:t>
            </a:r>
            <a:r>
              <a:rPr lang="en-US" sz="2000" b="1" dirty="0" err="1">
                <a:solidFill>
                  <a:schemeClr val="tx1"/>
                </a:solidFill>
              </a:rPr>
              <a:t>tindak</a:t>
            </a:r>
            <a:r>
              <a:rPr lang="en-US" sz="2000" b="1" dirty="0">
                <a:solidFill>
                  <a:schemeClr val="tx1"/>
                </a:solidFill>
              </a:rPr>
              <a:t> </a:t>
            </a:r>
            <a:r>
              <a:rPr lang="en-US" sz="2000" b="1" dirty="0" err="1">
                <a:solidFill>
                  <a:schemeClr val="tx1"/>
                </a:solidFill>
              </a:rPr>
              <a:t>pidana</a:t>
            </a:r>
            <a:r>
              <a:rPr lang="en-US" sz="2000" b="1" dirty="0">
                <a:solidFill>
                  <a:schemeClr val="tx1"/>
                </a:solidFill>
              </a:rPr>
              <a:t> </a:t>
            </a:r>
            <a:r>
              <a:rPr lang="en-US" sz="2000" b="1" dirty="0" err="1">
                <a:solidFill>
                  <a:schemeClr val="tx1"/>
                </a:solidFill>
              </a:rPr>
              <a:t>pencucian</a:t>
            </a:r>
            <a:r>
              <a:rPr lang="en-US" sz="2000" b="1" dirty="0">
                <a:solidFill>
                  <a:schemeClr val="tx1"/>
                </a:solidFill>
              </a:rPr>
              <a:t> </a:t>
            </a:r>
            <a:r>
              <a:rPr lang="en-US" sz="2000" b="1" dirty="0" err="1">
                <a:solidFill>
                  <a:schemeClr val="tx1"/>
                </a:solidFill>
              </a:rPr>
              <a:t>uang</a:t>
            </a:r>
            <a:r>
              <a:rPr lang="en-US" sz="2000" b="1" dirty="0">
                <a:solidFill>
                  <a:schemeClr val="tx1"/>
                </a:solidFill>
              </a:rPr>
              <a:t>, </a:t>
            </a:r>
            <a:r>
              <a:rPr lang="en-US" sz="2000" b="1" dirty="0" err="1">
                <a:solidFill>
                  <a:schemeClr val="tx1"/>
                </a:solidFill>
              </a:rPr>
              <a:t>yaitu</a:t>
            </a:r>
            <a:r>
              <a:rPr lang="en-US" sz="2000" b="1" dirty="0">
                <a:solidFill>
                  <a:schemeClr val="tx1"/>
                </a:solidFill>
              </a:rPr>
              <a:t> </a:t>
            </a:r>
            <a:r>
              <a:rPr lang="en-US" sz="2000" b="1" dirty="0" err="1">
                <a:solidFill>
                  <a:schemeClr val="tx1"/>
                </a:solidFill>
              </a:rPr>
              <a:t>tugas</a:t>
            </a:r>
            <a:r>
              <a:rPr lang="en-US" sz="2000" b="1" dirty="0">
                <a:solidFill>
                  <a:schemeClr val="tx1"/>
                </a:solidFill>
              </a:rPr>
              <a:t> </a:t>
            </a:r>
            <a:r>
              <a:rPr lang="en-US" sz="2000" b="1" dirty="0" err="1">
                <a:solidFill>
                  <a:schemeClr val="tx1"/>
                </a:solidFill>
              </a:rPr>
              <a:t>mendeteksi</a:t>
            </a:r>
            <a:r>
              <a:rPr lang="en-US" sz="2000" b="1" dirty="0">
                <a:solidFill>
                  <a:schemeClr val="tx1"/>
                </a:solidFill>
              </a:rPr>
              <a:t> </a:t>
            </a:r>
            <a:r>
              <a:rPr lang="en-US" sz="2000" b="1" dirty="0" err="1">
                <a:solidFill>
                  <a:schemeClr val="tx1"/>
                </a:solidFill>
              </a:rPr>
              <a:t>adanya</a:t>
            </a:r>
            <a:r>
              <a:rPr lang="en-US" sz="2000" b="1" dirty="0">
                <a:solidFill>
                  <a:schemeClr val="tx1"/>
                </a:solidFill>
              </a:rPr>
              <a:t> </a:t>
            </a:r>
            <a:r>
              <a:rPr lang="en-US" sz="2000" b="1" dirty="0" err="1">
                <a:solidFill>
                  <a:schemeClr val="tx1"/>
                </a:solidFill>
              </a:rPr>
              <a:t>indikasi</a:t>
            </a:r>
            <a:r>
              <a:rPr lang="en-US" sz="2000" b="1" dirty="0">
                <a:solidFill>
                  <a:schemeClr val="tx1"/>
                </a:solidFill>
              </a:rPr>
              <a:t> </a:t>
            </a:r>
            <a:r>
              <a:rPr lang="en-US" sz="2000" b="1" dirty="0" err="1">
                <a:solidFill>
                  <a:schemeClr val="tx1"/>
                </a:solidFill>
              </a:rPr>
              <a:t>tindak</a:t>
            </a:r>
            <a:r>
              <a:rPr lang="en-US" sz="2000" b="1" dirty="0">
                <a:solidFill>
                  <a:schemeClr val="tx1"/>
                </a:solidFill>
              </a:rPr>
              <a:t> </a:t>
            </a:r>
            <a:r>
              <a:rPr lang="en-US" sz="2000" b="1" dirty="0" err="1">
                <a:solidFill>
                  <a:schemeClr val="tx1"/>
                </a:solidFill>
              </a:rPr>
              <a:t>pidana</a:t>
            </a:r>
            <a:r>
              <a:rPr lang="en-US" sz="2000" b="1" dirty="0">
                <a:solidFill>
                  <a:schemeClr val="tx1"/>
                </a:solidFill>
              </a:rPr>
              <a:t> </a:t>
            </a:r>
            <a:r>
              <a:rPr lang="en-US" sz="2000" b="1" dirty="0" err="1">
                <a:solidFill>
                  <a:schemeClr val="tx1"/>
                </a:solidFill>
              </a:rPr>
              <a:t>pencucian</a:t>
            </a:r>
            <a:r>
              <a:rPr lang="en-US" sz="2000" b="1" dirty="0">
                <a:solidFill>
                  <a:schemeClr val="tx1"/>
                </a:solidFill>
              </a:rPr>
              <a:t> </a:t>
            </a:r>
            <a:r>
              <a:rPr lang="en-US" sz="2000" b="1" dirty="0" err="1">
                <a:solidFill>
                  <a:schemeClr val="tx1"/>
                </a:solidFill>
              </a:rPr>
              <a:t>uang</a:t>
            </a:r>
            <a:r>
              <a:rPr lang="en-US" sz="2000" b="1" dirty="0">
                <a:solidFill>
                  <a:schemeClr val="tx1"/>
                </a:solidFill>
              </a:rPr>
              <a:t> </a:t>
            </a:r>
            <a:r>
              <a:rPr lang="en-US" sz="2000" b="1" dirty="0" err="1">
                <a:solidFill>
                  <a:schemeClr val="tx1"/>
                </a:solidFill>
              </a:rPr>
              <a:t>dan</a:t>
            </a:r>
            <a:r>
              <a:rPr lang="en-US" sz="2000" b="1" dirty="0">
                <a:solidFill>
                  <a:schemeClr val="tx1"/>
                </a:solidFill>
              </a:rPr>
              <a:t> </a:t>
            </a:r>
            <a:r>
              <a:rPr lang="en-US" sz="2000" b="1" dirty="0" err="1">
                <a:solidFill>
                  <a:schemeClr val="tx1"/>
                </a:solidFill>
              </a:rPr>
              <a:t>tugas</a:t>
            </a:r>
            <a:r>
              <a:rPr lang="en-US" sz="2000" b="1" dirty="0">
                <a:solidFill>
                  <a:schemeClr val="tx1"/>
                </a:solidFill>
              </a:rPr>
              <a:t> </a:t>
            </a:r>
            <a:r>
              <a:rPr lang="en-US" sz="2000" b="1" dirty="0" err="1">
                <a:solidFill>
                  <a:schemeClr val="tx1"/>
                </a:solidFill>
              </a:rPr>
              <a:t>membantu</a:t>
            </a:r>
            <a:r>
              <a:rPr lang="en-US" sz="2000" b="1" dirty="0">
                <a:solidFill>
                  <a:schemeClr val="tx1"/>
                </a:solidFill>
              </a:rPr>
              <a:t> </a:t>
            </a:r>
            <a:r>
              <a:rPr lang="en-US" sz="2000" b="1" dirty="0" err="1">
                <a:solidFill>
                  <a:schemeClr val="tx1"/>
                </a:solidFill>
              </a:rPr>
              <a:t>penegakan</a:t>
            </a:r>
            <a:r>
              <a:rPr lang="en-US" sz="2000" b="1" dirty="0">
                <a:solidFill>
                  <a:schemeClr val="tx1"/>
                </a:solidFill>
              </a:rPr>
              <a:t> </a:t>
            </a:r>
            <a:r>
              <a:rPr lang="en-US" sz="2000" b="1" dirty="0" err="1">
                <a:solidFill>
                  <a:schemeClr val="tx1"/>
                </a:solidFill>
              </a:rPr>
              <a:t>hukum</a:t>
            </a:r>
            <a:r>
              <a:rPr lang="en-US" sz="2000" b="1" dirty="0">
                <a:solidFill>
                  <a:schemeClr val="tx1"/>
                </a:solidFill>
              </a:rPr>
              <a:t> yang </a:t>
            </a:r>
            <a:r>
              <a:rPr lang="en-US" sz="2000" b="1" dirty="0" err="1">
                <a:solidFill>
                  <a:schemeClr val="tx1"/>
                </a:solidFill>
              </a:rPr>
              <a:t>berkaitan</a:t>
            </a:r>
            <a:r>
              <a:rPr lang="en-US" sz="2000" b="1" dirty="0">
                <a:solidFill>
                  <a:schemeClr val="tx1"/>
                </a:solidFill>
              </a:rPr>
              <a:t> </a:t>
            </a:r>
            <a:r>
              <a:rPr lang="en-US" sz="2000" b="1" dirty="0" err="1">
                <a:solidFill>
                  <a:schemeClr val="tx1"/>
                </a:solidFill>
              </a:rPr>
              <a:t>dengan</a:t>
            </a:r>
            <a:r>
              <a:rPr lang="en-US" sz="2000" b="1" dirty="0">
                <a:solidFill>
                  <a:schemeClr val="tx1"/>
                </a:solidFill>
              </a:rPr>
              <a:t> </a:t>
            </a:r>
            <a:r>
              <a:rPr lang="en-US" sz="2000" b="1" dirty="0" err="1">
                <a:solidFill>
                  <a:schemeClr val="tx1"/>
                </a:solidFill>
              </a:rPr>
              <a:t>pencucian</a:t>
            </a:r>
            <a:r>
              <a:rPr lang="en-US" sz="2000" b="1" dirty="0">
                <a:solidFill>
                  <a:schemeClr val="tx1"/>
                </a:solidFill>
              </a:rPr>
              <a:t> </a:t>
            </a:r>
            <a:r>
              <a:rPr lang="en-US" sz="2000" b="1" dirty="0" err="1">
                <a:solidFill>
                  <a:schemeClr val="tx1"/>
                </a:solidFill>
              </a:rPr>
              <a:t>uang</a:t>
            </a:r>
            <a:r>
              <a:rPr lang="en-US" sz="2000" b="1" dirty="0">
                <a:solidFill>
                  <a:schemeClr val="tx1"/>
                </a:solidFill>
              </a:rPr>
              <a:t> </a:t>
            </a:r>
            <a:r>
              <a:rPr lang="en-US" sz="2000" b="1" dirty="0" err="1">
                <a:solidFill>
                  <a:schemeClr val="tx1"/>
                </a:solidFill>
              </a:rPr>
              <a:t>dan</a:t>
            </a:r>
            <a:r>
              <a:rPr lang="en-US" sz="2000" b="1" dirty="0">
                <a:solidFill>
                  <a:schemeClr val="tx1"/>
                </a:solidFill>
              </a:rPr>
              <a:t> </a:t>
            </a:r>
            <a:r>
              <a:rPr lang="en-US" sz="2000" b="1" dirty="0" err="1">
                <a:solidFill>
                  <a:schemeClr val="tx1"/>
                </a:solidFill>
              </a:rPr>
              <a:t>tindak</a:t>
            </a:r>
            <a:r>
              <a:rPr lang="en-US" sz="2000" b="1" dirty="0">
                <a:solidFill>
                  <a:schemeClr val="tx1"/>
                </a:solidFill>
              </a:rPr>
              <a:t> </a:t>
            </a:r>
            <a:r>
              <a:rPr lang="en-US" sz="2000" b="1" dirty="0" err="1">
                <a:solidFill>
                  <a:schemeClr val="tx1"/>
                </a:solidFill>
              </a:rPr>
              <a:t>pidana</a:t>
            </a:r>
            <a:r>
              <a:rPr lang="en-US" sz="2000" b="1" dirty="0">
                <a:solidFill>
                  <a:schemeClr val="tx1"/>
                </a:solidFill>
              </a:rPr>
              <a:t> yang </a:t>
            </a:r>
            <a:r>
              <a:rPr lang="en-US" sz="2000" b="1" dirty="0" err="1">
                <a:solidFill>
                  <a:schemeClr val="tx1"/>
                </a:solidFill>
              </a:rPr>
              <a:t>melahirkannya</a:t>
            </a:r>
            <a:r>
              <a:rPr lang="en-US" sz="2000" b="1" dirty="0">
                <a:solidFill>
                  <a:schemeClr val="tx1"/>
                </a:solidFill>
              </a:rPr>
              <a:t> (</a:t>
            </a:r>
            <a:r>
              <a:rPr lang="en-US" sz="2000" b="1" i="1" dirty="0">
                <a:solidFill>
                  <a:schemeClr val="tx1"/>
                </a:solidFill>
              </a:rPr>
              <a:t>predicate crimes</a:t>
            </a:r>
            <a:r>
              <a:rPr lang="en-US" sz="2000" b="1" dirty="0">
                <a:solidFill>
                  <a:schemeClr val="tx1"/>
                </a:solidFill>
              </a:rPr>
              <a:t>)</a:t>
            </a:r>
            <a:endParaRPr lang="id-ID" sz="2000" dirty="0">
              <a:solidFill>
                <a:schemeClr val="tx1"/>
              </a:solidFill>
            </a:endParaRPr>
          </a:p>
          <a:p>
            <a:r>
              <a:rPr lang="en-US" sz="2000" b="1" dirty="0" err="1">
                <a:solidFill>
                  <a:schemeClr val="tx1"/>
                </a:solidFill>
              </a:rPr>
              <a:t>Pertanyaan</a:t>
            </a:r>
            <a:r>
              <a:rPr lang="en-US" sz="2000" b="1" dirty="0">
                <a:solidFill>
                  <a:schemeClr val="tx1"/>
                </a:solidFill>
              </a:rPr>
              <a:t> 18.</a:t>
            </a:r>
            <a:endParaRPr lang="id-ID" sz="2000" dirty="0">
              <a:solidFill>
                <a:schemeClr val="tx1"/>
              </a:solidFill>
            </a:endParaRPr>
          </a:p>
          <a:p>
            <a:r>
              <a:rPr lang="en-US" sz="2000" dirty="0" err="1">
                <a:solidFill>
                  <a:schemeClr val="tx1"/>
                </a:solidFill>
              </a:rPr>
              <a:t>Hasil</a:t>
            </a:r>
            <a:r>
              <a:rPr lang="en-US" sz="2000" dirty="0">
                <a:solidFill>
                  <a:schemeClr val="tx1"/>
                </a:solidFill>
              </a:rPr>
              <a:t> </a:t>
            </a:r>
            <a:r>
              <a:rPr lang="id-ID" sz="2000" dirty="0">
                <a:solidFill>
                  <a:schemeClr val="tx1"/>
                </a:solidFill>
              </a:rPr>
              <a:t>A</a:t>
            </a:r>
            <a:r>
              <a:rPr lang="en-US" sz="2000" dirty="0" err="1">
                <a:solidFill>
                  <a:schemeClr val="tx1"/>
                </a:solidFill>
              </a:rPr>
              <a:t>nalisis</a:t>
            </a:r>
            <a:r>
              <a:rPr lang="en-US" sz="2000" dirty="0">
                <a:solidFill>
                  <a:schemeClr val="tx1"/>
                </a:solidFill>
              </a:rPr>
              <a:t> </a:t>
            </a:r>
            <a:r>
              <a:rPr lang="id-ID" sz="2000" dirty="0">
                <a:solidFill>
                  <a:schemeClr val="tx1"/>
                </a:solidFill>
              </a:rPr>
              <a:t>dan Hasil Pemeriksaan </a:t>
            </a:r>
            <a:r>
              <a:rPr lang="en-US" sz="2000" dirty="0">
                <a:solidFill>
                  <a:schemeClr val="tx1"/>
                </a:solidFill>
              </a:rPr>
              <a:t>yang </a:t>
            </a:r>
            <a:r>
              <a:rPr lang="en-US" sz="2000" dirty="0" err="1">
                <a:solidFill>
                  <a:schemeClr val="tx1"/>
                </a:solidFill>
              </a:rPr>
              <a:t>dilakukan</a:t>
            </a:r>
            <a:r>
              <a:rPr lang="en-US" sz="2000" dirty="0">
                <a:solidFill>
                  <a:schemeClr val="tx1"/>
                </a:solidFill>
              </a:rPr>
              <a:t> </a:t>
            </a:r>
            <a:r>
              <a:rPr lang="en-US" sz="2000" dirty="0" err="1">
                <a:solidFill>
                  <a:schemeClr val="tx1"/>
                </a:solidFill>
              </a:rPr>
              <a:t>oleh</a:t>
            </a:r>
            <a:r>
              <a:rPr lang="en-US" sz="2000" dirty="0">
                <a:solidFill>
                  <a:schemeClr val="tx1"/>
                </a:solidFill>
              </a:rPr>
              <a:t> PPATK </a:t>
            </a:r>
            <a:r>
              <a:rPr lang="en-US" sz="2000" dirty="0" err="1">
                <a:solidFill>
                  <a:schemeClr val="tx1"/>
                </a:solidFill>
              </a:rPr>
              <a:t>disampaikan</a:t>
            </a:r>
            <a:r>
              <a:rPr lang="en-US" sz="2000" dirty="0">
                <a:solidFill>
                  <a:schemeClr val="tx1"/>
                </a:solidFill>
              </a:rPr>
              <a:t> </a:t>
            </a:r>
            <a:r>
              <a:rPr lang="en-US" sz="2000" dirty="0" err="1">
                <a:solidFill>
                  <a:schemeClr val="tx1"/>
                </a:solidFill>
              </a:rPr>
              <a:t>kepada</a:t>
            </a:r>
            <a:r>
              <a:rPr lang="en-US" sz="2000" dirty="0">
                <a:solidFill>
                  <a:schemeClr val="tx1"/>
                </a:solidFill>
              </a:rPr>
              <a:t> </a:t>
            </a:r>
            <a:r>
              <a:rPr lang="en-US" sz="2000" dirty="0" err="1">
                <a:solidFill>
                  <a:schemeClr val="tx1"/>
                </a:solidFill>
              </a:rPr>
              <a:t>Kepolisian</a:t>
            </a:r>
            <a:r>
              <a:rPr lang="en-US" sz="2000" dirty="0">
                <a:solidFill>
                  <a:schemeClr val="tx1"/>
                </a:solidFill>
              </a:rPr>
              <a:t> RI </a:t>
            </a:r>
            <a:r>
              <a:rPr lang="en-US" sz="2000" dirty="0" err="1">
                <a:solidFill>
                  <a:schemeClr val="tx1"/>
                </a:solidFill>
              </a:rPr>
              <a:t>dan</a:t>
            </a:r>
            <a:r>
              <a:rPr lang="en-US" sz="2000" dirty="0">
                <a:solidFill>
                  <a:schemeClr val="tx1"/>
                </a:solidFill>
              </a:rPr>
              <a:t> </a:t>
            </a:r>
            <a:r>
              <a:rPr lang="en-US" sz="2000" dirty="0" err="1">
                <a:solidFill>
                  <a:schemeClr val="tx1"/>
                </a:solidFill>
              </a:rPr>
              <a:t>Kejaksaan</a:t>
            </a:r>
            <a:r>
              <a:rPr lang="en-US" sz="2000" dirty="0">
                <a:solidFill>
                  <a:schemeClr val="tx1"/>
                </a:solidFill>
              </a:rPr>
              <a:t> </a:t>
            </a:r>
            <a:r>
              <a:rPr lang="en-US" sz="2000" dirty="0" err="1">
                <a:solidFill>
                  <a:schemeClr val="tx1"/>
                </a:solidFill>
              </a:rPr>
              <a:t>serta</a:t>
            </a:r>
            <a:r>
              <a:rPr lang="en-US" sz="2000" dirty="0">
                <a:solidFill>
                  <a:schemeClr val="tx1"/>
                </a:solidFill>
              </a:rPr>
              <a:t> </a:t>
            </a:r>
            <a:r>
              <a:rPr lang="en-US" sz="2000" dirty="0" err="1">
                <a:solidFill>
                  <a:schemeClr val="tx1"/>
                </a:solidFill>
              </a:rPr>
              <a:t>penegak</a:t>
            </a:r>
            <a:r>
              <a:rPr lang="en-US" sz="2000" dirty="0">
                <a:solidFill>
                  <a:schemeClr val="tx1"/>
                </a:solidFill>
              </a:rPr>
              <a:t> </a:t>
            </a:r>
            <a:r>
              <a:rPr lang="en-US" sz="2000" dirty="0" err="1">
                <a:solidFill>
                  <a:schemeClr val="tx1"/>
                </a:solidFill>
              </a:rPr>
              <a:t>hukum</a:t>
            </a:r>
            <a:r>
              <a:rPr lang="en-US" sz="2000" dirty="0">
                <a:solidFill>
                  <a:schemeClr val="tx1"/>
                </a:solidFill>
              </a:rPr>
              <a:t> </a:t>
            </a:r>
            <a:r>
              <a:rPr lang="en-US" sz="2000" dirty="0" err="1">
                <a:solidFill>
                  <a:schemeClr val="tx1"/>
                </a:solidFill>
              </a:rPr>
              <a:t>lainnya</a:t>
            </a:r>
            <a:r>
              <a:rPr lang="en-US" sz="2000" dirty="0">
                <a:solidFill>
                  <a:schemeClr val="tx1"/>
                </a:solidFill>
              </a:rPr>
              <a:t> yang </a:t>
            </a:r>
            <a:r>
              <a:rPr lang="en-US" sz="2000" dirty="0" err="1">
                <a:solidFill>
                  <a:schemeClr val="tx1"/>
                </a:solidFill>
              </a:rPr>
              <a:t>menangani</a:t>
            </a:r>
            <a:r>
              <a:rPr lang="en-US" sz="2000" dirty="0">
                <a:solidFill>
                  <a:schemeClr val="tx1"/>
                </a:solidFill>
              </a:rPr>
              <a:t> , </a:t>
            </a:r>
            <a:r>
              <a:rPr lang="en-US" sz="2000" dirty="0" err="1">
                <a:solidFill>
                  <a:schemeClr val="tx1"/>
                </a:solidFill>
              </a:rPr>
              <a:t>seperti</a:t>
            </a:r>
            <a:r>
              <a:rPr lang="en-US" sz="2000" dirty="0">
                <a:solidFill>
                  <a:schemeClr val="tx1"/>
                </a:solidFill>
              </a:rPr>
              <a:t> KPK. Dari </a:t>
            </a:r>
            <a:r>
              <a:rPr lang="en-US" sz="2000" dirty="0" err="1">
                <a:solidFill>
                  <a:schemeClr val="tx1"/>
                </a:solidFill>
              </a:rPr>
              <a:t>pernyataan</a:t>
            </a:r>
            <a:r>
              <a:rPr lang="en-US" sz="2000" dirty="0">
                <a:solidFill>
                  <a:schemeClr val="tx1"/>
                </a:solidFill>
              </a:rPr>
              <a:t> di </a:t>
            </a:r>
            <a:r>
              <a:rPr lang="en-US" sz="2000" dirty="0" err="1">
                <a:solidFill>
                  <a:schemeClr val="tx1"/>
                </a:solidFill>
              </a:rPr>
              <a:t>bawah</a:t>
            </a:r>
            <a:r>
              <a:rPr lang="en-US" sz="2000" dirty="0">
                <a:solidFill>
                  <a:schemeClr val="tx1"/>
                </a:solidFill>
              </a:rPr>
              <a:t> </a:t>
            </a:r>
            <a:r>
              <a:rPr lang="en-US" sz="2000" dirty="0" err="1">
                <a:solidFill>
                  <a:schemeClr val="tx1"/>
                </a:solidFill>
              </a:rPr>
              <a:t>ini</a:t>
            </a:r>
            <a:r>
              <a:rPr lang="en-US" sz="2000" dirty="0">
                <a:solidFill>
                  <a:schemeClr val="tx1"/>
                </a:solidFill>
              </a:rPr>
              <a:t>, mana yang </a:t>
            </a:r>
            <a:r>
              <a:rPr lang="en-US" sz="2000" dirty="0" err="1">
                <a:solidFill>
                  <a:schemeClr val="tx1"/>
                </a:solidFill>
              </a:rPr>
              <a:t>harus</a:t>
            </a:r>
            <a:r>
              <a:rPr lang="en-US" sz="2000" dirty="0">
                <a:solidFill>
                  <a:schemeClr val="tx1"/>
                </a:solidFill>
              </a:rPr>
              <a:t> </a:t>
            </a:r>
            <a:r>
              <a:rPr lang="en-US" sz="2000" dirty="0" err="1">
                <a:solidFill>
                  <a:schemeClr val="tx1"/>
                </a:solidFill>
              </a:rPr>
              <a:t>dirahasiakan</a:t>
            </a:r>
            <a:r>
              <a:rPr lang="en-US" sz="2000" dirty="0">
                <a:solidFill>
                  <a:schemeClr val="tx1"/>
                </a:solidFill>
              </a:rPr>
              <a:t>:</a:t>
            </a:r>
            <a:endParaRPr lang="id-ID" sz="2000" dirty="0">
              <a:solidFill>
                <a:schemeClr val="tx1"/>
              </a:solidFill>
            </a:endParaRPr>
          </a:p>
          <a:p>
            <a:pPr marL="457200" lvl="0" indent="-457200">
              <a:buFont typeface="+mj-lt"/>
              <a:buAutoNum type="alphaLcPeriod"/>
            </a:pPr>
            <a:r>
              <a:rPr lang="en-US" sz="2000" dirty="0" err="1">
                <a:solidFill>
                  <a:schemeClr val="tx1"/>
                </a:solidFill>
              </a:rPr>
              <a:t>Daftar</a:t>
            </a:r>
            <a:r>
              <a:rPr lang="en-US" sz="2000" dirty="0">
                <a:solidFill>
                  <a:schemeClr val="tx1"/>
                </a:solidFill>
              </a:rPr>
              <a:t> </a:t>
            </a:r>
            <a:r>
              <a:rPr lang="en-US" sz="2000" dirty="0" err="1">
                <a:solidFill>
                  <a:schemeClr val="tx1"/>
                </a:solidFill>
              </a:rPr>
              <a:t>pejabat</a:t>
            </a:r>
            <a:r>
              <a:rPr lang="en-US" sz="2000" dirty="0">
                <a:solidFill>
                  <a:schemeClr val="tx1"/>
                </a:solidFill>
              </a:rPr>
              <a:t> PPATK yang </a:t>
            </a:r>
            <a:r>
              <a:rPr lang="en-US" sz="2000" dirty="0" err="1">
                <a:solidFill>
                  <a:schemeClr val="tx1"/>
                </a:solidFill>
              </a:rPr>
              <a:t>bertugas</a:t>
            </a:r>
            <a:r>
              <a:rPr lang="en-US" sz="2000" dirty="0">
                <a:solidFill>
                  <a:schemeClr val="tx1"/>
                </a:solidFill>
              </a:rPr>
              <a:t> </a:t>
            </a:r>
            <a:r>
              <a:rPr lang="en-US" sz="2000" dirty="0" err="1">
                <a:solidFill>
                  <a:schemeClr val="tx1"/>
                </a:solidFill>
              </a:rPr>
              <a:t>melakukan</a:t>
            </a:r>
            <a:r>
              <a:rPr lang="en-US" sz="2000" dirty="0">
                <a:solidFill>
                  <a:schemeClr val="tx1"/>
                </a:solidFill>
              </a:rPr>
              <a:t> </a:t>
            </a:r>
            <a:r>
              <a:rPr lang="en-US" sz="2000" dirty="0" err="1" smtClean="0">
                <a:solidFill>
                  <a:schemeClr val="tx1"/>
                </a:solidFill>
              </a:rPr>
              <a:t>analisis</a:t>
            </a:r>
            <a:endParaRPr lang="id-ID" sz="2000" dirty="0">
              <a:solidFill>
                <a:schemeClr val="tx1"/>
              </a:solidFill>
            </a:endParaRPr>
          </a:p>
          <a:p>
            <a:pPr marL="457200" lvl="0" indent="-457200">
              <a:buFont typeface="+mj-lt"/>
              <a:buAutoNum type="alphaLcPeriod"/>
            </a:pPr>
            <a:r>
              <a:rPr lang="en-US" sz="2000" dirty="0" err="1" smtClean="0">
                <a:solidFill>
                  <a:schemeClr val="tx1"/>
                </a:solidFill>
              </a:rPr>
              <a:t>Statistik</a:t>
            </a:r>
            <a:r>
              <a:rPr lang="en-US" sz="2000" dirty="0" smtClean="0">
                <a:solidFill>
                  <a:schemeClr val="tx1"/>
                </a:solidFill>
              </a:rPr>
              <a:t> </a:t>
            </a:r>
            <a:r>
              <a:rPr lang="en-US" sz="2000" dirty="0" err="1">
                <a:solidFill>
                  <a:schemeClr val="tx1"/>
                </a:solidFill>
              </a:rPr>
              <a:t>Jumlah</a:t>
            </a:r>
            <a:r>
              <a:rPr lang="en-US" sz="2000" dirty="0">
                <a:solidFill>
                  <a:schemeClr val="tx1"/>
                </a:solidFill>
              </a:rPr>
              <a:t> </a:t>
            </a:r>
            <a:r>
              <a:rPr lang="en-US" sz="2000" dirty="0" err="1">
                <a:solidFill>
                  <a:schemeClr val="tx1"/>
                </a:solidFill>
              </a:rPr>
              <a:t>hasil</a:t>
            </a:r>
            <a:r>
              <a:rPr lang="en-US" sz="2000" dirty="0">
                <a:solidFill>
                  <a:schemeClr val="tx1"/>
                </a:solidFill>
              </a:rPr>
              <a:t> </a:t>
            </a:r>
            <a:r>
              <a:rPr lang="en-US" sz="2000" dirty="0" err="1" smtClean="0">
                <a:solidFill>
                  <a:schemeClr val="tx1"/>
                </a:solidFill>
              </a:rPr>
              <a:t>analisis</a:t>
            </a:r>
            <a:endParaRPr lang="id-ID" sz="2000" dirty="0">
              <a:solidFill>
                <a:schemeClr val="tx1"/>
              </a:solidFill>
            </a:endParaRPr>
          </a:p>
          <a:p>
            <a:pPr marL="457200" lvl="0" indent="-457200">
              <a:buFont typeface="+mj-lt"/>
              <a:buAutoNum type="alphaLcPeriod"/>
            </a:pPr>
            <a:r>
              <a:rPr lang="en-US" sz="2000" dirty="0" err="1" smtClean="0">
                <a:solidFill>
                  <a:schemeClr val="tx1"/>
                </a:solidFill>
              </a:rPr>
              <a:t>Metode</a:t>
            </a:r>
            <a:r>
              <a:rPr lang="en-US" sz="2000" dirty="0" smtClean="0">
                <a:solidFill>
                  <a:schemeClr val="tx1"/>
                </a:solidFill>
              </a:rPr>
              <a:t> </a:t>
            </a:r>
            <a:r>
              <a:rPr lang="en-US" sz="2000" dirty="0" err="1">
                <a:solidFill>
                  <a:schemeClr val="tx1"/>
                </a:solidFill>
              </a:rPr>
              <a:t>dalam</a:t>
            </a:r>
            <a:r>
              <a:rPr lang="en-US" sz="2000" dirty="0">
                <a:solidFill>
                  <a:schemeClr val="tx1"/>
                </a:solidFill>
              </a:rPr>
              <a:t> </a:t>
            </a:r>
            <a:r>
              <a:rPr lang="en-US" sz="2000" dirty="0" err="1">
                <a:solidFill>
                  <a:schemeClr val="tx1"/>
                </a:solidFill>
              </a:rPr>
              <a:t>melakukan</a:t>
            </a:r>
            <a:r>
              <a:rPr lang="en-US" sz="2000" dirty="0">
                <a:solidFill>
                  <a:schemeClr val="tx1"/>
                </a:solidFill>
              </a:rPr>
              <a:t> </a:t>
            </a:r>
            <a:r>
              <a:rPr lang="en-US" sz="2000" dirty="0" err="1" smtClean="0">
                <a:solidFill>
                  <a:schemeClr val="tx1"/>
                </a:solidFill>
              </a:rPr>
              <a:t>analisis</a:t>
            </a:r>
            <a:endParaRPr lang="id-ID" sz="2000" dirty="0">
              <a:solidFill>
                <a:schemeClr val="tx1"/>
              </a:solidFill>
            </a:endParaRPr>
          </a:p>
          <a:p>
            <a:pPr marL="457200" lvl="0" indent="-457200">
              <a:buFont typeface="+mj-lt"/>
              <a:buAutoNum type="alphaLcPeriod"/>
            </a:pPr>
            <a:r>
              <a:rPr lang="en-US" sz="2000" b="1" dirty="0" err="1" smtClean="0">
                <a:solidFill>
                  <a:schemeClr val="tx1"/>
                </a:solidFill>
              </a:rPr>
              <a:t>Keseluruhan</a:t>
            </a:r>
            <a:r>
              <a:rPr lang="en-US" sz="2000" b="1" dirty="0" smtClean="0">
                <a:solidFill>
                  <a:schemeClr val="tx1"/>
                </a:solidFill>
              </a:rPr>
              <a:t> </a:t>
            </a:r>
            <a:r>
              <a:rPr lang="id-ID" sz="2000" b="1" dirty="0">
                <a:solidFill>
                  <a:schemeClr val="tx1"/>
                </a:solidFill>
              </a:rPr>
              <a:t>Hasil Analisis dan Hasil Pemeriksaan </a:t>
            </a:r>
            <a:r>
              <a:rPr lang="en-US" sz="2000" b="1" dirty="0">
                <a:solidFill>
                  <a:schemeClr val="tx1"/>
                </a:solidFill>
              </a:rPr>
              <a:t>PPATK</a:t>
            </a:r>
            <a:endParaRPr lang="id-ID" sz="2000" dirty="0">
              <a:solidFill>
                <a:schemeClr val="tx1"/>
              </a:solidFill>
            </a:endParaRPr>
          </a:p>
        </p:txBody>
      </p:sp>
    </p:spTree>
    <p:extLst>
      <p:ext uri="{BB962C8B-B14F-4D97-AF65-F5344CB8AC3E}">
        <p14:creationId xmlns:p14="http://schemas.microsoft.com/office/powerpoint/2010/main" val="2978977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C3301F5-5C39-49EA-90B3-923F69586C72}" type="slidenum">
              <a:rPr lang="id-ID" smtClean="0">
                <a:solidFill>
                  <a:schemeClr val="accent2"/>
                </a:solidFill>
              </a:rPr>
              <a:t>25</a:t>
            </a:fld>
            <a:endParaRPr lang="id-ID" dirty="0">
              <a:solidFill>
                <a:schemeClr val="accent2"/>
              </a:solidFill>
            </a:endParaRPr>
          </a:p>
        </p:txBody>
      </p:sp>
      <p:sp>
        <p:nvSpPr>
          <p:cNvPr id="3" name="Rectangle 2"/>
          <p:cNvSpPr/>
          <p:nvPr/>
        </p:nvSpPr>
        <p:spPr>
          <a:xfrm>
            <a:off x="531253" y="0"/>
            <a:ext cx="8612747" cy="57182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err="1">
                <a:solidFill>
                  <a:schemeClr val="tx1"/>
                </a:solidFill>
              </a:rPr>
              <a:t>Pertanyaan</a:t>
            </a:r>
            <a:r>
              <a:rPr lang="en-US" sz="2000" b="1" dirty="0">
                <a:solidFill>
                  <a:schemeClr val="tx1"/>
                </a:solidFill>
              </a:rPr>
              <a:t> 19.</a:t>
            </a:r>
            <a:endParaRPr lang="id-ID" sz="2000" dirty="0">
              <a:solidFill>
                <a:schemeClr val="tx1"/>
              </a:solidFill>
            </a:endParaRPr>
          </a:p>
          <a:p>
            <a:r>
              <a:rPr lang="en-US" sz="2000" dirty="0" err="1">
                <a:solidFill>
                  <a:schemeClr val="tx1"/>
                </a:solidFill>
              </a:rPr>
              <a:t>Dalam</a:t>
            </a:r>
            <a:r>
              <a:rPr lang="en-US" sz="2000" dirty="0">
                <a:solidFill>
                  <a:schemeClr val="tx1"/>
                </a:solidFill>
              </a:rPr>
              <a:t> </a:t>
            </a:r>
            <a:r>
              <a:rPr lang="en-US" sz="2000" dirty="0" err="1">
                <a:solidFill>
                  <a:schemeClr val="tx1"/>
                </a:solidFill>
              </a:rPr>
              <a:t>membangun</a:t>
            </a:r>
            <a:r>
              <a:rPr lang="en-US" sz="2000" dirty="0">
                <a:solidFill>
                  <a:schemeClr val="tx1"/>
                </a:solidFill>
              </a:rPr>
              <a:t> </a:t>
            </a:r>
            <a:r>
              <a:rPr lang="en-US" sz="2000" dirty="0" err="1">
                <a:solidFill>
                  <a:schemeClr val="tx1"/>
                </a:solidFill>
              </a:rPr>
              <a:t>rezim</a:t>
            </a:r>
            <a:r>
              <a:rPr lang="en-US" sz="2000" dirty="0">
                <a:solidFill>
                  <a:schemeClr val="tx1"/>
                </a:solidFill>
              </a:rPr>
              <a:t> anti </a:t>
            </a:r>
            <a:r>
              <a:rPr lang="en-US" sz="2000" dirty="0" err="1">
                <a:solidFill>
                  <a:schemeClr val="tx1"/>
                </a:solidFill>
              </a:rPr>
              <a:t>pencucian</a:t>
            </a:r>
            <a:r>
              <a:rPr lang="en-US" sz="2000" dirty="0">
                <a:solidFill>
                  <a:schemeClr val="tx1"/>
                </a:solidFill>
              </a:rPr>
              <a:t> </a:t>
            </a:r>
            <a:r>
              <a:rPr lang="en-US" sz="2000" dirty="0" err="1">
                <a:solidFill>
                  <a:schemeClr val="tx1"/>
                </a:solidFill>
              </a:rPr>
              <a:t>uang</a:t>
            </a:r>
            <a:r>
              <a:rPr lang="en-US" sz="2000" dirty="0">
                <a:solidFill>
                  <a:schemeClr val="tx1"/>
                </a:solidFill>
              </a:rPr>
              <a:t> yang </a:t>
            </a:r>
            <a:r>
              <a:rPr lang="en-US" sz="2000" dirty="0" err="1">
                <a:solidFill>
                  <a:schemeClr val="tx1"/>
                </a:solidFill>
              </a:rPr>
              <a:t>efektif</a:t>
            </a:r>
            <a:r>
              <a:rPr lang="en-US" sz="2000" dirty="0">
                <a:solidFill>
                  <a:schemeClr val="tx1"/>
                </a:solidFill>
              </a:rPr>
              <a:t> di Indonesia, </a:t>
            </a:r>
            <a:r>
              <a:rPr lang="en-US" sz="2000" dirty="0" err="1">
                <a:solidFill>
                  <a:schemeClr val="tx1"/>
                </a:solidFill>
              </a:rPr>
              <a:t>pihak-pihak</a:t>
            </a:r>
            <a:r>
              <a:rPr lang="en-US" sz="2000" dirty="0">
                <a:solidFill>
                  <a:schemeClr val="tx1"/>
                </a:solidFill>
              </a:rPr>
              <a:t> yang </a:t>
            </a:r>
            <a:r>
              <a:rPr lang="en-US" sz="2000" dirty="0" err="1">
                <a:solidFill>
                  <a:schemeClr val="tx1"/>
                </a:solidFill>
              </a:rPr>
              <a:t>terkait</a:t>
            </a:r>
            <a:r>
              <a:rPr lang="en-US" sz="2000" dirty="0">
                <a:solidFill>
                  <a:schemeClr val="tx1"/>
                </a:solidFill>
              </a:rPr>
              <a:t> </a:t>
            </a:r>
            <a:r>
              <a:rPr lang="en-US" sz="2000" dirty="0" err="1">
                <a:solidFill>
                  <a:schemeClr val="tx1"/>
                </a:solidFill>
              </a:rPr>
              <a:t>secara</a:t>
            </a:r>
            <a:r>
              <a:rPr lang="en-US" sz="2000" dirty="0">
                <a:solidFill>
                  <a:schemeClr val="tx1"/>
                </a:solidFill>
              </a:rPr>
              <a:t> </a:t>
            </a:r>
            <a:r>
              <a:rPr lang="en-US" sz="2000" dirty="0" err="1">
                <a:solidFill>
                  <a:schemeClr val="tx1"/>
                </a:solidFill>
              </a:rPr>
              <a:t>langsung</a:t>
            </a:r>
            <a:r>
              <a:rPr lang="en-US" sz="2000" dirty="0">
                <a:solidFill>
                  <a:schemeClr val="tx1"/>
                </a:solidFill>
              </a:rPr>
              <a:t> </a:t>
            </a:r>
            <a:r>
              <a:rPr lang="en-US" sz="2000" dirty="0" err="1">
                <a:solidFill>
                  <a:schemeClr val="tx1"/>
                </a:solidFill>
              </a:rPr>
              <a:t>adalah</a:t>
            </a:r>
            <a:r>
              <a:rPr lang="en-US" sz="2000" dirty="0">
                <a:solidFill>
                  <a:schemeClr val="tx1"/>
                </a:solidFill>
              </a:rPr>
              <a:t>:</a:t>
            </a:r>
            <a:endParaRPr lang="id-ID" sz="2000" dirty="0">
              <a:solidFill>
                <a:schemeClr val="tx1"/>
              </a:solidFill>
            </a:endParaRPr>
          </a:p>
          <a:p>
            <a:pPr marL="457200" lvl="0" indent="-457200">
              <a:buFont typeface="+mj-lt"/>
              <a:buAutoNum type="alphaLcPeriod"/>
            </a:pPr>
            <a:r>
              <a:rPr lang="en-US" sz="2000" b="1" dirty="0" err="1">
                <a:solidFill>
                  <a:schemeClr val="tx1"/>
                </a:solidFill>
              </a:rPr>
              <a:t>Pihak</a:t>
            </a:r>
            <a:r>
              <a:rPr lang="en-US" sz="2000" b="1" dirty="0">
                <a:solidFill>
                  <a:schemeClr val="tx1"/>
                </a:solidFill>
              </a:rPr>
              <a:t> </a:t>
            </a:r>
            <a:r>
              <a:rPr lang="en-US" sz="2000" b="1" dirty="0" err="1">
                <a:solidFill>
                  <a:schemeClr val="tx1"/>
                </a:solidFill>
              </a:rPr>
              <a:t>Pelapor</a:t>
            </a:r>
            <a:r>
              <a:rPr lang="en-US" sz="2000" b="1" dirty="0">
                <a:solidFill>
                  <a:schemeClr val="tx1"/>
                </a:solidFill>
              </a:rPr>
              <a:t>, </a:t>
            </a:r>
            <a:r>
              <a:rPr lang="en-US" sz="2000" b="1" dirty="0" err="1">
                <a:solidFill>
                  <a:schemeClr val="tx1"/>
                </a:solidFill>
              </a:rPr>
              <a:t>Lembaga</a:t>
            </a:r>
            <a:r>
              <a:rPr lang="en-US" sz="2000" b="1" dirty="0">
                <a:solidFill>
                  <a:schemeClr val="tx1"/>
                </a:solidFill>
              </a:rPr>
              <a:t> </a:t>
            </a:r>
            <a:r>
              <a:rPr lang="en-US" sz="2000" b="1" dirty="0" err="1">
                <a:solidFill>
                  <a:schemeClr val="tx1"/>
                </a:solidFill>
              </a:rPr>
              <a:t>Pengawas</a:t>
            </a:r>
            <a:r>
              <a:rPr lang="en-US" sz="2000" b="1" dirty="0">
                <a:solidFill>
                  <a:schemeClr val="tx1"/>
                </a:solidFill>
              </a:rPr>
              <a:t> </a:t>
            </a:r>
            <a:r>
              <a:rPr lang="en-US" sz="2000" b="1" dirty="0" err="1">
                <a:solidFill>
                  <a:schemeClr val="tx1"/>
                </a:solidFill>
              </a:rPr>
              <a:t>dan</a:t>
            </a:r>
            <a:r>
              <a:rPr lang="en-US" sz="2000" b="1" dirty="0">
                <a:solidFill>
                  <a:schemeClr val="tx1"/>
                </a:solidFill>
              </a:rPr>
              <a:t> </a:t>
            </a:r>
            <a:r>
              <a:rPr lang="en-US" sz="2000" b="1" dirty="0" err="1">
                <a:solidFill>
                  <a:schemeClr val="tx1"/>
                </a:solidFill>
              </a:rPr>
              <a:t>pengatur</a:t>
            </a:r>
            <a:r>
              <a:rPr lang="en-US" sz="2000" b="1" dirty="0">
                <a:solidFill>
                  <a:schemeClr val="tx1"/>
                </a:solidFill>
              </a:rPr>
              <a:t> (Regulator), </a:t>
            </a:r>
            <a:r>
              <a:rPr lang="en-US" sz="2000" b="1" dirty="0" err="1">
                <a:solidFill>
                  <a:schemeClr val="tx1"/>
                </a:solidFill>
              </a:rPr>
              <a:t>Ditjen</a:t>
            </a:r>
            <a:r>
              <a:rPr lang="en-US" sz="2000" b="1" dirty="0">
                <a:solidFill>
                  <a:schemeClr val="tx1"/>
                </a:solidFill>
              </a:rPr>
              <a:t> Bea </a:t>
            </a:r>
            <a:r>
              <a:rPr lang="en-US" sz="2000" b="1" dirty="0" err="1">
                <a:solidFill>
                  <a:schemeClr val="tx1"/>
                </a:solidFill>
              </a:rPr>
              <a:t>dan</a:t>
            </a:r>
            <a:r>
              <a:rPr lang="en-US" sz="2000" b="1" dirty="0">
                <a:solidFill>
                  <a:schemeClr val="tx1"/>
                </a:solidFill>
              </a:rPr>
              <a:t> </a:t>
            </a:r>
            <a:r>
              <a:rPr lang="en-US" sz="2000" b="1" dirty="0" err="1">
                <a:solidFill>
                  <a:schemeClr val="tx1"/>
                </a:solidFill>
              </a:rPr>
              <a:t>cukai</a:t>
            </a:r>
            <a:r>
              <a:rPr lang="en-US" sz="2000" b="1" dirty="0">
                <a:solidFill>
                  <a:schemeClr val="tx1"/>
                </a:solidFill>
              </a:rPr>
              <a:t>, PPATK, </a:t>
            </a:r>
            <a:r>
              <a:rPr lang="en-US" sz="2000" b="1" dirty="0" err="1">
                <a:solidFill>
                  <a:schemeClr val="tx1"/>
                </a:solidFill>
              </a:rPr>
              <a:t>dan</a:t>
            </a:r>
            <a:r>
              <a:rPr lang="en-US" sz="2000" b="1" dirty="0">
                <a:solidFill>
                  <a:schemeClr val="tx1"/>
                </a:solidFill>
              </a:rPr>
              <a:t> </a:t>
            </a:r>
            <a:r>
              <a:rPr lang="en-US" sz="2000" b="1" dirty="0" err="1">
                <a:solidFill>
                  <a:schemeClr val="tx1"/>
                </a:solidFill>
              </a:rPr>
              <a:t>Aparat</a:t>
            </a:r>
            <a:r>
              <a:rPr lang="en-US" sz="2000" b="1" dirty="0">
                <a:solidFill>
                  <a:schemeClr val="tx1"/>
                </a:solidFill>
              </a:rPr>
              <a:t> </a:t>
            </a:r>
            <a:r>
              <a:rPr lang="en-US" sz="2000" b="1" dirty="0" err="1">
                <a:solidFill>
                  <a:schemeClr val="tx1"/>
                </a:solidFill>
              </a:rPr>
              <a:t>penegak</a:t>
            </a:r>
            <a:r>
              <a:rPr lang="en-US" sz="2000" b="1" dirty="0">
                <a:solidFill>
                  <a:schemeClr val="tx1"/>
                </a:solidFill>
              </a:rPr>
              <a:t> </a:t>
            </a:r>
            <a:r>
              <a:rPr lang="en-US" sz="2000" b="1" dirty="0" err="1" smtClean="0">
                <a:solidFill>
                  <a:schemeClr val="tx1"/>
                </a:solidFill>
              </a:rPr>
              <a:t>hukum</a:t>
            </a:r>
            <a:endParaRPr lang="id-ID" sz="2000" dirty="0">
              <a:solidFill>
                <a:schemeClr val="tx1"/>
              </a:solidFill>
            </a:endParaRPr>
          </a:p>
          <a:p>
            <a:pPr marL="457200" lvl="0" indent="-457200">
              <a:buFont typeface="+mj-lt"/>
              <a:buAutoNum type="alphaLcPeriod"/>
            </a:pPr>
            <a:r>
              <a:rPr lang="en-US" sz="2000" dirty="0" err="1" smtClean="0">
                <a:solidFill>
                  <a:schemeClr val="tx1"/>
                </a:solidFill>
              </a:rPr>
              <a:t>Mahkamah</a:t>
            </a:r>
            <a:r>
              <a:rPr lang="en-US" sz="2000" dirty="0" smtClean="0">
                <a:solidFill>
                  <a:schemeClr val="tx1"/>
                </a:solidFill>
              </a:rPr>
              <a:t> </a:t>
            </a:r>
            <a:r>
              <a:rPr lang="en-US" sz="2000" dirty="0" err="1">
                <a:solidFill>
                  <a:schemeClr val="tx1"/>
                </a:solidFill>
              </a:rPr>
              <a:t>Konstitusi</a:t>
            </a:r>
            <a:r>
              <a:rPr lang="en-US" sz="2000" dirty="0">
                <a:solidFill>
                  <a:schemeClr val="tx1"/>
                </a:solidFill>
              </a:rPr>
              <a:t>, </a:t>
            </a:r>
            <a:r>
              <a:rPr lang="en-US" sz="2000" dirty="0" err="1">
                <a:solidFill>
                  <a:schemeClr val="tx1"/>
                </a:solidFill>
              </a:rPr>
              <a:t>Komisi</a:t>
            </a:r>
            <a:r>
              <a:rPr lang="en-US" sz="2000" dirty="0">
                <a:solidFill>
                  <a:schemeClr val="tx1"/>
                </a:solidFill>
              </a:rPr>
              <a:t> </a:t>
            </a:r>
            <a:r>
              <a:rPr lang="en-US" sz="2000" dirty="0" err="1">
                <a:solidFill>
                  <a:schemeClr val="tx1"/>
                </a:solidFill>
              </a:rPr>
              <a:t>Yudisial</a:t>
            </a:r>
            <a:r>
              <a:rPr lang="en-US" sz="2000" dirty="0">
                <a:solidFill>
                  <a:schemeClr val="tx1"/>
                </a:solidFill>
              </a:rPr>
              <a:t>, </a:t>
            </a:r>
            <a:r>
              <a:rPr lang="en-US" sz="2000" dirty="0" err="1">
                <a:solidFill>
                  <a:schemeClr val="tx1"/>
                </a:solidFill>
              </a:rPr>
              <a:t>Mahkamah</a:t>
            </a:r>
            <a:r>
              <a:rPr lang="en-US" sz="2000" dirty="0">
                <a:solidFill>
                  <a:schemeClr val="tx1"/>
                </a:solidFill>
              </a:rPr>
              <a:t> </a:t>
            </a:r>
            <a:r>
              <a:rPr lang="en-US" sz="2000" dirty="0" err="1" smtClean="0">
                <a:solidFill>
                  <a:schemeClr val="tx1"/>
                </a:solidFill>
              </a:rPr>
              <a:t>Agung</a:t>
            </a:r>
            <a:endParaRPr lang="id-ID" sz="2000" dirty="0">
              <a:solidFill>
                <a:schemeClr val="tx1"/>
              </a:solidFill>
            </a:endParaRPr>
          </a:p>
          <a:p>
            <a:pPr marL="457200" lvl="0" indent="-457200">
              <a:buFont typeface="+mj-lt"/>
              <a:buAutoNum type="alphaLcPeriod"/>
            </a:pPr>
            <a:r>
              <a:rPr lang="en-US" sz="2000" dirty="0" smtClean="0">
                <a:solidFill>
                  <a:schemeClr val="tx1"/>
                </a:solidFill>
              </a:rPr>
              <a:t>DPRD </a:t>
            </a:r>
            <a:r>
              <a:rPr lang="en-US" sz="2000" dirty="0" err="1">
                <a:solidFill>
                  <a:schemeClr val="tx1"/>
                </a:solidFill>
              </a:rPr>
              <a:t>dan</a:t>
            </a:r>
            <a:r>
              <a:rPr lang="en-US" sz="2000" dirty="0">
                <a:solidFill>
                  <a:schemeClr val="tx1"/>
                </a:solidFill>
              </a:rPr>
              <a:t> </a:t>
            </a:r>
            <a:r>
              <a:rPr lang="en-US" sz="2000" dirty="0" err="1">
                <a:solidFill>
                  <a:schemeClr val="tx1"/>
                </a:solidFill>
              </a:rPr>
              <a:t>Pemerintah</a:t>
            </a:r>
            <a:r>
              <a:rPr lang="en-US" sz="2000" dirty="0">
                <a:solidFill>
                  <a:schemeClr val="tx1"/>
                </a:solidFill>
              </a:rPr>
              <a:t> </a:t>
            </a:r>
            <a:r>
              <a:rPr lang="en-US" sz="2000" dirty="0" smtClean="0">
                <a:solidFill>
                  <a:schemeClr val="tx1"/>
                </a:solidFill>
              </a:rPr>
              <a:t>Daerah</a:t>
            </a:r>
            <a:endParaRPr lang="id-ID" sz="2000" dirty="0">
              <a:solidFill>
                <a:schemeClr val="tx1"/>
              </a:solidFill>
            </a:endParaRPr>
          </a:p>
          <a:p>
            <a:pPr marL="457200" lvl="0" indent="-457200">
              <a:buFont typeface="+mj-lt"/>
              <a:buAutoNum type="alphaLcPeriod"/>
            </a:pPr>
            <a:r>
              <a:rPr lang="id-ID" sz="2000" dirty="0" smtClean="0">
                <a:solidFill>
                  <a:schemeClr val="tx1"/>
                </a:solidFill>
              </a:rPr>
              <a:t>Semua </a:t>
            </a:r>
            <a:r>
              <a:rPr lang="id-ID" sz="2000" dirty="0">
                <a:solidFill>
                  <a:schemeClr val="tx1"/>
                </a:solidFill>
              </a:rPr>
              <a:t>jawaban benar </a:t>
            </a:r>
          </a:p>
          <a:p>
            <a:r>
              <a:rPr lang="en-US" sz="2000" b="1" dirty="0" err="1">
                <a:solidFill>
                  <a:schemeClr val="tx1"/>
                </a:solidFill>
              </a:rPr>
              <a:t>Pertanyaan</a:t>
            </a:r>
            <a:r>
              <a:rPr lang="en-US" sz="2000" b="1" dirty="0">
                <a:solidFill>
                  <a:schemeClr val="tx1"/>
                </a:solidFill>
              </a:rPr>
              <a:t> 20.</a:t>
            </a:r>
            <a:endParaRPr lang="id-ID" sz="2000" dirty="0">
              <a:solidFill>
                <a:schemeClr val="tx1"/>
              </a:solidFill>
            </a:endParaRPr>
          </a:p>
          <a:p>
            <a:r>
              <a:rPr lang="en-US" sz="2000" dirty="0" err="1">
                <a:solidFill>
                  <a:schemeClr val="tx1"/>
                </a:solidFill>
              </a:rPr>
              <a:t>Dalam</a:t>
            </a:r>
            <a:r>
              <a:rPr lang="en-US" sz="2000" dirty="0">
                <a:solidFill>
                  <a:schemeClr val="tx1"/>
                </a:solidFill>
              </a:rPr>
              <a:t> </a:t>
            </a:r>
            <a:r>
              <a:rPr lang="id-ID" sz="2000" dirty="0">
                <a:solidFill>
                  <a:schemeClr val="tx1"/>
                </a:solidFill>
              </a:rPr>
              <a:t>kegiatan analisis, PPATK dapat:</a:t>
            </a:r>
          </a:p>
          <a:p>
            <a:pPr marL="457200" lvl="0" indent="-457200">
              <a:buFont typeface="+mj-lt"/>
              <a:buAutoNum type="alphaLcPeriod"/>
            </a:pPr>
            <a:r>
              <a:rPr lang="id-ID" sz="2000" dirty="0">
                <a:solidFill>
                  <a:schemeClr val="tx1"/>
                </a:solidFill>
              </a:rPr>
              <a:t>Bekerja sama dalam tukar menukar informasi dengan F</a:t>
            </a:r>
            <a:r>
              <a:rPr lang="en-US" sz="2000" dirty="0" err="1">
                <a:solidFill>
                  <a:schemeClr val="tx1"/>
                </a:solidFill>
              </a:rPr>
              <a:t>inancial</a:t>
            </a:r>
            <a:r>
              <a:rPr lang="en-US" sz="2000" dirty="0">
                <a:solidFill>
                  <a:schemeClr val="tx1"/>
                </a:solidFill>
              </a:rPr>
              <a:t> Intelligence Unit (FIU) Negara lain </a:t>
            </a:r>
            <a:r>
              <a:rPr lang="en-US" sz="2000" dirty="0" smtClean="0">
                <a:solidFill>
                  <a:schemeClr val="tx1"/>
                </a:solidFill>
              </a:rPr>
              <a:t>.</a:t>
            </a:r>
            <a:endParaRPr lang="id-ID" sz="2000" dirty="0">
              <a:solidFill>
                <a:schemeClr val="tx1"/>
              </a:solidFill>
            </a:endParaRPr>
          </a:p>
          <a:p>
            <a:pPr marL="457200" lvl="0" indent="-457200">
              <a:buFont typeface="+mj-lt"/>
              <a:buAutoNum type="alphaLcPeriod"/>
            </a:pPr>
            <a:r>
              <a:rPr lang="id-ID" sz="2000" dirty="0" smtClean="0">
                <a:solidFill>
                  <a:schemeClr val="tx1"/>
                </a:solidFill>
              </a:rPr>
              <a:t>Bekerja </a:t>
            </a:r>
            <a:r>
              <a:rPr lang="id-ID" sz="2000" dirty="0">
                <a:solidFill>
                  <a:schemeClr val="tx1"/>
                </a:solidFill>
              </a:rPr>
              <a:t>sama dalam tukar menukar informasi dengan instansi lain dalam negeri sesuai ketentuan perundangan yang </a:t>
            </a:r>
            <a:r>
              <a:rPr lang="id-ID" sz="2000" dirty="0" smtClean="0">
                <a:solidFill>
                  <a:schemeClr val="tx1"/>
                </a:solidFill>
              </a:rPr>
              <a:t>berlaku.</a:t>
            </a:r>
          </a:p>
          <a:p>
            <a:pPr marL="457200" lvl="0" indent="-457200">
              <a:buFont typeface="+mj-lt"/>
              <a:buAutoNum type="alphaLcPeriod"/>
            </a:pPr>
            <a:r>
              <a:rPr lang="id-ID" sz="2000" b="1" dirty="0" smtClean="0">
                <a:solidFill>
                  <a:schemeClr val="tx1"/>
                </a:solidFill>
              </a:rPr>
              <a:t>Jawaban  </a:t>
            </a:r>
            <a:r>
              <a:rPr lang="id-ID" sz="2000" b="1" dirty="0">
                <a:solidFill>
                  <a:schemeClr val="tx1"/>
                </a:solidFill>
              </a:rPr>
              <a:t>a dan b b</a:t>
            </a:r>
            <a:r>
              <a:rPr lang="en-US" sz="2000" b="1" dirty="0" err="1" smtClean="0">
                <a:solidFill>
                  <a:schemeClr val="tx1"/>
                </a:solidFill>
              </a:rPr>
              <a:t>enar</a:t>
            </a:r>
            <a:endParaRPr lang="id-ID" sz="2000" dirty="0">
              <a:solidFill>
                <a:schemeClr val="tx1"/>
              </a:solidFill>
            </a:endParaRPr>
          </a:p>
          <a:p>
            <a:pPr marL="457200" lvl="0" indent="-457200">
              <a:buFont typeface="+mj-lt"/>
              <a:buAutoNum type="alphaLcPeriod"/>
            </a:pPr>
            <a:r>
              <a:rPr lang="id-ID" sz="2000" dirty="0" smtClean="0">
                <a:solidFill>
                  <a:schemeClr val="tx1"/>
                </a:solidFill>
              </a:rPr>
              <a:t>Jawaban </a:t>
            </a:r>
            <a:r>
              <a:rPr lang="id-ID" sz="2000" dirty="0">
                <a:solidFill>
                  <a:schemeClr val="tx1"/>
                </a:solidFill>
              </a:rPr>
              <a:t>a dan b </a:t>
            </a:r>
            <a:r>
              <a:rPr lang="id-ID" sz="2000" dirty="0" smtClean="0">
                <a:solidFill>
                  <a:schemeClr val="tx1"/>
                </a:solidFill>
              </a:rPr>
              <a:t>salah</a:t>
            </a:r>
            <a:endParaRPr lang="id-ID" sz="2000" dirty="0">
              <a:solidFill>
                <a:schemeClr val="tx1"/>
              </a:solidFill>
            </a:endParaRPr>
          </a:p>
        </p:txBody>
      </p:sp>
    </p:spTree>
    <p:extLst>
      <p:ext uri="{BB962C8B-B14F-4D97-AF65-F5344CB8AC3E}">
        <p14:creationId xmlns:p14="http://schemas.microsoft.com/office/powerpoint/2010/main" val="7878847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C3301F5-5C39-49EA-90B3-923F69586C72}" type="slidenum">
              <a:rPr lang="id-ID" smtClean="0">
                <a:solidFill>
                  <a:schemeClr val="accent2"/>
                </a:solidFill>
              </a:rPr>
              <a:t>26</a:t>
            </a:fld>
            <a:endParaRPr lang="id-ID" dirty="0">
              <a:solidFill>
                <a:schemeClr val="accent2"/>
              </a:solidFill>
            </a:endParaRPr>
          </a:p>
        </p:txBody>
      </p:sp>
      <p:sp>
        <p:nvSpPr>
          <p:cNvPr id="3" name="Rectangle 2"/>
          <p:cNvSpPr/>
          <p:nvPr/>
        </p:nvSpPr>
        <p:spPr>
          <a:xfrm>
            <a:off x="444321" y="162017"/>
            <a:ext cx="8699679" cy="62977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000" dirty="0" smtClean="0">
                <a:solidFill>
                  <a:schemeClr val="tx1"/>
                </a:solidFill>
              </a:rPr>
              <a:t>Jawaban Quiz</a:t>
            </a:r>
          </a:p>
          <a:p>
            <a:pPr marL="342900" indent="-342900" algn="just">
              <a:buFont typeface="+mj-lt"/>
              <a:buAutoNum type="arabicPeriod"/>
            </a:pPr>
            <a:r>
              <a:rPr lang="id-ID" sz="2000" dirty="0" smtClean="0">
                <a:solidFill>
                  <a:schemeClr val="tx1"/>
                </a:solidFill>
              </a:rPr>
              <a:t>a</a:t>
            </a:r>
          </a:p>
          <a:p>
            <a:pPr marL="342900" indent="-342900" algn="just">
              <a:buFont typeface="+mj-lt"/>
              <a:buAutoNum type="arabicPeriod"/>
            </a:pPr>
            <a:r>
              <a:rPr lang="id-ID" sz="2000" dirty="0" smtClean="0">
                <a:solidFill>
                  <a:schemeClr val="tx1"/>
                </a:solidFill>
              </a:rPr>
              <a:t>d</a:t>
            </a:r>
          </a:p>
          <a:p>
            <a:pPr marL="342900" indent="-342900" algn="just">
              <a:buFont typeface="+mj-lt"/>
              <a:buAutoNum type="arabicPeriod"/>
            </a:pPr>
            <a:r>
              <a:rPr lang="id-ID" sz="2000" dirty="0" smtClean="0">
                <a:solidFill>
                  <a:schemeClr val="tx1"/>
                </a:solidFill>
              </a:rPr>
              <a:t>c</a:t>
            </a:r>
          </a:p>
          <a:p>
            <a:pPr marL="342900" indent="-342900" algn="just">
              <a:buFont typeface="+mj-lt"/>
              <a:buAutoNum type="arabicPeriod"/>
            </a:pPr>
            <a:r>
              <a:rPr lang="id-ID" sz="2000" dirty="0" smtClean="0">
                <a:solidFill>
                  <a:schemeClr val="tx1"/>
                </a:solidFill>
              </a:rPr>
              <a:t>a</a:t>
            </a:r>
          </a:p>
          <a:p>
            <a:pPr marL="342900" indent="-342900" algn="just">
              <a:buFont typeface="+mj-lt"/>
              <a:buAutoNum type="arabicPeriod"/>
            </a:pPr>
            <a:r>
              <a:rPr lang="id-ID" sz="2000" dirty="0" smtClean="0">
                <a:solidFill>
                  <a:schemeClr val="tx1"/>
                </a:solidFill>
              </a:rPr>
              <a:t>c</a:t>
            </a:r>
          </a:p>
          <a:p>
            <a:pPr marL="342900" indent="-342900" algn="just">
              <a:buFont typeface="+mj-lt"/>
              <a:buAutoNum type="arabicPeriod"/>
            </a:pPr>
            <a:endParaRPr lang="id-ID" sz="2000" dirty="0">
              <a:solidFill>
                <a:schemeClr val="tx1"/>
              </a:solidFill>
            </a:endParaRPr>
          </a:p>
          <a:p>
            <a:pPr algn="just"/>
            <a:r>
              <a:rPr lang="id-ID" sz="2000" dirty="0" smtClean="0">
                <a:solidFill>
                  <a:schemeClr val="tx1"/>
                </a:solidFill>
              </a:rPr>
              <a:t>Jawaban Test Akhir Modul</a:t>
            </a:r>
          </a:p>
          <a:p>
            <a:pPr marL="342900" indent="-342900" algn="just">
              <a:buFont typeface="+mj-lt"/>
              <a:buAutoNum type="arabicPeriod"/>
            </a:pPr>
            <a:r>
              <a:rPr lang="id-ID" sz="2000" dirty="0" smtClean="0">
                <a:solidFill>
                  <a:schemeClr val="tx1"/>
                </a:solidFill>
              </a:rPr>
              <a:t>b		11. c</a:t>
            </a:r>
          </a:p>
          <a:p>
            <a:pPr marL="342900" indent="-342900" algn="just">
              <a:buFont typeface="+mj-lt"/>
              <a:buAutoNum type="arabicPeriod"/>
            </a:pPr>
            <a:r>
              <a:rPr lang="id-ID" sz="2000" dirty="0" smtClean="0">
                <a:solidFill>
                  <a:schemeClr val="tx1"/>
                </a:solidFill>
              </a:rPr>
              <a:t>b		12. d</a:t>
            </a:r>
          </a:p>
          <a:p>
            <a:pPr marL="342900" indent="-342900" algn="just">
              <a:buFont typeface="+mj-lt"/>
              <a:buAutoNum type="arabicPeriod"/>
            </a:pPr>
            <a:r>
              <a:rPr lang="id-ID" sz="2000" dirty="0" smtClean="0">
                <a:solidFill>
                  <a:schemeClr val="tx1"/>
                </a:solidFill>
              </a:rPr>
              <a:t>b		13. b</a:t>
            </a:r>
          </a:p>
          <a:p>
            <a:pPr marL="342900" indent="-342900" algn="just">
              <a:buFont typeface="+mj-lt"/>
              <a:buAutoNum type="arabicPeriod"/>
            </a:pPr>
            <a:r>
              <a:rPr lang="id-ID" sz="2000" dirty="0" smtClean="0">
                <a:solidFill>
                  <a:schemeClr val="tx1"/>
                </a:solidFill>
              </a:rPr>
              <a:t>c		14. b</a:t>
            </a:r>
          </a:p>
          <a:p>
            <a:pPr marL="342900" indent="-342900" algn="just">
              <a:buFont typeface="+mj-lt"/>
              <a:buAutoNum type="arabicPeriod"/>
            </a:pPr>
            <a:r>
              <a:rPr lang="id-ID" sz="2000" dirty="0" smtClean="0">
                <a:solidFill>
                  <a:schemeClr val="tx1"/>
                </a:solidFill>
              </a:rPr>
              <a:t>d		15. d</a:t>
            </a:r>
          </a:p>
          <a:p>
            <a:pPr marL="342900" indent="-342900" algn="just">
              <a:buFont typeface="+mj-lt"/>
              <a:buAutoNum type="arabicPeriod"/>
            </a:pPr>
            <a:r>
              <a:rPr lang="id-ID" sz="2000" dirty="0" smtClean="0">
                <a:solidFill>
                  <a:schemeClr val="tx1"/>
                </a:solidFill>
              </a:rPr>
              <a:t>d		16. d</a:t>
            </a:r>
          </a:p>
          <a:p>
            <a:pPr marL="342900" indent="-342900" algn="just">
              <a:buFont typeface="+mj-lt"/>
              <a:buAutoNum type="arabicPeriod"/>
            </a:pPr>
            <a:r>
              <a:rPr lang="id-ID" sz="2000" dirty="0" smtClean="0">
                <a:solidFill>
                  <a:schemeClr val="tx1"/>
                </a:solidFill>
              </a:rPr>
              <a:t>b		17. c</a:t>
            </a:r>
          </a:p>
          <a:p>
            <a:pPr marL="342900" indent="-342900" algn="just">
              <a:buFont typeface="+mj-lt"/>
              <a:buAutoNum type="arabicPeriod"/>
            </a:pPr>
            <a:r>
              <a:rPr lang="id-ID" sz="2000" dirty="0" smtClean="0">
                <a:solidFill>
                  <a:schemeClr val="tx1"/>
                </a:solidFill>
              </a:rPr>
              <a:t>d		18. d</a:t>
            </a:r>
          </a:p>
          <a:p>
            <a:pPr marL="342900" indent="-342900" algn="just">
              <a:buFont typeface="+mj-lt"/>
              <a:buAutoNum type="arabicPeriod"/>
            </a:pPr>
            <a:r>
              <a:rPr lang="id-ID" sz="2000" dirty="0" smtClean="0">
                <a:solidFill>
                  <a:schemeClr val="tx1"/>
                </a:solidFill>
              </a:rPr>
              <a:t>c		19. a</a:t>
            </a:r>
          </a:p>
          <a:p>
            <a:pPr marL="342900" indent="-342900" algn="just">
              <a:buFont typeface="+mj-lt"/>
              <a:buAutoNum type="arabicPeriod"/>
            </a:pPr>
            <a:r>
              <a:rPr lang="id-ID" sz="2000" dirty="0" smtClean="0">
                <a:solidFill>
                  <a:schemeClr val="tx1"/>
                </a:solidFill>
              </a:rPr>
              <a:t>b		20. c</a:t>
            </a:r>
            <a:endParaRPr lang="id-ID" sz="2000" dirty="0">
              <a:solidFill>
                <a:schemeClr val="tx1"/>
              </a:solidFill>
            </a:endParaRPr>
          </a:p>
        </p:txBody>
      </p:sp>
    </p:spTree>
    <p:extLst>
      <p:ext uri="{BB962C8B-B14F-4D97-AF65-F5344CB8AC3E}">
        <p14:creationId xmlns:p14="http://schemas.microsoft.com/office/powerpoint/2010/main" val="40134663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902896" y="6592267"/>
            <a:ext cx="2133600" cy="365125"/>
          </a:xfrm>
        </p:spPr>
        <p:txBody>
          <a:bodyPr/>
          <a:lstStyle/>
          <a:p>
            <a:fld id="{AC3301F5-5C39-49EA-90B3-923F69586C72}" type="slidenum">
              <a:rPr lang="id-ID" smtClean="0">
                <a:solidFill>
                  <a:schemeClr val="accent2"/>
                </a:solidFill>
              </a:rPr>
              <a:t>27</a:t>
            </a:fld>
            <a:endParaRPr lang="id-ID" dirty="0">
              <a:solidFill>
                <a:schemeClr val="accent2"/>
              </a:solidFill>
            </a:endParaRPr>
          </a:p>
        </p:txBody>
      </p:sp>
      <p:sp>
        <p:nvSpPr>
          <p:cNvPr id="3" name="Rectangle 2"/>
          <p:cNvSpPr/>
          <p:nvPr/>
        </p:nvSpPr>
        <p:spPr>
          <a:xfrm>
            <a:off x="467544" y="592428"/>
            <a:ext cx="8657138" cy="60049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	Salah satu faktor penting untuk pemberantasan money laundering ialah diperlukan suatu badan khusus untuk menangani upaya-upaya ilegal dalam praktik money laundering. badan ini penting, karena masalah-masalah kejahatan money laundering cukup berat, rumit dan berskala trans-institutional, yakni melewati batas-batas instansi atau lembaga, organisasi, melewati batas-batas yurisdiksi negara atau bersifat transnasional dan internasional.</a:t>
            </a:r>
          </a:p>
          <a:p>
            <a:pPr algn="just"/>
            <a:r>
              <a:rPr lang="id-ID" dirty="0">
                <a:solidFill>
                  <a:schemeClr val="tx1"/>
                </a:solidFill>
              </a:rPr>
              <a:t>	</a:t>
            </a:r>
            <a:r>
              <a:rPr lang="id-ID" dirty="0" smtClean="0">
                <a:solidFill>
                  <a:schemeClr val="tx1"/>
                </a:solidFill>
              </a:rPr>
              <a:t>dalam rangka itulah maka undang-undang pencucian uang membentuk badan khusus untuk pencucian uang membentuk badan khusus untuk pencucian uang, yang disebut dengan pusat pelaporan dan analisis transaksi keuangan (PPATK). komisis ini secara panjang lebar diatur dalam beberapa pasal, pelaporan dan analisi transaksi keuangan (Pasal 18 sampai dengan Pasal 29 UUPU), juga dalam pasal-pasal lain didalam UU ini.</a:t>
            </a:r>
          </a:p>
          <a:p>
            <a:pPr algn="just"/>
            <a:r>
              <a:rPr lang="id-ID" dirty="0">
                <a:solidFill>
                  <a:schemeClr val="tx1"/>
                </a:solidFill>
              </a:rPr>
              <a:t>	</a:t>
            </a:r>
            <a:r>
              <a:rPr lang="id-ID" dirty="0" smtClean="0">
                <a:solidFill>
                  <a:schemeClr val="tx1"/>
                </a:solidFill>
              </a:rPr>
              <a:t>lemabaga ini memiliki kelembagaan yang independen, yang berasal dari campur tangan yang bersifat politik seperti Lembaga Negara, Penyelenggara Negara dan Pihak lain dan dalam melaksanakan tugasnya wajib menolak campur tangan itu dari pihak siapapun Prinsip ini bisa ditafsirkan dari ketentuan pasal 18 ayat (2) dan ditegaskan lagi dalam pasal 25 ayat (1) yang mengatakan :</a:t>
            </a:r>
          </a:p>
          <a:p>
            <a:pPr lvl="1" algn="just"/>
            <a:r>
              <a:rPr lang="id-ID" dirty="0" smtClean="0">
                <a:solidFill>
                  <a:schemeClr val="tx1"/>
                </a:solidFill>
              </a:rPr>
              <a:t>Pasal 18 ayat (2):</a:t>
            </a:r>
          </a:p>
          <a:p>
            <a:pPr lvl="1" algn="just"/>
            <a:r>
              <a:rPr lang="id-ID" dirty="0" smtClean="0">
                <a:solidFill>
                  <a:schemeClr val="tx1"/>
                </a:solidFill>
              </a:rPr>
              <a:t>“PPATK ...adalah lembaga yang independen dalam melaksanakan tugas dan kewenangannya”</a:t>
            </a:r>
          </a:p>
          <a:p>
            <a:pPr lvl="1" algn="just"/>
            <a:r>
              <a:rPr lang="id-ID" dirty="0" smtClean="0">
                <a:solidFill>
                  <a:schemeClr val="tx1"/>
                </a:solidFill>
              </a:rPr>
              <a:t>Pasal 25 ayat (1):</a:t>
            </a:r>
          </a:p>
          <a:p>
            <a:pPr lvl="1" algn="just"/>
            <a:r>
              <a:rPr lang="id-ID" dirty="0" smtClean="0">
                <a:solidFill>
                  <a:schemeClr val="tx1"/>
                </a:solidFill>
              </a:rPr>
              <a:t>“Setiap pihak tidak boleh melakukan segala bentuk campur tangan terhadap pelaksanaan tugas dan kewenangan PPATK”.</a:t>
            </a:r>
            <a:endParaRPr lang="id-ID" dirty="0">
              <a:solidFill>
                <a:schemeClr val="tx1"/>
              </a:solidFill>
            </a:endParaRPr>
          </a:p>
        </p:txBody>
      </p:sp>
      <p:sp>
        <p:nvSpPr>
          <p:cNvPr id="4" name="Rounded Rectangle 3"/>
          <p:cNvSpPr/>
          <p:nvPr/>
        </p:nvSpPr>
        <p:spPr>
          <a:xfrm>
            <a:off x="2788950" y="103031"/>
            <a:ext cx="4636394" cy="45076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solidFill>
                  <a:schemeClr val="tx1"/>
                </a:solidFill>
              </a:rPr>
              <a:t>Bebas Campur Tangan Politik dan Penyelenggara Negara</a:t>
            </a:r>
            <a:endParaRPr lang="id-ID" sz="2000" b="1" dirty="0">
              <a:solidFill>
                <a:schemeClr val="tx1"/>
              </a:solidFill>
            </a:endParaRPr>
          </a:p>
        </p:txBody>
      </p:sp>
    </p:spTree>
    <p:extLst>
      <p:ext uri="{BB962C8B-B14F-4D97-AF65-F5344CB8AC3E}">
        <p14:creationId xmlns:p14="http://schemas.microsoft.com/office/powerpoint/2010/main" val="1813169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758880" y="6592267"/>
            <a:ext cx="2133600" cy="365125"/>
          </a:xfrm>
        </p:spPr>
        <p:txBody>
          <a:bodyPr/>
          <a:lstStyle/>
          <a:p>
            <a:fld id="{AC3301F5-5C39-49EA-90B3-923F69586C72}" type="slidenum">
              <a:rPr lang="id-ID" smtClean="0"/>
              <a:t>28</a:t>
            </a:fld>
            <a:endParaRPr lang="id-ID"/>
          </a:p>
        </p:txBody>
      </p:sp>
      <p:sp>
        <p:nvSpPr>
          <p:cNvPr id="3" name="Rectangle 2"/>
          <p:cNvSpPr/>
          <p:nvPr/>
        </p:nvSpPr>
        <p:spPr>
          <a:xfrm>
            <a:off x="589208" y="-1"/>
            <a:ext cx="8545133" cy="666936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1600" dirty="0" smtClean="0">
                <a:solidFill>
                  <a:schemeClr val="tx1"/>
                </a:solidFill>
              </a:rPr>
              <a:t>	</a:t>
            </a:r>
            <a:r>
              <a:rPr lang="id-ID" dirty="0" smtClean="0">
                <a:solidFill>
                  <a:schemeClr val="tx1"/>
                </a:solidFill>
              </a:rPr>
              <a:t>Penjelasan Pasal 18 ayat (2) menyatakan “yang dimaksud dengan “Independen” adalah bebas dari intervensi dari pihak manapun” supaya lebih meyakinkan, UU ini menegaskan pula didalam ayat berikutnya bahwa lembaga ini, - yang diwakili oleh kepala dan wakil kepalanya, untuk menolak campur tangan pihak lain.</a:t>
            </a:r>
          </a:p>
          <a:p>
            <a:pPr algn="just"/>
            <a:r>
              <a:rPr lang="id-ID" dirty="0" smtClean="0">
                <a:solidFill>
                  <a:schemeClr val="tx1"/>
                </a:solidFill>
              </a:rPr>
              <a:t>Pasal 25 ayat (2) UUPU mengatakan:</a:t>
            </a:r>
          </a:p>
          <a:p>
            <a:pPr lvl="1" algn="just"/>
            <a:r>
              <a:rPr lang="id-ID" dirty="0" smtClean="0">
                <a:solidFill>
                  <a:schemeClr val="tx1"/>
                </a:solidFill>
              </a:rPr>
              <a:t>“Kepala dan wakil Kepala PPATK wajib menolak setiap campur tangan dari pihak manapun dalam melaksanakan tugas dan kewenangannya”</a:t>
            </a:r>
          </a:p>
          <a:p>
            <a:pPr algn="just"/>
            <a:r>
              <a:rPr lang="id-ID" dirty="0">
                <a:solidFill>
                  <a:schemeClr val="tx1"/>
                </a:solidFill>
              </a:rPr>
              <a:t>	</a:t>
            </a:r>
            <a:r>
              <a:rPr lang="id-ID" dirty="0" smtClean="0">
                <a:solidFill>
                  <a:schemeClr val="tx1"/>
                </a:solidFill>
              </a:rPr>
              <a:t>jadi campur tangan eksternal tidak dimungkinkan menurut UU ini, karena ketentuannya sendiri melarang demikian dan lebih daripada campur tangan dari luar tersebut, juga dari pihak orang dalam (internal PPATK) diharuskan supaya menolak campur tangan tersebut.</a:t>
            </a:r>
          </a:p>
          <a:p>
            <a:pPr algn="just"/>
            <a:r>
              <a:rPr lang="id-ID" dirty="0">
                <a:solidFill>
                  <a:schemeClr val="tx1"/>
                </a:solidFill>
              </a:rPr>
              <a:t>	</a:t>
            </a:r>
            <a:r>
              <a:rPr lang="id-ID" dirty="0" smtClean="0">
                <a:solidFill>
                  <a:schemeClr val="tx1"/>
                </a:solidFill>
              </a:rPr>
              <a:t>Prinsip menolak demikian hendaknya diwujudkan secaraaktif dan nyata, sehingga tidak cukup hanya pasif saja, misalnya bersifat diam atau tidak menghadapi. Demikian Pula, hal aktif yang dibutuhkan untuk penolakan campur tangan demikian dapat diwujudkan dengan misalnya: menyatakan secara lisan untuk menolak campur tangan itu; membahas dengan surat berupa penolakancampur tangan; atau memerintahkan bahwa atau anggota PPATK lain untuk tidak melaksanakan campur tangan itu. Contoh-contoh ini dapat misalnya sebagai pertanda (bukti) bahwa lembaga tersebut telah melaksanakan ketentuan menolak campur tangan pihak luar.</a:t>
            </a:r>
          </a:p>
          <a:p>
            <a:pPr algn="just"/>
            <a:r>
              <a:rPr lang="id-ID" dirty="0">
                <a:solidFill>
                  <a:schemeClr val="tx1"/>
                </a:solidFill>
              </a:rPr>
              <a:t>	</a:t>
            </a:r>
            <a:r>
              <a:rPr lang="id-ID" dirty="0" smtClean="0">
                <a:solidFill>
                  <a:schemeClr val="tx1"/>
                </a:solidFill>
              </a:rPr>
              <a:t>Prinsip Independensi PPATK yang dikandung oleh UUPU ini tidak begitu tajam (rigid), karena menurut pasal 18 ayat (2) lembaga ini bertanggung jawab kepada Presiden. Tidak diperjelas di dalam arti sebagai kepala negara atau kepala pemerintahan (eksekutif). Tetapi yang jelas, jika mau konsekuen memandirikan lembaga ini sebagai institusi yang independen, pertanggungjawabannya tidak tepat diberikan</a:t>
            </a:r>
            <a:endParaRPr lang="id-ID" dirty="0">
              <a:solidFill>
                <a:schemeClr val="tx1"/>
              </a:solidFill>
            </a:endParaRPr>
          </a:p>
        </p:txBody>
      </p:sp>
    </p:spTree>
    <p:extLst>
      <p:ext uri="{BB962C8B-B14F-4D97-AF65-F5344CB8AC3E}">
        <p14:creationId xmlns:p14="http://schemas.microsoft.com/office/powerpoint/2010/main" val="3934672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C3301F5-5C39-49EA-90B3-923F69586C72}" type="slidenum">
              <a:rPr lang="id-ID" smtClean="0"/>
              <a:t>29</a:t>
            </a:fld>
            <a:endParaRPr lang="id-ID" dirty="0"/>
          </a:p>
        </p:txBody>
      </p:sp>
      <p:sp>
        <p:nvSpPr>
          <p:cNvPr id="3" name="Rectangle 2"/>
          <p:cNvSpPr/>
          <p:nvPr/>
        </p:nvSpPr>
        <p:spPr>
          <a:xfrm>
            <a:off x="502276" y="1"/>
            <a:ext cx="8632065" cy="63189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kepada presiden. karena pertanggungjawaban yang berpusat kepada kepala Negara konotasinya justru menjadi kurang demokratis dan populis. Justru yang dikehendaki rakyat didalam wujud pemberantasan kejahatan pencucian uang ialah pengawasan rakyat (public control).</a:t>
            </a:r>
          </a:p>
          <a:p>
            <a:pPr algn="just"/>
            <a:r>
              <a:rPr lang="id-ID" dirty="0">
                <a:solidFill>
                  <a:schemeClr val="tx1"/>
                </a:solidFill>
              </a:rPr>
              <a:t>	</a:t>
            </a:r>
            <a:r>
              <a:rPr lang="id-ID" dirty="0" smtClean="0">
                <a:solidFill>
                  <a:schemeClr val="tx1"/>
                </a:solidFill>
              </a:rPr>
              <a:t>dilihat secara institusional yang otonom, kedudukan ketua dan wakil ketua PPATK cukup kuat. ketua dan wakil ketua diangkat dan diberhentikan oleh Kepala Negaraatas usul menteri keuangan (Pasal 20 ayat 2). Cukup disayangkan, mengapa hanya terbatas kepada pimpinan lembaga ini saja, mengapa para anggota lainnya tidak diangkat dan diberhentikan oleh Presiden?</a:t>
            </a:r>
          </a:p>
          <a:p>
            <a:pPr algn="just"/>
            <a:r>
              <a:rPr lang="id-ID" dirty="0">
                <a:solidFill>
                  <a:schemeClr val="tx1"/>
                </a:solidFill>
              </a:rPr>
              <a:t>	</a:t>
            </a:r>
            <a:r>
              <a:rPr lang="id-ID" dirty="0" smtClean="0">
                <a:solidFill>
                  <a:schemeClr val="tx1"/>
                </a:solidFill>
              </a:rPr>
              <a:t>akan tetapi jika konsekuen dengan prinsip independensi yang disandangnya, sebaiknya pengangkatan dan pemberhentian kepala negara dapat dilakukan setelah mendapat persetujuan dari DPR. dengan demikian Presiden tidak boleh sewenang-wenang mengangkat dan memberhentikan pimpinan badan ini karena diperlukan lebih dulu persetujuan dari DPR. Demikian pila dengan menteri keuangan tidak semua mengajukan usul untuk pemberhentian pimpinan PPATK jika misalnya Menteri Keuangan tidak menyukainya.</a:t>
            </a:r>
          </a:p>
          <a:p>
            <a:pPr algn="just"/>
            <a:r>
              <a:rPr lang="id-ID" dirty="0">
                <a:solidFill>
                  <a:schemeClr val="tx1"/>
                </a:solidFill>
              </a:rPr>
              <a:t>	</a:t>
            </a:r>
            <a:r>
              <a:rPr lang="id-ID" dirty="0" smtClean="0">
                <a:solidFill>
                  <a:schemeClr val="tx1"/>
                </a:solidFill>
              </a:rPr>
              <a:t>Pasal 28 UUPU mengatur tentang keotonoman institusi ini. Sebagai lembaga yang bersifat otonom, badan ini memiliki kapasitas yang penuh untuk mewakili dirinya (badan PPATK), baik di dalam maupun diluar pengadilan. dalam masalah yang berhubungan dengan keduduakn perdata aau kepentingan anggaran rumah tangga instansinya, badan ini memiliki kedudukan penuh untuk mewakili dirinya, baik dipengadilan atau dalam kepentingan lainnya. PPATK mamiliki Rencana Kerja dan Anggaran Tahunan sendiri sebagaimana ditentukan di dalam Pasal 29.</a:t>
            </a:r>
            <a:endParaRPr lang="id-ID" dirty="0">
              <a:solidFill>
                <a:schemeClr val="tx1"/>
              </a:solidFill>
            </a:endParaRPr>
          </a:p>
        </p:txBody>
      </p:sp>
    </p:spTree>
    <p:extLst>
      <p:ext uri="{BB962C8B-B14F-4D97-AF65-F5344CB8AC3E}">
        <p14:creationId xmlns:p14="http://schemas.microsoft.com/office/powerpoint/2010/main" val="2458093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5605"/>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342900" algn="just">
              <a:buFont typeface="Wingdings" panose="05000000000000000000" pitchFamily="2" charset="2"/>
              <a:buChar char="q"/>
            </a:pPr>
            <a:r>
              <a:rPr lang="id-ID" dirty="0" smtClean="0">
                <a:solidFill>
                  <a:schemeClr val="tx1"/>
                </a:solidFill>
                <a:latin typeface="Arial Black" panose="020B0A04020102020204" pitchFamily="34" charset="0"/>
              </a:rPr>
              <a:t>Faktor selanjutnya ialah karena dimungkinkannya praktik </a:t>
            </a:r>
            <a:r>
              <a:rPr lang="id-ID" i="1" dirty="0" smtClean="0">
                <a:solidFill>
                  <a:schemeClr val="tx1"/>
                </a:solidFill>
                <a:latin typeface="Arial Black" panose="020B0A04020102020204" pitchFamily="34" charset="0"/>
              </a:rPr>
              <a:t>layering</a:t>
            </a:r>
            <a:r>
              <a:rPr lang="id-ID" dirty="0" smtClean="0">
                <a:solidFill>
                  <a:schemeClr val="tx1"/>
                </a:solidFill>
                <a:latin typeface="Arial Black" panose="020B0A04020102020204" pitchFamily="34" charset="0"/>
              </a:rPr>
              <a:t> ( pelapisan ), yaitu sumber pertama sebagai pemilik sesungguhnya atau siapa sebagai penyimpan pertama tidak lagi diketahui jelas, karena deposan yang terakhir hanyalah sekedar ditugasi untuk mendepositnya di suatu bank. Pemindahan demikian dilakukan beberapa kali sehingga sulit dilacak petugas.</a:t>
            </a:r>
          </a:p>
          <a:p>
            <a:pPr marL="800100" lvl="1" indent="-342900" algn="just">
              <a:buFont typeface="Wingdings" panose="05000000000000000000" pitchFamily="2" charset="2"/>
              <a:buChar char="q"/>
            </a:pPr>
            <a:endParaRPr lang="id-ID" dirty="0">
              <a:solidFill>
                <a:schemeClr val="tx1"/>
              </a:solidFill>
              <a:latin typeface="Arial Black" panose="020B0A04020102020204" pitchFamily="34" charset="0"/>
            </a:endParaRPr>
          </a:p>
          <a:p>
            <a:pPr marL="800100" lvl="1" indent="-342900" algn="just">
              <a:buFont typeface="Wingdings" panose="05000000000000000000" pitchFamily="2" charset="2"/>
              <a:buChar char="q"/>
            </a:pPr>
            <a:r>
              <a:rPr lang="id-ID" dirty="0" smtClean="0">
                <a:solidFill>
                  <a:schemeClr val="tx1"/>
                </a:solidFill>
                <a:latin typeface="Arial Black" panose="020B0A04020102020204" pitchFamily="34" charset="0"/>
              </a:rPr>
              <a:t>Adanya faktor ketentuan hukum bahwa hubungan ( pengacara (lawyer) dengan klien adalah hubungan kerahasiaan yang tidak boleh diungkapkan. Akibatnya, seorang pengacara tidak bisa dimintai keterangan mengenai hubungannya dengan klien.</a:t>
            </a:r>
          </a:p>
          <a:p>
            <a:pPr marL="800100" lvl="1" indent="-342900" algn="just">
              <a:buFont typeface="Wingdings" panose="05000000000000000000" pitchFamily="2" charset="2"/>
              <a:buChar char="q"/>
            </a:pPr>
            <a:endParaRPr lang="id-ID" dirty="0">
              <a:solidFill>
                <a:schemeClr val="tx1"/>
              </a:solidFill>
              <a:latin typeface="Arial Black" panose="020B0A04020102020204" pitchFamily="34" charset="0"/>
            </a:endParaRPr>
          </a:p>
          <a:p>
            <a:pPr marL="800100" lvl="1" indent="-342900" algn="just">
              <a:buFont typeface="Wingdings" panose="05000000000000000000" pitchFamily="2" charset="2"/>
              <a:buChar char="q"/>
            </a:pPr>
            <a:r>
              <a:rPr lang="id-ID" dirty="0" smtClean="0">
                <a:solidFill>
                  <a:schemeClr val="tx1"/>
                </a:solidFill>
                <a:latin typeface="Arial Black" panose="020B0A04020102020204" pitchFamily="34" charset="0"/>
              </a:rPr>
              <a:t>Belum adanya peraturan pencucian uang di dalam suatu negara. Beberapa negara, yang belum membuat sistem pengaturan hukumnya, menjadikan praktik pencucian uang menjadi subur.</a:t>
            </a:r>
            <a:endParaRPr lang="id-ID" dirty="0">
              <a:solidFill>
                <a:schemeClr val="tx1"/>
              </a:solidFill>
              <a:latin typeface="Arial Black" panose="020B0A04020102020204" pitchFamily="34" charset="0"/>
            </a:endParaRPr>
          </a:p>
        </p:txBody>
      </p:sp>
      <p:sp>
        <p:nvSpPr>
          <p:cNvPr id="3" name="Slide Number Placeholder 2"/>
          <p:cNvSpPr>
            <a:spLocks noGrp="1"/>
          </p:cNvSpPr>
          <p:nvPr>
            <p:ph type="sldNum" sz="quarter" idx="12"/>
          </p:nvPr>
        </p:nvSpPr>
        <p:spPr/>
        <p:txBody>
          <a:bodyPr/>
          <a:lstStyle/>
          <a:p>
            <a:fld id="{A6A3D1A5-1A41-4728-AAD2-A2B38B759903}" type="slidenum">
              <a:rPr lang="en-US" smtClean="0"/>
              <a:t>3</a:t>
            </a:fld>
            <a:endParaRPr lang="en-US"/>
          </a:p>
        </p:txBody>
      </p:sp>
    </p:spTree>
    <p:extLst>
      <p:ext uri="{BB962C8B-B14F-4D97-AF65-F5344CB8AC3E}">
        <p14:creationId xmlns:p14="http://schemas.microsoft.com/office/powerpoint/2010/main" val="393228448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C3301F5-5C39-49EA-90B3-923F69586C72}" type="slidenum">
              <a:rPr lang="id-ID" smtClean="0"/>
              <a:t>30</a:t>
            </a:fld>
            <a:endParaRPr lang="id-ID"/>
          </a:p>
        </p:txBody>
      </p:sp>
      <p:sp>
        <p:nvSpPr>
          <p:cNvPr id="3" name="Rectangle 2"/>
          <p:cNvSpPr/>
          <p:nvPr/>
        </p:nvSpPr>
        <p:spPr>
          <a:xfrm>
            <a:off x="644857" y="13647"/>
            <a:ext cx="8488907" cy="63052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400" b="1" dirty="0" smtClean="0">
                <a:solidFill>
                  <a:schemeClr val="tx1"/>
                </a:solidFill>
              </a:rPr>
              <a:t>B. Tugas dan Wewenang PPATK</a:t>
            </a:r>
          </a:p>
          <a:p>
            <a:pPr algn="just"/>
            <a:r>
              <a:rPr lang="id-ID" sz="2000" dirty="0" smtClean="0">
                <a:solidFill>
                  <a:schemeClr val="tx1"/>
                </a:solidFill>
              </a:rPr>
              <a:t>	UUPU memberikan tugas dan wewenang yang bertujuan dalam rangka memberantas jehatan pencucian uang.</a:t>
            </a:r>
          </a:p>
          <a:p>
            <a:pPr algn="just"/>
            <a:r>
              <a:rPr lang="id-ID" sz="2000" b="1" i="1" dirty="0" smtClean="0">
                <a:solidFill>
                  <a:schemeClr val="tx1"/>
                </a:solidFill>
              </a:rPr>
              <a:t>Tugas PPATK</a:t>
            </a:r>
            <a:r>
              <a:rPr lang="id-ID" sz="2000" dirty="0" smtClean="0">
                <a:solidFill>
                  <a:schemeClr val="tx1"/>
                </a:solidFill>
              </a:rPr>
              <a:t>:</a:t>
            </a:r>
          </a:p>
          <a:p>
            <a:pPr algn="just"/>
            <a:r>
              <a:rPr lang="id-ID" sz="2000" dirty="0" smtClean="0">
                <a:solidFill>
                  <a:schemeClr val="tx1"/>
                </a:solidFill>
              </a:rPr>
              <a:t>	Menurut pasal 26 Undang-undang Pencucian Uang, adapun yang menjadi tugas PPATK di perinci dalam 8 (delapan) tugas pokok. Kedelapan tugas tersebut ialah sebagai berikut :</a:t>
            </a:r>
          </a:p>
          <a:p>
            <a:pPr marL="457200" indent="-457200" algn="just">
              <a:buFont typeface="+mj-lt"/>
              <a:buAutoNum type="arabicPeriod"/>
            </a:pPr>
            <a:r>
              <a:rPr lang="id-ID" sz="2000" dirty="0">
                <a:solidFill>
                  <a:schemeClr val="tx1"/>
                </a:solidFill>
              </a:rPr>
              <a:t>Mengumpul, menyimpan, menganalisis, mengevaluasi informasi    yang diperoleh oleh </a:t>
            </a:r>
            <a:r>
              <a:rPr lang="id-ID" sz="2000" dirty="0" smtClean="0">
                <a:solidFill>
                  <a:schemeClr val="tx1"/>
                </a:solidFill>
              </a:rPr>
              <a:t>PPATK;</a:t>
            </a:r>
          </a:p>
          <a:p>
            <a:pPr marL="457200" indent="-457200" algn="just">
              <a:buFont typeface="+mj-lt"/>
              <a:buAutoNum type="arabicPeriod"/>
            </a:pPr>
            <a:r>
              <a:rPr lang="id-ID" sz="2000" dirty="0" smtClean="0">
                <a:solidFill>
                  <a:schemeClr val="tx1"/>
                </a:solidFill>
              </a:rPr>
              <a:t>Memantau </a:t>
            </a:r>
            <a:r>
              <a:rPr lang="id-ID" sz="2000" dirty="0">
                <a:solidFill>
                  <a:schemeClr val="tx1"/>
                </a:solidFill>
              </a:rPr>
              <a:t>catatan dalam buku daftar pengecualian yang dibuat oleh Penyedia Jasa </a:t>
            </a:r>
            <a:r>
              <a:rPr lang="id-ID" sz="2000" dirty="0" smtClean="0">
                <a:solidFill>
                  <a:schemeClr val="tx1"/>
                </a:solidFill>
              </a:rPr>
              <a:t>Keuangan;</a:t>
            </a:r>
          </a:p>
          <a:p>
            <a:pPr marL="457200" indent="-457200" algn="just">
              <a:buFont typeface="+mj-lt"/>
              <a:buAutoNum type="arabicPeriod"/>
            </a:pPr>
            <a:r>
              <a:rPr lang="id-ID" sz="2000" dirty="0" smtClean="0">
                <a:solidFill>
                  <a:schemeClr val="tx1"/>
                </a:solidFill>
              </a:rPr>
              <a:t>Membuat </a:t>
            </a:r>
            <a:r>
              <a:rPr lang="id-ID" sz="2000" dirty="0">
                <a:solidFill>
                  <a:schemeClr val="tx1"/>
                </a:solidFill>
              </a:rPr>
              <a:t>pedoman mengenai tatacara pelaporan transaksi keuangan </a:t>
            </a:r>
            <a:r>
              <a:rPr lang="id-ID" sz="2000" dirty="0" smtClean="0">
                <a:solidFill>
                  <a:schemeClr val="tx1"/>
                </a:solidFill>
              </a:rPr>
              <a:t>mencurigakan;</a:t>
            </a:r>
          </a:p>
          <a:p>
            <a:pPr marL="457200" indent="-457200" algn="just">
              <a:buFont typeface="+mj-lt"/>
              <a:buAutoNum type="arabicPeriod"/>
            </a:pPr>
            <a:r>
              <a:rPr lang="id-ID" sz="2000" dirty="0" smtClean="0">
                <a:solidFill>
                  <a:schemeClr val="tx1"/>
                </a:solidFill>
              </a:rPr>
              <a:t>Memberikan </a:t>
            </a:r>
            <a:r>
              <a:rPr lang="id-ID" sz="2000" dirty="0">
                <a:solidFill>
                  <a:schemeClr val="tx1"/>
                </a:solidFill>
              </a:rPr>
              <a:t>nasehat dan bantuan kepada instansi yang berwenang tentang informasi yang diperoleh </a:t>
            </a:r>
            <a:r>
              <a:rPr lang="id-ID" sz="2000" dirty="0" smtClean="0">
                <a:solidFill>
                  <a:schemeClr val="tx1"/>
                </a:solidFill>
              </a:rPr>
              <a:t> </a:t>
            </a:r>
            <a:r>
              <a:rPr lang="id-ID" sz="2000" dirty="0">
                <a:solidFill>
                  <a:schemeClr val="tx1"/>
                </a:solidFill>
              </a:rPr>
              <a:t>PPATK sesuai dengan </a:t>
            </a:r>
            <a:r>
              <a:rPr lang="id-ID" sz="2000" dirty="0" smtClean="0">
                <a:solidFill>
                  <a:schemeClr val="tx1"/>
                </a:solidFill>
              </a:rPr>
              <a:t>ketentuan UUPU;</a:t>
            </a:r>
          </a:p>
          <a:p>
            <a:pPr marL="457200" indent="-457200" algn="just">
              <a:buFont typeface="+mj-lt"/>
              <a:buAutoNum type="arabicPeriod"/>
            </a:pPr>
            <a:r>
              <a:rPr lang="id-ID" sz="2000" dirty="0" smtClean="0">
                <a:solidFill>
                  <a:schemeClr val="tx1"/>
                </a:solidFill>
              </a:rPr>
              <a:t>Mengeluarkan </a:t>
            </a:r>
            <a:r>
              <a:rPr lang="id-ID" sz="2000" dirty="0">
                <a:solidFill>
                  <a:schemeClr val="tx1"/>
                </a:solidFill>
              </a:rPr>
              <a:t>pedoman dan publikasi kepada Penyedia Jasa Keuangan </a:t>
            </a:r>
            <a:r>
              <a:rPr lang="id-ID" sz="2000" dirty="0" smtClean="0">
                <a:solidFill>
                  <a:schemeClr val="tx1"/>
                </a:solidFill>
              </a:rPr>
              <a:t>yang berkaitan dengan tindak pidana preventif dan represif tindak pidana money laundering;</a:t>
            </a:r>
          </a:p>
          <a:p>
            <a:pPr marL="457200" indent="-457200" algn="just">
              <a:buFont typeface="+mj-lt"/>
              <a:buAutoNum type="arabicPeriod"/>
            </a:pPr>
            <a:r>
              <a:rPr lang="id-ID" sz="2000" dirty="0" smtClean="0">
                <a:solidFill>
                  <a:schemeClr val="tx1"/>
                </a:solidFill>
              </a:rPr>
              <a:t>Memberikan </a:t>
            </a:r>
            <a:r>
              <a:rPr lang="id-ID" sz="2000" dirty="0">
                <a:solidFill>
                  <a:schemeClr val="tx1"/>
                </a:solidFill>
              </a:rPr>
              <a:t>rekomendasi kepada pemerintah mengenai upaya-upaya pencegahan dan pemberantasan tindak pidana pencucian </a:t>
            </a:r>
            <a:r>
              <a:rPr lang="id-ID" sz="2000" dirty="0" smtClean="0">
                <a:solidFill>
                  <a:schemeClr val="tx1"/>
                </a:solidFill>
              </a:rPr>
              <a:t>uang;</a:t>
            </a:r>
          </a:p>
          <a:p>
            <a:pPr marL="457200" indent="-457200" algn="just">
              <a:buFont typeface="+mj-lt"/>
              <a:buAutoNum type="arabicPeriod"/>
            </a:pPr>
            <a:r>
              <a:rPr lang="id-ID" sz="2000" dirty="0" smtClean="0">
                <a:solidFill>
                  <a:schemeClr val="tx1"/>
                </a:solidFill>
              </a:rPr>
              <a:t>Melaporkan </a:t>
            </a:r>
            <a:r>
              <a:rPr lang="id-ID" sz="2000" dirty="0">
                <a:solidFill>
                  <a:schemeClr val="tx1"/>
                </a:solidFill>
              </a:rPr>
              <a:t>hasil analisis transaksi keuangan yang berindikasi tindak pidana pencucian uang kepada Kepolisian dan </a:t>
            </a:r>
            <a:r>
              <a:rPr lang="id-ID" sz="2000" dirty="0" smtClean="0">
                <a:solidFill>
                  <a:schemeClr val="tx1"/>
                </a:solidFill>
              </a:rPr>
              <a:t>Kejaksaan;</a:t>
            </a:r>
          </a:p>
          <a:p>
            <a:pPr marL="457200" indent="-457200" algn="just">
              <a:buFont typeface="+mj-lt"/>
              <a:buAutoNum type="arabicPeriod"/>
            </a:pPr>
            <a:r>
              <a:rPr lang="id-ID" sz="2000" dirty="0" smtClean="0">
                <a:solidFill>
                  <a:schemeClr val="tx1"/>
                </a:solidFill>
              </a:rPr>
              <a:t>Membuat </a:t>
            </a:r>
            <a:r>
              <a:rPr lang="id-ID" sz="2000" dirty="0">
                <a:solidFill>
                  <a:schemeClr val="tx1"/>
                </a:solidFill>
              </a:rPr>
              <a:t>dan memberikan laporan mengenai analisis transaksi keuangan dan kegiatan lainnya secara bekala 6 (enam) bulan sekali kepada Presiden, Dewan Perwakilan Rakyat, dan Lembaga yang berwenang melakukan pengawasan terhadap Penyedia Jasa Keuangan</a:t>
            </a:r>
            <a:r>
              <a:rPr lang="id-ID" sz="2000" dirty="0" smtClean="0">
                <a:solidFill>
                  <a:schemeClr val="tx1"/>
                </a:solidFill>
              </a:rPr>
              <a:t>;</a:t>
            </a:r>
            <a:endParaRPr lang="id-ID" sz="2000" dirty="0">
              <a:solidFill>
                <a:schemeClr val="tx1"/>
              </a:solidFill>
            </a:endParaRPr>
          </a:p>
        </p:txBody>
      </p:sp>
    </p:spTree>
    <p:extLst>
      <p:ext uri="{BB962C8B-B14F-4D97-AF65-F5344CB8AC3E}">
        <p14:creationId xmlns:p14="http://schemas.microsoft.com/office/powerpoint/2010/main" val="42455463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902896" y="6592267"/>
            <a:ext cx="2133600" cy="365125"/>
          </a:xfrm>
        </p:spPr>
        <p:txBody>
          <a:bodyPr/>
          <a:lstStyle/>
          <a:p>
            <a:fld id="{AC3301F5-5C39-49EA-90B3-923F69586C72}" type="slidenum">
              <a:rPr lang="id-ID" smtClean="0"/>
              <a:t>31</a:t>
            </a:fld>
            <a:endParaRPr lang="id-ID"/>
          </a:p>
        </p:txBody>
      </p:sp>
      <p:sp>
        <p:nvSpPr>
          <p:cNvPr id="3" name="Rectangle 2"/>
          <p:cNvSpPr/>
          <p:nvPr/>
        </p:nvSpPr>
        <p:spPr>
          <a:xfrm>
            <a:off x="573205" y="0"/>
            <a:ext cx="8560559" cy="66191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1700" b="1" dirty="0" smtClean="0">
                <a:solidFill>
                  <a:schemeClr val="tx1"/>
                </a:solidFill>
              </a:rPr>
              <a:t>Wewenang PPATK</a:t>
            </a:r>
            <a:r>
              <a:rPr lang="id-ID" sz="1700" dirty="0" smtClean="0">
                <a:solidFill>
                  <a:schemeClr val="tx1"/>
                </a:solidFill>
              </a:rPr>
              <a:t>:</a:t>
            </a:r>
          </a:p>
          <a:p>
            <a:pPr algn="just"/>
            <a:r>
              <a:rPr lang="id-ID" sz="1700" dirty="0">
                <a:solidFill>
                  <a:schemeClr val="tx1"/>
                </a:solidFill>
              </a:rPr>
              <a:t>	</a:t>
            </a:r>
            <a:r>
              <a:rPr lang="id-ID" sz="1700" dirty="0" smtClean="0">
                <a:solidFill>
                  <a:schemeClr val="tx1"/>
                </a:solidFill>
              </a:rPr>
              <a:t>Berhubungan dengan hal diatas, menurut pasal 27 ayat (1) Undang-undang Pencucian Uang, PPATK memiliki wewenang utama dalam berbagai hal yang berhubungan dengan laporan keuangan. PPATK mempunyai wewenang sebagai berikut:</a:t>
            </a:r>
          </a:p>
          <a:p>
            <a:pPr marL="457200" indent="-457200" algn="just">
              <a:buFont typeface="+mj-lt"/>
              <a:buAutoNum type="alphaLcPeriod"/>
            </a:pPr>
            <a:r>
              <a:rPr lang="id-ID" sz="1700" dirty="0" smtClean="0">
                <a:solidFill>
                  <a:schemeClr val="tx1"/>
                </a:solidFill>
              </a:rPr>
              <a:t>meminta dan menerima laporan dari lembaga keuangan;</a:t>
            </a:r>
          </a:p>
          <a:p>
            <a:pPr marL="457200" indent="-457200" algn="just">
              <a:buFont typeface="+mj-lt"/>
              <a:buAutoNum type="alphaLcPeriod"/>
            </a:pPr>
            <a:r>
              <a:rPr lang="id-ID" sz="1700" dirty="0" smtClean="0">
                <a:solidFill>
                  <a:schemeClr val="tx1"/>
                </a:solidFill>
              </a:rPr>
              <a:t>meminta informasi mengenai perkembangan penyidakan atau penuntutan terhadap tindak pidana pencucian uang yang telah dilaporkan kepada penyidik atau penuntut umum;</a:t>
            </a:r>
          </a:p>
          <a:p>
            <a:pPr marL="457200" indent="-457200" algn="just">
              <a:buFont typeface="+mj-lt"/>
              <a:buAutoNum type="alphaLcPeriod"/>
            </a:pPr>
            <a:r>
              <a:rPr lang="id-ID" sz="1700" dirty="0" smtClean="0">
                <a:solidFill>
                  <a:schemeClr val="tx1"/>
                </a:solidFill>
              </a:rPr>
              <a:t>melakukan audit pada lembaga keuangan mengenai kepatutan kewajiban sesuai yang ditentukan UUPU ini dan terhadap pedoman pelaporan mengenai transaksi keuangan;</a:t>
            </a:r>
          </a:p>
          <a:p>
            <a:pPr marL="457200" indent="-457200" algn="just">
              <a:buFont typeface="+mj-lt"/>
              <a:buAutoNum type="alphaLcPeriod"/>
            </a:pPr>
            <a:r>
              <a:rPr lang="id-ID" sz="1700" dirty="0" smtClean="0">
                <a:solidFill>
                  <a:schemeClr val="tx1"/>
                </a:solidFill>
              </a:rPr>
              <a:t>memberikan pengecualian kewajiban pelaporan mengenai transaksi keuangan yang dilakukan secara tunai sebgaiamana dimaksud pasal 13 ayat (1) huruf b. Ketentuan ini mengenai kewajiban penyedia jasa keuangan menyampaikan laporan kepada PPATK untuk transaksi keuangan yang dilakukan secara tunai dalam jumlah kumulatif sebesar Rp.500.000.000 (limaratus juta rupiah) atau lebih atau yang nilainya setara, baik dilakukan dalam satu kali transaksi atau lebih di dalam satu hari kerja.</a:t>
            </a:r>
          </a:p>
          <a:p>
            <a:pPr algn="just"/>
            <a:r>
              <a:rPr lang="id-ID" sz="1700" dirty="0">
                <a:solidFill>
                  <a:schemeClr val="tx1"/>
                </a:solidFill>
              </a:rPr>
              <a:t>	</a:t>
            </a:r>
            <a:r>
              <a:rPr lang="id-ID" sz="1700" dirty="0" smtClean="0">
                <a:solidFill>
                  <a:schemeClr val="tx1"/>
                </a:solidFill>
              </a:rPr>
              <a:t>Fungsi audit yang ditentukan dalam butir c diatas tidak ditentukan lebih lanjut secara rinci. Ayat 2 dari pasal 27 hanya menentukan bahwa dalam melakukan audit demikian, PPATK terlebih dahulu melakukan koordinasi dengan lembaga yang melakukan pengawasan terhadap Penyedia jasa Keuangan.</a:t>
            </a:r>
          </a:p>
          <a:p>
            <a:pPr algn="just"/>
            <a:r>
              <a:rPr lang="id-ID" sz="1700" dirty="0">
                <a:solidFill>
                  <a:schemeClr val="tx1"/>
                </a:solidFill>
              </a:rPr>
              <a:t>	</a:t>
            </a:r>
            <a:r>
              <a:rPr lang="id-ID" sz="1700" dirty="0" smtClean="0">
                <a:solidFill>
                  <a:schemeClr val="tx1"/>
                </a:solidFill>
              </a:rPr>
              <a:t>Tetapi jika mau memfungsikan PPATK ini dalam tugasnya sesuai maksud dan tujuan pemberantasan pencucian uang, menurut hemat penulis hendaknya fungsi auditing ini mencakup kepada pemerinsaan catatan-catatan, pembukuan, warkat-warkat, dan meminta keterangan, membuat catatan, membuat salinan atau foto copy baik seluruh maupun sebagian, dalam hal terdapat dugaan adanya transaksi yang mencurigakan.</a:t>
            </a:r>
            <a:endParaRPr lang="id-ID" sz="1700" dirty="0">
              <a:solidFill>
                <a:schemeClr val="tx1"/>
              </a:solidFill>
            </a:endParaRPr>
          </a:p>
        </p:txBody>
      </p:sp>
    </p:spTree>
    <p:extLst>
      <p:ext uri="{BB962C8B-B14F-4D97-AF65-F5344CB8AC3E}">
        <p14:creationId xmlns:p14="http://schemas.microsoft.com/office/powerpoint/2010/main" val="9395953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974904" y="6520259"/>
            <a:ext cx="2133600" cy="365125"/>
          </a:xfrm>
        </p:spPr>
        <p:txBody>
          <a:bodyPr/>
          <a:lstStyle/>
          <a:p>
            <a:fld id="{AC3301F5-5C39-49EA-90B3-923F69586C72}" type="slidenum">
              <a:rPr lang="id-ID" smtClean="0"/>
              <a:t>32</a:t>
            </a:fld>
            <a:endParaRPr lang="id-ID" dirty="0"/>
          </a:p>
        </p:txBody>
      </p:sp>
      <p:sp>
        <p:nvSpPr>
          <p:cNvPr id="3" name="Rectangle 2"/>
          <p:cNvSpPr/>
          <p:nvPr/>
        </p:nvSpPr>
        <p:spPr>
          <a:xfrm>
            <a:off x="460612" y="0"/>
            <a:ext cx="8683388" cy="6453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400" b="1" dirty="0" smtClean="0">
                <a:solidFill>
                  <a:schemeClr val="tx1"/>
                </a:solidFill>
              </a:rPr>
              <a:t>C. PPATK Bukan Institusi Investigatif</a:t>
            </a:r>
          </a:p>
          <a:p>
            <a:pPr algn="just"/>
            <a:r>
              <a:rPr lang="id-ID" sz="2000" dirty="0" smtClean="0">
                <a:solidFill>
                  <a:schemeClr val="tx1"/>
                </a:solidFill>
              </a:rPr>
              <a:t>	Terhadap ketentuan mengenai tugas dan wewenang yang dipunyai PPATK menurut UUPU ini, penulis memberikan catatan-catatan sebagai berikut:</a:t>
            </a:r>
          </a:p>
          <a:p>
            <a:pPr algn="just"/>
            <a:r>
              <a:rPr lang="id-ID" sz="2000" dirty="0">
                <a:solidFill>
                  <a:schemeClr val="tx1"/>
                </a:solidFill>
              </a:rPr>
              <a:t>	</a:t>
            </a:r>
            <a:r>
              <a:rPr lang="id-ID" sz="2000" i="1" dirty="0" smtClean="0">
                <a:solidFill>
                  <a:schemeClr val="tx1"/>
                </a:solidFill>
              </a:rPr>
              <a:t>Pertama</a:t>
            </a:r>
            <a:r>
              <a:rPr lang="id-ID" sz="2000" dirty="0" smtClean="0">
                <a:solidFill>
                  <a:schemeClr val="tx1"/>
                </a:solidFill>
              </a:rPr>
              <a:t>, melihat tugas dan wewenang diatas, tampak lah bahwa badan ini tidak memiliki kapasitas yang bersifat aktif seperti halnya badan penyelidik (investigating agency) untuk memburu dan memberantas kejahatan pencucian uang.</a:t>
            </a:r>
          </a:p>
          <a:p>
            <a:pPr algn="just"/>
            <a:r>
              <a:rPr lang="id-ID" sz="2000" dirty="0">
                <a:solidFill>
                  <a:schemeClr val="tx1"/>
                </a:solidFill>
              </a:rPr>
              <a:t>	</a:t>
            </a:r>
            <a:r>
              <a:rPr lang="id-ID" sz="2000" dirty="0" smtClean="0">
                <a:solidFill>
                  <a:schemeClr val="tx1"/>
                </a:solidFill>
              </a:rPr>
              <a:t>Tugas PPATK tampaknya bersifat pasif, yakni dibatasi untuk meminta atau mengumpulkan laporan kepada institusi Penyediaan Jasa Keuangan, yakni kepada lembaga keuangan bank dan lembaga keuangan non-bank, kemuidian menganalisis laporan itu dan melaporkan hasil yang telah dianalisis itu kepada Kepolisian dan Kejaksaan.</a:t>
            </a:r>
          </a:p>
          <a:p>
            <a:pPr algn="just"/>
            <a:r>
              <a:rPr lang="id-ID" sz="2000" dirty="0">
                <a:solidFill>
                  <a:schemeClr val="tx1"/>
                </a:solidFill>
              </a:rPr>
              <a:t>	</a:t>
            </a:r>
            <a:r>
              <a:rPr lang="id-ID" sz="2000" i="1" dirty="0" smtClean="0">
                <a:solidFill>
                  <a:schemeClr val="tx1"/>
                </a:solidFill>
              </a:rPr>
              <a:t>Kedua</a:t>
            </a:r>
            <a:r>
              <a:rPr lang="id-ID" sz="2000" dirty="0" smtClean="0">
                <a:solidFill>
                  <a:schemeClr val="tx1"/>
                </a:solidFill>
              </a:rPr>
              <a:t>, dengan melihat wewenang dari apa yang disebut diatas, ruang gerak dan aktivitas institusi ini pun bersifat terbatas. karena wilayah tugas dan wewenangnya lebih tergantung kepada sumber yang diberikan oleh penyedia jasa Keuangan. Perhatikan apa yang ditentukan pasal 26 butir a yakni mengumpulkan, menimpan, menganalisis dan mengevaluasi informasi yang diperoleh PPATK.</a:t>
            </a:r>
          </a:p>
          <a:p>
            <a:pPr algn="just"/>
            <a:r>
              <a:rPr lang="id-ID" sz="2000" dirty="0">
                <a:solidFill>
                  <a:schemeClr val="tx1"/>
                </a:solidFill>
              </a:rPr>
              <a:t>	</a:t>
            </a:r>
            <a:r>
              <a:rPr lang="id-ID" sz="2000" dirty="0" smtClean="0">
                <a:solidFill>
                  <a:schemeClr val="tx1"/>
                </a:solidFill>
              </a:rPr>
              <a:t>kemudian hubungkan pula dengan pasal 13 ayat 1 yang pada Intinya Penyediaan Jasa Keuangan diwajibkan menyampaikan laporan kepada PPATK hal-hal selain transaksi keuangan secara tunai bernilai kumulatif Rp.500.000.000 (limaratus juta rupiah) ke atas atau ekuivalen dalam satu hari kerja.</a:t>
            </a:r>
            <a:endParaRPr lang="id-ID" sz="2000" dirty="0">
              <a:solidFill>
                <a:schemeClr val="tx1"/>
              </a:solidFill>
            </a:endParaRPr>
          </a:p>
        </p:txBody>
      </p:sp>
    </p:spTree>
    <p:extLst>
      <p:ext uri="{BB962C8B-B14F-4D97-AF65-F5344CB8AC3E}">
        <p14:creationId xmlns:p14="http://schemas.microsoft.com/office/powerpoint/2010/main" val="31862718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977495" y="6492875"/>
            <a:ext cx="2133600" cy="365125"/>
          </a:xfrm>
        </p:spPr>
        <p:txBody>
          <a:bodyPr/>
          <a:lstStyle/>
          <a:p>
            <a:fld id="{AC3301F5-5C39-49EA-90B3-923F69586C72}" type="slidenum">
              <a:rPr lang="id-ID" smtClean="0"/>
              <a:t>33</a:t>
            </a:fld>
            <a:endParaRPr lang="id-ID" dirty="0"/>
          </a:p>
        </p:txBody>
      </p:sp>
      <p:sp>
        <p:nvSpPr>
          <p:cNvPr id="3" name="Rectangle 2"/>
          <p:cNvSpPr/>
          <p:nvPr/>
        </p:nvSpPr>
        <p:spPr>
          <a:xfrm>
            <a:off x="532263" y="1"/>
            <a:ext cx="8611737" cy="65973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a:solidFill>
                  <a:schemeClr val="tx1"/>
                </a:solidFill>
              </a:rPr>
              <a:t>	</a:t>
            </a:r>
            <a:r>
              <a:rPr lang="id-ID" dirty="0" smtClean="0">
                <a:solidFill>
                  <a:schemeClr val="tx1"/>
                </a:solidFill>
              </a:rPr>
              <a:t>Kesimpulannya yang didapat dari keudua pasal tersebut, mengesankan kita bahwa tugas PPATK sangat dependen sekali kepada penyedia jasa keuangan. arti kasarnya, jika penyedia jasa keuangan tidak memberikan laporannya kepada PPATK, maka PPATK ini tidak bisa berbuat apa-apa. meskipun dari sesuatu sumber diketahui ada hal yang mencurigakan di tubuh intern suatu penyedia jasa keuangan misalnya,  akan tetapi karena PPATK tidak memiliki kewenangan aktf untuk menyelidikinya secara formal, maka kecurigaan tersebut tidak bisa diproses lembaganya.</a:t>
            </a:r>
          </a:p>
          <a:p>
            <a:pPr algn="just"/>
            <a:r>
              <a:rPr lang="id-ID" dirty="0">
                <a:solidFill>
                  <a:schemeClr val="tx1"/>
                </a:solidFill>
              </a:rPr>
              <a:t>	</a:t>
            </a:r>
            <a:r>
              <a:rPr lang="id-ID" i="1" dirty="0" smtClean="0">
                <a:solidFill>
                  <a:schemeClr val="tx1"/>
                </a:solidFill>
              </a:rPr>
              <a:t>Ketiga</a:t>
            </a:r>
            <a:r>
              <a:rPr lang="id-ID" dirty="0" smtClean="0">
                <a:solidFill>
                  <a:schemeClr val="tx1"/>
                </a:solidFill>
              </a:rPr>
              <a:t>, diluar kelembagaan penyedia jasa keuangan yang melakukan praktik pencucian uang, maka PPATK tidak memiliki tugas dan wewenang untuk itu. padahal secara fakta, cukup banyak transaksi dan modus-modus pencucian uang tidak dengan memakai Penyedia Jasa Keuangan.</a:t>
            </a:r>
          </a:p>
          <a:p>
            <a:pPr algn="just"/>
            <a:r>
              <a:rPr lang="id-ID" dirty="0">
                <a:solidFill>
                  <a:schemeClr val="tx1"/>
                </a:solidFill>
              </a:rPr>
              <a:t>	</a:t>
            </a:r>
            <a:r>
              <a:rPr lang="id-ID" i="1" dirty="0" smtClean="0">
                <a:solidFill>
                  <a:schemeClr val="tx1"/>
                </a:solidFill>
              </a:rPr>
              <a:t>Keempat</a:t>
            </a:r>
            <a:r>
              <a:rPr lang="id-ID" dirty="0" smtClean="0">
                <a:solidFill>
                  <a:schemeClr val="tx1"/>
                </a:solidFill>
              </a:rPr>
              <a:t>, PPATK tidak memiliki fungsi penyelidikan (investigative function). Karena kalu badan ini memiliki fungsi demikian, maka salah satu tugas pokoknya ialah mencari fakta dan bukti-bukti atas segala hal yang berhubungan dengan money laundering sehubungan dengan itu ia harus aktif melakukan penyelidikan pada semua lembaga Penyedia jasa keuangan atau pihak lain yang melaksanakan transaksi keuangan dengan memeriksa catatan, pembukuan, warkat, dan keterangan-keterangan lainnya.</a:t>
            </a:r>
          </a:p>
          <a:p>
            <a:pPr algn="just"/>
            <a:r>
              <a:rPr lang="id-ID" dirty="0">
                <a:solidFill>
                  <a:schemeClr val="tx1"/>
                </a:solidFill>
              </a:rPr>
              <a:t>	</a:t>
            </a:r>
            <a:r>
              <a:rPr lang="id-ID" i="1" dirty="0" smtClean="0">
                <a:solidFill>
                  <a:schemeClr val="tx1"/>
                </a:solidFill>
              </a:rPr>
              <a:t>Kelima</a:t>
            </a:r>
            <a:r>
              <a:rPr lang="id-ID" dirty="0" smtClean="0">
                <a:solidFill>
                  <a:schemeClr val="tx1"/>
                </a:solidFill>
              </a:rPr>
              <a:t>, kalau tugas PPATK hanya sekedar menerima laporan Penyedia Jasa Keuangan dan melaporkan penyimpangan itu kemudian kepada lembaga penyidikan jika terdapat penyimpangan, sebenarnya tidak begitu urgen sekali dibentuknya badan ini. Tugas demikian bisa saja dilimpahkan kepada lembaga0lembaga yang sudah ada, misalnya kepada departemen keuangan atau Kepolisian, atau mungkin juga Kejaksaan. Dilingkungan Instansi ini dapat dibentuksetaraf eselon satu yang menanggung jawabi tugas itu dalam ruang lingkup setaraf Direktorat Jenderal.</a:t>
            </a:r>
            <a:endParaRPr lang="id-ID" dirty="0">
              <a:solidFill>
                <a:schemeClr val="tx1"/>
              </a:solidFill>
            </a:endParaRPr>
          </a:p>
        </p:txBody>
      </p:sp>
    </p:spTree>
    <p:extLst>
      <p:ext uri="{BB962C8B-B14F-4D97-AF65-F5344CB8AC3E}">
        <p14:creationId xmlns:p14="http://schemas.microsoft.com/office/powerpoint/2010/main" val="29127826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C3301F5-5C39-49EA-90B3-923F69586C72}" type="slidenum">
              <a:rPr lang="id-ID" smtClean="0"/>
              <a:t>34</a:t>
            </a:fld>
            <a:endParaRPr lang="id-ID"/>
          </a:p>
        </p:txBody>
      </p:sp>
      <p:sp>
        <p:nvSpPr>
          <p:cNvPr id="3" name="Rectangle 2"/>
          <p:cNvSpPr/>
          <p:nvPr/>
        </p:nvSpPr>
        <p:spPr>
          <a:xfrm>
            <a:off x="603913" y="13649"/>
            <a:ext cx="8540087" cy="633256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	Konon kabarnya ketika masih dalam pembahasan RUU, PPATK dimaksudnkan sebagai bagian dari Komisi Pemberantasa Tindak Pidana Pencucian Uang  (KPTTPU). KPTTPU ini mempunyai wewenang melakukan penyelidikan pada lembaga keuangan atau pihak lain yang melaksanakan transaksi keuangan.</a:t>
            </a:r>
          </a:p>
          <a:p>
            <a:pPr algn="just"/>
            <a:r>
              <a:rPr lang="id-ID" dirty="0">
                <a:solidFill>
                  <a:schemeClr val="tx1"/>
                </a:solidFill>
              </a:rPr>
              <a:t>	</a:t>
            </a:r>
            <a:r>
              <a:rPr lang="id-ID" dirty="0" smtClean="0">
                <a:solidFill>
                  <a:schemeClr val="tx1"/>
                </a:solidFill>
              </a:rPr>
              <a:t>Menurut sumber (lihat sambutan pemerintah atau Persetujuan RUU tentang Tindak Pidana Pencucian Uang Dalam Rapat Paripurna Terbuka DPR tanggal 25 Maret 2002), kewenangan tersebut dapat menimbulkan tumpang tindih kewenangan dengan instansi lain yang juga mempunyai kewenangan untuk melakukan penyelidikan, yakni kepolisian. Selain itu, pembentukan siatu komisi memerlukan anggaran cukup besar dan berdasarkan perbandingan negara lain komisi tidak mempunyai kewenangan melakukan penyelidikan tetapi melakukan analisis transaksi keuangan dan melaporkan hasil analisis kepada penyidik dan penuntut. Alasan-alasan demikianlah dijadikan sebagai dan faktor untuk mengganti tugas KPTPPU menjadi PPATK secara fundamental.</a:t>
            </a:r>
          </a:p>
          <a:p>
            <a:pPr algn="just"/>
            <a:r>
              <a:rPr lang="id-ID" dirty="0">
                <a:solidFill>
                  <a:schemeClr val="tx1"/>
                </a:solidFill>
              </a:rPr>
              <a:t>	</a:t>
            </a:r>
            <a:r>
              <a:rPr lang="id-ID" dirty="0" smtClean="0">
                <a:solidFill>
                  <a:schemeClr val="tx1"/>
                </a:solidFill>
              </a:rPr>
              <a:t>Alasan-alasan yang disebut diatas sepertinya tidak bergitu kuat, karena dengan alasan tumpang tindih misanya, hal demikian kurang bisa diterima secara logis. setiap badan khusus selalu ada persamaan tugasnya, namun hal yang paling mendasar ialah adanya fungsi khusus yang bersifat signifikan, yang dibebankan kepada badan yang dibentuk. Sebagai contoh Badan Penyelesaian Sengketa Konsumen (BPSK), badan khusus yang dibentu untuk melindungi konsumen menurut UU No. 8 Tahun 1999 tentang Perlindungan Konsumen. Badan ini memiliki persamaan dengan tugas pengadilan negeri, karena salah satu fungsi yang di embannya adalah menyidangkan kasus-kasusu konsumen yang dihadapkan keapdanya. yang dilihat disini tentu saja fungsi pokoknya itu, yakni ada kekhususan dilakukan dibidang perlindungan konsumen.</a:t>
            </a:r>
            <a:endParaRPr lang="id-ID" dirty="0">
              <a:solidFill>
                <a:schemeClr val="tx1"/>
              </a:solidFill>
            </a:endParaRPr>
          </a:p>
        </p:txBody>
      </p:sp>
    </p:spTree>
    <p:extLst>
      <p:ext uri="{BB962C8B-B14F-4D97-AF65-F5344CB8AC3E}">
        <p14:creationId xmlns:p14="http://schemas.microsoft.com/office/powerpoint/2010/main" val="720960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C3301F5-5C39-49EA-90B3-923F69586C72}" type="slidenum">
              <a:rPr lang="id-ID" smtClean="0"/>
              <a:t>35</a:t>
            </a:fld>
            <a:endParaRPr lang="id-ID"/>
          </a:p>
        </p:txBody>
      </p:sp>
      <p:sp>
        <p:nvSpPr>
          <p:cNvPr id="3" name="Rectangle 2"/>
          <p:cNvSpPr/>
          <p:nvPr/>
        </p:nvSpPr>
        <p:spPr>
          <a:xfrm>
            <a:off x="522027" y="-1"/>
            <a:ext cx="8621973" cy="64324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1600" dirty="0" smtClean="0">
                <a:solidFill>
                  <a:schemeClr val="tx1"/>
                </a:solidFill>
              </a:rPr>
              <a:t>	</a:t>
            </a:r>
            <a:r>
              <a:rPr lang="id-ID" dirty="0" smtClean="0">
                <a:solidFill>
                  <a:schemeClr val="tx1"/>
                </a:solidFill>
              </a:rPr>
              <a:t>Hal demikianlah seharusnya yang dilihat dibidang pemberantasan tindak pidana pencucian uang ini. Sekalipun ada persamaannya dengan tugas yang diemban kepolisian, tetapi tugas yang dimiliki badan PPATK memiliki kekhususan di bidang tindak pidana pencucian uang.</a:t>
            </a:r>
          </a:p>
          <a:p>
            <a:pPr algn="just"/>
            <a:r>
              <a:rPr lang="id-ID" dirty="0">
                <a:solidFill>
                  <a:schemeClr val="tx1"/>
                </a:solidFill>
              </a:rPr>
              <a:t>	</a:t>
            </a:r>
            <a:r>
              <a:rPr lang="id-ID" dirty="0" smtClean="0">
                <a:solidFill>
                  <a:schemeClr val="tx1"/>
                </a:solidFill>
              </a:rPr>
              <a:t>Demikian juga, jika berbicara tentang anggaran yang besar, bukankan juga PPATK tidak memerlukan anggaran yang besar, karena badan ini juga berstatus lembaga non departemen yang bertanggungjawab Kepada Presiden. Selanjutnya tidak logis pula jika mengkomparasi lembaga khusus anti pencucian uang dengan negara nain, karena satu negara dengan negara lainnya memiliki karakteristik khusus secara sendiri-sendiri.</a:t>
            </a:r>
          </a:p>
          <a:p>
            <a:pPr algn="just"/>
            <a:r>
              <a:rPr lang="id-ID" dirty="0">
                <a:solidFill>
                  <a:schemeClr val="tx1"/>
                </a:solidFill>
              </a:rPr>
              <a:t>	</a:t>
            </a:r>
            <a:r>
              <a:rPr lang="id-ID" dirty="0" smtClean="0">
                <a:solidFill>
                  <a:schemeClr val="tx1"/>
                </a:solidFill>
              </a:rPr>
              <a:t>Di negara kita bida berbeda karakter dan masalah tindak pidana pencucian uangnya dengan negara lain, karenanya tidak bijaksana bila badan anti pencucian uang yang kita miliki tidak boleh berbeda dengan apa yang dipraktikan bangsa lain.</a:t>
            </a:r>
          </a:p>
          <a:p>
            <a:pPr algn="just"/>
            <a:endParaRPr lang="id-ID" dirty="0">
              <a:solidFill>
                <a:schemeClr val="tx1"/>
              </a:solidFill>
            </a:endParaRPr>
          </a:p>
          <a:p>
            <a:pPr algn="just"/>
            <a:r>
              <a:rPr lang="id-ID" sz="2000" b="1" dirty="0" smtClean="0">
                <a:solidFill>
                  <a:schemeClr val="tx1"/>
                </a:solidFill>
              </a:rPr>
              <a:t>D. Institusi dan Personalia PPATK</a:t>
            </a:r>
          </a:p>
          <a:p>
            <a:pPr algn="just"/>
            <a:r>
              <a:rPr lang="id-ID" dirty="0" smtClean="0">
                <a:solidFill>
                  <a:schemeClr val="tx1"/>
                </a:solidFill>
              </a:rPr>
              <a:t>	Lembaga PPATK dipimpin oleh seorang Kepala dan dibantu paling banyak oleh 4 (empat) Wakil Kepala dan Wakil Kepala diangkat dan diberhentikan oleh Presiden atas usul Menteri Keuangan. Masa baksi yang diberikan kepada pejabat ini adalah 4 (empat) tahun dan diangkat kembali hanya untuk satu kali saja dalam masa jabatan berikutnya (Pasal 20).</a:t>
            </a:r>
          </a:p>
          <a:p>
            <a:pPr algn="just"/>
            <a:r>
              <a:rPr lang="id-ID" dirty="0">
                <a:solidFill>
                  <a:schemeClr val="tx1"/>
                </a:solidFill>
              </a:rPr>
              <a:t>	</a:t>
            </a:r>
            <a:r>
              <a:rPr lang="id-ID" dirty="0" smtClean="0">
                <a:solidFill>
                  <a:schemeClr val="tx1"/>
                </a:solidFill>
              </a:rPr>
              <a:t>Tidak ditentukan di dalam UUPU ini mengenai personalia lain diluar yang ditentukan untuk Kepala dan wakil Kepala. Misalnya, tidak ditentukan mengenai tenaga ekpertisi, anggota kerja atau staf lainnya dari PPATK. Barangkali hal itu diatur tersendiri sesuai pasal 20 ayat (4) bahwa ketentuan mengenai susunan organisasi dan tata kerja PPATK diatur dengan Keputusan Presiden.</a:t>
            </a:r>
            <a:endParaRPr lang="id-ID" dirty="0">
              <a:solidFill>
                <a:schemeClr val="tx1"/>
              </a:solidFill>
            </a:endParaRPr>
          </a:p>
        </p:txBody>
      </p:sp>
    </p:spTree>
    <p:extLst>
      <p:ext uri="{BB962C8B-B14F-4D97-AF65-F5344CB8AC3E}">
        <p14:creationId xmlns:p14="http://schemas.microsoft.com/office/powerpoint/2010/main" val="21578052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830888" y="6592267"/>
            <a:ext cx="2133600" cy="365125"/>
          </a:xfrm>
        </p:spPr>
        <p:txBody>
          <a:bodyPr/>
          <a:lstStyle/>
          <a:p>
            <a:fld id="{AC3301F5-5C39-49EA-90B3-923F69586C72}" type="slidenum">
              <a:rPr lang="id-ID" smtClean="0"/>
              <a:t>36</a:t>
            </a:fld>
            <a:endParaRPr lang="id-ID"/>
          </a:p>
        </p:txBody>
      </p:sp>
      <p:sp>
        <p:nvSpPr>
          <p:cNvPr id="3" name="Rectangle 2"/>
          <p:cNvSpPr/>
          <p:nvPr/>
        </p:nvSpPr>
        <p:spPr>
          <a:xfrm>
            <a:off x="644857" y="0"/>
            <a:ext cx="8499144" cy="66328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solidFill>
                  <a:schemeClr val="tx1"/>
                </a:solidFill>
              </a:rPr>
              <a:t>	Syarat-syarat untuk dapat diangkat menjadi Kepala dan Wakil kepala PPATK, ditentukan syarat-syarat tertentu. Syarat-syarat tersebut ialah :</a:t>
            </a:r>
          </a:p>
          <a:p>
            <a:pPr marL="457200" indent="-457200" algn="just">
              <a:buFont typeface="+mj-lt"/>
              <a:buAutoNum type="alphaLcPeriod"/>
            </a:pPr>
            <a:r>
              <a:rPr lang="id-ID" dirty="0">
                <a:solidFill>
                  <a:schemeClr val="tx1"/>
                </a:solidFill>
              </a:rPr>
              <a:t>Warga Negara </a:t>
            </a:r>
            <a:r>
              <a:rPr lang="id-ID" dirty="0" smtClean="0">
                <a:solidFill>
                  <a:schemeClr val="tx1"/>
                </a:solidFill>
              </a:rPr>
              <a:t>Indonesia;</a:t>
            </a:r>
          </a:p>
          <a:p>
            <a:pPr marL="457200" indent="-457200" algn="just">
              <a:buFont typeface="+mj-lt"/>
              <a:buAutoNum type="alphaLcPeriod"/>
            </a:pPr>
            <a:r>
              <a:rPr lang="id-ID" dirty="0" smtClean="0">
                <a:solidFill>
                  <a:schemeClr val="tx1"/>
                </a:solidFill>
              </a:rPr>
              <a:t>berusia </a:t>
            </a:r>
            <a:r>
              <a:rPr lang="id-ID" dirty="0">
                <a:solidFill>
                  <a:schemeClr val="tx1"/>
                </a:solidFill>
              </a:rPr>
              <a:t>sekurang-kurangnya 35 (tiga puluh lima) dan setinggi-tingginya 60 (enam puluh) tahun pada saat </a:t>
            </a:r>
            <a:r>
              <a:rPr lang="id-ID" dirty="0" smtClean="0">
                <a:solidFill>
                  <a:schemeClr val="tx1"/>
                </a:solidFill>
              </a:rPr>
              <a:t>pengangkatan;</a:t>
            </a:r>
          </a:p>
          <a:p>
            <a:pPr marL="457200" indent="-457200" algn="just">
              <a:buFont typeface="+mj-lt"/>
              <a:buAutoNum type="alphaLcPeriod"/>
            </a:pPr>
            <a:r>
              <a:rPr lang="id-ID" dirty="0" smtClean="0">
                <a:solidFill>
                  <a:schemeClr val="tx1"/>
                </a:solidFill>
              </a:rPr>
              <a:t>sehat </a:t>
            </a:r>
            <a:r>
              <a:rPr lang="id-ID" dirty="0">
                <a:solidFill>
                  <a:schemeClr val="tx1"/>
                </a:solidFill>
              </a:rPr>
              <a:t>jasmani dan </a:t>
            </a:r>
            <a:r>
              <a:rPr lang="id-ID" dirty="0" smtClean="0">
                <a:solidFill>
                  <a:schemeClr val="tx1"/>
                </a:solidFill>
              </a:rPr>
              <a:t>rohani;</a:t>
            </a:r>
          </a:p>
          <a:p>
            <a:pPr marL="457200" indent="-457200" algn="just">
              <a:buFont typeface="+mj-lt"/>
              <a:buAutoNum type="alphaLcPeriod"/>
            </a:pPr>
            <a:r>
              <a:rPr lang="id-ID" dirty="0" smtClean="0">
                <a:solidFill>
                  <a:schemeClr val="tx1"/>
                </a:solidFill>
              </a:rPr>
              <a:t>takwa</a:t>
            </a:r>
            <a:r>
              <a:rPr lang="id-ID" dirty="0">
                <a:solidFill>
                  <a:schemeClr val="tx1"/>
                </a:solidFill>
              </a:rPr>
              <a:t>, jujur, adil, dan memiliki integritas pribadi yang </a:t>
            </a:r>
            <a:r>
              <a:rPr lang="id-ID" dirty="0" smtClean="0">
                <a:solidFill>
                  <a:schemeClr val="tx1"/>
                </a:solidFill>
              </a:rPr>
              <a:t>baik;</a:t>
            </a:r>
          </a:p>
          <a:p>
            <a:pPr marL="457200" indent="-457200" algn="just">
              <a:buFont typeface="+mj-lt"/>
              <a:buAutoNum type="alphaLcPeriod"/>
            </a:pPr>
            <a:r>
              <a:rPr lang="id-ID" dirty="0" smtClean="0">
                <a:solidFill>
                  <a:schemeClr val="tx1"/>
                </a:solidFill>
              </a:rPr>
              <a:t>memiliki </a:t>
            </a:r>
            <a:r>
              <a:rPr lang="id-ID" dirty="0">
                <a:solidFill>
                  <a:schemeClr val="tx1"/>
                </a:solidFill>
              </a:rPr>
              <a:t>salah satu keahlian dan pengalaman di bidang perbankan, lembaga pembiayaan, perusahaan efek, pengelola reksa dana, hukum, atau </a:t>
            </a:r>
            <a:r>
              <a:rPr lang="id-ID" dirty="0" smtClean="0">
                <a:solidFill>
                  <a:schemeClr val="tx1"/>
                </a:solidFill>
              </a:rPr>
              <a:t>akuntansi;</a:t>
            </a:r>
          </a:p>
          <a:p>
            <a:pPr marL="457200" indent="-457200" algn="just">
              <a:buFont typeface="+mj-lt"/>
              <a:buAutoNum type="alphaLcPeriod"/>
            </a:pPr>
            <a:r>
              <a:rPr lang="id-ID" dirty="0" smtClean="0">
                <a:solidFill>
                  <a:schemeClr val="tx1"/>
                </a:solidFill>
              </a:rPr>
              <a:t>tidak </a:t>
            </a:r>
            <a:r>
              <a:rPr lang="id-ID" dirty="0">
                <a:solidFill>
                  <a:schemeClr val="tx1"/>
                </a:solidFill>
              </a:rPr>
              <a:t>merangkap jabatan atau pekerjaan lain; </a:t>
            </a:r>
            <a:r>
              <a:rPr lang="id-ID" dirty="0" smtClean="0">
                <a:solidFill>
                  <a:schemeClr val="tx1"/>
                </a:solidFill>
              </a:rPr>
              <a:t>dan tidak </a:t>
            </a:r>
            <a:r>
              <a:rPr lang="id-ID" dirty="0">
                <a:solidFill>
                  <a:schemeClr val="tx1"/>
                </a:solidFill>
              </a:rPr>
              <a:t>pernah dijatuhi pidana penjara</a:t>
            </a:r>
            <a:r>
              <a:rPr lang="id-ID" dirty="0" smtClean="0">
                <a:solidFill>
                  <a:schemeClr val="tx1"/>
                </a:solidFill>
              </a:rPr>
              <a:t>.(pasal 21).</a:t>
            </a:r>
          </a:p>
          <a:p>
            <a:pPr algn="just"/>
            <a:r>
              <a:rPr lang="id-ID" dirty="0" smtClean="0">
                <a:solidFill>
                  <a:schemeClr val="tx1"/>
                </a:solidFill>
              </a:rPr>
              <a:t>Kepala dan Wakil Kepala, sebelum memangku jabatannya diwajibkan untuk mengucapkan sumpah atau janji dihadapan ketua Mahkamah Agung.</a:t>
            </a:r>
          </a:p>
          <a:p>
            <a:pPr algn="just"/>
            <a:r>
              <a:rPr lang="id-ID" dirty="0">
                <a:solidFill>
                  <a:schemeClr val="tx1"/>
                </a:solidFill>
              </a:rPr>
              <a:t>	</a:t>
            </a:r>
            <a:r>
              <a:rPr lang="id-ID" dirty="0" smtClean="0">
                <a:solidFill>
                  <a:schemeClr val="tx1"/>
                </a:solidFill>
              </a:rPr>
              <a:t>Jabatan tersebut diatas berakhir dan diberhentikan dengan alasan sebagai berikut:</a:t>
            </a:r>
          </a:p>
          <a:p>
            <a:pPr marL="457200" indent="-457200" algn="just">
              <a:buFont typeface="+mj-lt"/>
              <a:buAutoNum type="alphaLcPeriod"/>
            </a:pPr>
            <a:r>
              <a:rPr lang="id-ID" dirty="0" smtClean="0">
                <a:solidFill>
                  <a:schemeClr val="tx1"/>
                </a:solidFill>
              </a:rPr>
              <a:t>diberhentikan;</a:t>
            </a:r>
          </a:p>
          <a:p>
            <a:pPr marL="457200" indent="-457200" algn="just">
              <a:buFont typeface="+mj-lt"/>
              <a:buAutoNum type="alphaLcPeriod"/>
            </a:pPr>
            <a:r>
              <a:rPr lang="id-ID" dirty="0" smtClean="0">
                <a:solidFill>
                  <a:schemeClr val="tx1"/>
                </a:solidFill>
              </a:rPr>
              <a:t>meninggal dunia;</a:t>
            </a:r>
          </a:p>
          <a:p>
            <a:pPr marL="457200" indent="-457200" algn="just">
              <a:buFont typeface="+mj-lt"/>
              <a:buAutoNum type="alphaLcPeriod"/>
            </a:pPr>
            <a:r>
              <a:rPr lang="id-ID" dirty="0" smtClean="0">
                <a:solidFill>
                  <a:schemeClr val="tx1"/>
                </a:solidFill>
              </a:rPr>
              <a:t>mengundurkan diri;</a:t>
            </a:r>
          </a:p>
          <a:p>
            <a:pPr marL="457200" indent="-457200" algn="just">
              <a:buFont typeface="+mj-lt"/>
              <a:buAutoNum type="alphaLcPeriod"/>
            </a:pPr>
            <a:r>
              <a:rPr lang="id-ID" dirty="0" smtClean="0">
                <a:solidFill>
                  <a:schemeClr val="tx1"/>
                </a:solidFill>
              </a:rPr>
              <a:t>bertempat </a:t>
            </a:r>
            <a:r>
              <a:rPr lang="id-ID" dirty="0">
                <a:solidFill>
                  <a:schemeClr val="tx1"/>
                </a:solidFill>
              </a:rPr>
              <a:t>tinggal di luar wilayah </a:t>
            </a:r>
            <a:r>
              <a:rPr lang="id-ID" dirty="0" smtClean="0">
                <a:solidFill>
                  <a:schemeClr val="tx1"/>
                </a:solidFill>
              </a:rPr>
              <a:t>RI;</a:t>
            </a:r>
          </a:p>
          <a:p>
            <a:pPr marL="457200" indent="-457200" algn="just">
              <a:buFont typeface="+mj-lt"/>
              <a:buAutoNum type="alphaLcPeriod"/>
            </a:pPr>
            <a:r>
              <a:rPr lang="id-ID" dirty="0" smtClean="0">
                <a:solidFill>
                  <a:schemeClr val="tx1"/>
                </a:solidFill>
              </a:rPr>
              <a:t>kehilangan </a:t>
            </a:r>
            <a:r>
              <a:rPr lang="id-ID" dirty="0">
                <a:solidFill>
                  <a:schemeClr val="tx1"/>
                </a:solidFill>
              </a:rPr>
              <a:t>kewarganegaraannya </a:t>
            </a:r>
            <a:r>
              <a:rPr lang="id-ID" dirty="0" smtClean="0">
                <a:solidFill>
                  <a:schemeClr val="tx1"/>
                </a:solidFill>
              </a:rPr>
              <a:t>RI;</a:t>
            </a:r>
            <a:endParaRPr lang="id-ID" dirty="0">
              <a:solidFill>
                <a:schemeClr val="tx1"/>
              </a:solidFill>
            </a:endParaRPr>
          </a:p>
          <a:p>
            <a:pPr marL="457200" indent="-457200" algn="just">
              <a:buFont typeface="+mj-lt"/>
              <a:buAutoNum type="alphaLcPeriod"/>
            </a:pPr>
            <a:r>
              <a:rPr lang="id-ID" dirty="0" smtClean="0">
                <a:solidFill>
                  <a:schemeClr val="tx1"/>
                </a:solidFill>
              </a:rPr>
              <a:t>menderita </a:t>
            </a:r>
            <a:r>
              <a:rPr lang="id-ID" dirty="0">
                <a:solidFill>
                  <a:schemeClr val="tx1"/>
                </a:solidFill>
              </a:rPr>
              <a:t>sakit terus menerus yang penyembuhannya memerlukan waktu lebih dari 3 (tiga) bulan yang tidak memungkinkan melaksanakan </a:t>
            </a:r>
            <a:r>
              <a:rPr lang="id-ID" dirty="0" smtClean="0">
                <a:solidFill>
                  <a:schemeClr val="tx1"/>
                </a:solidFill>
              </a:rPr>
              <a:t>tugasnya;</a:t>
            </a:r>
          </a:p>
          <a:p>
            <a:pPr marL="457200" indent="-457200" algn="just">
              <a:buFont typeface="+mj-lt"/>
              <a:buAutoNum type="alphaLcPeriod"/>
            </a:pPr>
            <a:r>
              <a:rPr lang="id-ID" dirty="0" smtClean="0">
                <a:solidFill>
                  <a:schemeClr val="tx1"/>
                </a:solidFill>
              </a:rPr>
              <a:t>menjadi </a:t>
            </a:r>
            <a:r>
              <a:rPr lang="id-ID" dirty="0">
                <a:solidFill>
                  <a:schemeClr val="tx1"/>
                </a:solidFill>
              </a:rPr>
              <a:t>terdakwa dalam perkara tindak pidana yang diancam dengan pidana penjara yang lamanya 1 (satu) tahun atau </a:t>
            </a:r>
            <a:r>
              <a:rPr lang="id-ID" dirty="0" smtClean="0">
                <a:solidFill>
                  <a:schemeClr val="tx1"/>
                </a:solidFill>
              </a:rPr>
              <a:t>lebih;</a:t>
            </a:r>
          </a:p>
        </p:txBody>
      </p:sp>
    </p:spTree>
    <p:extLst>
      <p:ext uri="{BB962C8B-B14F-4D97-AF65-F5344CB8AC3E}">
        <p14:creationId xmlns:p14="http://schemas.microsoft.com/office/powerpoint/2010/main" val="1210496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C3301F5-5C39-49EA-90B3-923F69586C72}" type="slidenum">
              <a:rPr lang="id-ID" smtClean="0"/>
              <a:t>37</a:t>
            </a:fld>
            <a:endParaRPr lang="id-ID"/>
          </a:p>
        </p:txBody>
      </p:sp>
      <p:sp>
        <p:nvSpPr>
          <p:cNvPr id="3" name="Rectangle 2"/>
          <p:cNvSpPr/>
          <p:nvPr/>
        </p:nvSpPr>
        <p:spPr>
          <a:xfrm>
            <a:off x="573205" y="368485"/>
            <a:ext cx="8560559" cy="56774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buFont typeface="+mj-lt"/>
              <a:buAutoNum type="alphaLcPeriod" startAt="8"/>
            </a:pPr>
            <a:r>
              <a:rPr lang="id-ID" sz="2000" dirty="0">
                <a:solidFill>
                  <a:schemeClr val="tx1"/>
                </a:solidFill>
              </a:rPr>
              <a:t>dijatuhi pidana penjara;</a:t>
            </a:r>
          </a:p>
          <a:p>
            <a:pPr marL="457200" indent="-457200" algn="just">
              <a:buFont typeface="+mj-lt"/>
              <a:buAutoNum type="alphaLcPeriod" startAt="8"/>
            </a:pPr>
            <a:r>
              <a:rPr lang="id-ID" sz="2000" dirty="0">
                <a:solidFill>
                  <a:schemeClr val="tx1"/>
                </a:solidFill>
              </a:rPr>
              <a:t>merangkap jabatan atau pekerjaan lain;</a:t>
            </a:r>
          </a:p>
          <a:p>
            <a:pPr marL="457200" indent="-457200" algn="just">
              <a:buFont typeface="+mj-lt"/>
              <a:buAutoNum type="alphaLcPeriod" startAt="8"/>
            </a:pPr>
            <a:r>
              <a:rPr lang="id-ID" sz="2000" dirty="0">
                <a:solidFill>
                  <a:schemeClr val="tx1"/>
                </a:solidFill>
              </a:rPr>
              <a:t>dinyatakan pailit oleh pengadilan; atau</a:t>
            </a:r>
          </a:p>
          <a:p>
            <a:pPr marL="457200" indent="-457200" algn="just">
              <a:buFont typeface="+mj-lt"/>
              <a:buAutoNum type="alphaLcPeriod" startAt="8"/>
            </a:pPr>
            <a:r>
              <a:rPr lang="id-ID" sz="2000" dirty="0">
                <a:solidFill>
                  <a:schemeClr val="tx1"/>
                </a:solidFill>
              </a:rPr>
              <a:t>melanggar sumpah/janji jabatan</a:t>
            </a:r>
            <a:r>
              <a:rPr lang="id-ID" sz="2000" dirty="0" smtClean="0">
                <a:solidFill>
                  <a:schemeClr val="tx1"/>
                </a:solidFill>
              </a:rPr>
              <a:t>.</a:t>
            </a:r>
          </a:p>
          <a:p>
            <a:pPr algn="just"/>
            <a:r>
              <a:rPr lang="id-ID" sz="2000" dirty="0">
                <a:solidFill>
                  <a:schemeClr val="tx1"/>
                </a:solidFill>
              </a:rPr>
              <a:t>	</a:t>
            </a:r>
            <a:r>
              <a:rPr lang="id-ID" sz="2000" dirty="0" smtClean="0">
                <a:solidFill>
                  <a:schemeClr val="tx1"/>
                </a:solidFill>
              </a:rPr>
              <a:t>Pasal 24 ayat 1 huruf d menentukan bahwa kepala dan wakil kepala PPATK diberhentikan karena menjadi terdakwa dalam perkara tindak pidana yang diancam pidana penjara satu tahun ke atas.</a:t>
            </a:r>
          </a:p>
          <a:p>
            <a:pPr algn="just"/>
            <a:r>
              <a:rPr lang="id-ID" sz="2000" dirty="0">
                <a:solidFill>
                  <a:schemeClr val="tx1"/>
                </a:solidFill>
              </a:rPr>
              <a:t>	</a:t>
            </a:r>
            <a:r>
              <a:rPr lang="id-ID" sz="2000" dirty="0" smtClean="0">
                <a:solidFill>
                  <a:schemeClr val="tx1"/>
                </a:solidFill>
              </a:rPr>
              <a:t>Dengan adanya pasal ini, maka UUPU tampak lebih ketat menentukan persyaratan kepersonaliaan jabatan PPATK. Karena seseorang yang tersangkut pidana dengan status dakwaan saja dan belum dijatuhi vonis oleh hakim, seoarang pejabat PPATK diberhentikan dari jabatannya.</a:t>
            </a:r>
          </a:p>
          <a:p>
            <a:pPr algn="just"/>
            <a:r>
              <a:rPr lang="id-ID" sz="2000" dirty="0">
                <a:solidFill>
                  <a:schemeClr val="tx1"/>
                </a:solidFill>
              </a:rPr>
              <a:t>	</a:t>
            </a:r>
            <a:r>
              <a:rPr lang="id-ID" sz="2000" dirty="0" smtClean="0">
                <a:solidFill>
                  <a:schemeClr val="tx1"/>
                </a:solidFill>
              </a:rPr>
              <a:t>Kendati memang UUPU ini memiliki komitmen pisitif mengenai integritas pejabat PPATK, namun ketentuan ini telah melanggar prinsip universal HAM, yakni praduga tidak bersalah (presumption of innosece). Ketentuan ini jelas tidak singkron dengan asas-asas pemidanaan yang ditentukan hukum pidana.</a:t>
            </a:r>
            <a:endParaRPr lang="id-ID" sz="2000" dirty="0">
              <a:solidFill>
                <a:schemeClr val="tx1"/>
              </a:solidFill>
            </a:endParaRPr>
          </a:p>
        </p:txBody>
      </p:sp>
    </p:spTree>
    <p:extLst>
      <p:ext uri="{BB962C8B-B14F-4D97-AF65-F5344CB8AC3E}">
        <p14:creationId xmlns:p14="http://schemas.microsoft.com/office/powerpoint/2010/main" val="1161817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5945"/>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id-ID" sz="2000" b="1" i="1" u="sng" dirty="0" smtClean="0">
                <a:solidFill>
                  <a:schemeClr val="tx1"/>
                </a:solidFill>
                <a:latin typeface="Times New Roman" pitchFamily="18" charset="0"/>
                <a:cs typeface="Times New Roman" pitchFamily="18" charset="0"/>
              </a:rPr>
              <a:t>9 Faktor Pendorong Kegiatan Pencucian Uang di Suatu Negara :</a:t>
            </a:r>
          </a:p>
          <a:p>
            <a:pPr lvl="1" algn="just"/>
            <a:endParaRPr lang="id-ID" sz="2000" b="1" i="1" u="sng" dirty="0" smtClean="0">
              <a:solidFill>
                <a:schemeClr val="tx1"/>
              </a:solidFill>
              <a:latin typeface="Times New Roman" pitchFamily="18" charset="0"/>
              <a:cs typeface="Times New Roman" pitchFamily="18" charset="0"/>
            </a:endParaRPr>
          </a:p>
          <a:p>
            <a:pPr lvl="1" algn="just"/>
            <a:endParaRPr lang="id-ID" sz="2000" b="1" i="1" u="sng" dirty="0">
              <a:solidFill>
                <a:schemeClr val="tx1"/>
              </a:solidFill>
              <a:latin typeface="Times New Roman" pitchFamily="18" charset="0"/>
              <a:cs typeface="Times New Roman" pitchFamily="18" charset="0"/>
            </a:endParaRPr>
          </a:p>
          <a:p>
            <a:pPr marL="800100" lvl="1" indent="-342900" algn="just">
              <a:buFont typeface="+mj-lt"/>
              <a:buAutoNum type="arabicPeriod"/>
            </a:pPr>
            <a:r>
              <a:rPr lang="id-ID" dirty="0" smtClean="0">
                <a:solidFill>
                  <a:schemeClr val="tx1"/>
                </a:solidFill>
                <a:latin typeface="Times New Roman" pitchFamily="18" charset="0"/>
                <a:cs typeface="Times New Roman" pitchFamily="18" charset="0"/>
              </a:rPr>
              <a:t>Globalisasi Sistem Keuangan : Pino Arlacchi, </a:t>
            </a:r>
            <a:r>
              <a:rPr lang="id-ID" i="1" dirty="0" smtClean="0">
                <a:solidFill>
                  <a:schemeClr val="tx1"/>
                </a:solidFill>
                <a:latin typeface="Times New Roman" pitchFamily="18" charset="0"/>
                <a:cs typeface="Times New Roman" pitchFamily="18" charset="0"/>
              </a:rPr>
              <a:t>Direktur Eksekutif UN Offices for Drug Control and Crime Prevention</a:t>
            </a:r>
            <a:r>
              <a:rPr lang="id-ID" dirty="0" smtClean="0">
                <a:solidFill>
                  <a:schemeClr val="tx1"/>
                </a:solidFill>
                <a:latin typeface="Times New Roman" pitchFamily="18" charset="0"/>
                <a:cs typeface="Times New Roman" pitchFamily="18" charset="0"/>
              </a:rPr>
              <a:t>, pernah mengungkapkan bahwa “ </a:t>
            </a:r>
            <a:r>
              <a:rPr lang="id-ID" sz="1600" dirty="0" smtClean="0">
                <a:solidFill>
                  <a:schemeClr val="tx1"/>
                </a:solidFill>
                <a:latin typeface="Times New Roman" pitchFamily="18" charset="0"/>
                <a:cs typeface="Times New Roman" pitchFamily="18" charset="0"/>
              </a:rPr>
              <a:t>globalisation has turned the international financial system into a money launderer’s dream, and this criminal process siphons away billions of dollars per year from economic growth at a time when the financial health of every country affects the stability of the global marketplace</a:t>
            </a:r>
            <a:r>
              <a:rPr lang="id-ID" dirty="0" smtClean="0">
                <a:solidFill>
                  <a:schemeClr val="tx1"/>
                </a:solidFill>
                <a:latin typeface="Times New Roman" pitchFamily="18" charset="0"/>
                <a:cs typeface="Times New Roman" pitchFamily="18" charset="0"/>
              </a:rPr>
              <a:t> ”.</a:t>
            </a:r>
          </a:p>
          <a:p>
            <a:pPr marL="800100" lvl="1" indent="-342900" algn="just">
              <a:buFont typeface="+mj-lt"/>
              <a:buAutoNum type="arabicPeriod"/>
            </a:pPr>
            <a:endParaRPr lang="id-ID" dirty="0">
              <a:solidFill>
                <a:schemeClr val="tx1"/>
              </a:solidFill>
              <a:latin typeface="Times New Roman" pitchFamily="18" charset="0"/>
              <a:cs typeface="Times New Roman" pitchFamily="18" charset="0"/>
            </a:endParaRPr>
          </a:p>
          <a:p>
            <a:pPr marL="800100" lvl="1" indent="-342900" algn="just">
              <a:buFont typeface="+mj-lt"/>
              <a:buAutoNum type="arabicPeriod"/>
            </a:pPr>
            <a:r>
              <a:rPr lang="id-ID" dirty="0" smtClean="0">
                <a:solidFill>
                  <a:schemeClr val="tx1"/>
                </a:solidFill>
                <a:latin typeface="Times New Roman" pitchFamily="18" charset="0"/>
                <a:cs typeface="Times New Roman" pitchFamily="18" charset="0"/>
              </a:rPr>
              <a:t>Kemajuan di bidang teknologi informasi, dengan</a:t>
            </a:r>
            <a:r>
              <a:rPr lang="id-ID" dirty="0">
                <a:solidFill>
                  <a:schemeClr val="tx1"/>
                </a:solidFill>
                <a:latin typeface="Times New Roman" pitchFamily="18" charset="0"/>
                <a:cs typeface="Times New Roman" pitchFamily="18" charset="0"/>
              </a:rPr>
              <a:t> </a:t>
            </a:r>
            <a:r>
              <a:rPr lang="id-ID" dirty="0" smtClean="0">
                <a:solidFill>
                  <a:schemeClr val="tx1"/>
                </a:solidFill>
                <a:latin typeface="Times New Roman" pitchFamily="18" charset="0"/>
                <a:cs typeface="Times New Roman" pitchFamily="18" charset="0"/>
              </a:rPr>
              <a:t>kemajuan teknologi informasi tersebut, seperti kemunculan internet di dunia maya (cyber space) pada era sekarang telah membuat batas negara menjadi tidak berarti lagi. Dunia menjadi satu kesatuan tanpa batas. Akibatnya, kejahatan organisasi kejahatan (criminal organizations) menjadi mudah dilakukan secara lintas batas negara. Kejahatan tersebut kemudian berkembang menjadi kejahatan transnasional. Dalam hubungan ini, William C. Gilmore mengemukakan, bahwa </a:t>
            </a:r>
            <a:r>
              <a:rPr lang="id-ID" sz="1600" i="1" dirty="0" smtClean="0">
                <a:solidFill>
                  <a:schemeClr val="tx1"/>
                </a:solidFill>
                <a:latin typeface="Times New Roman" pitchFamily="18" charset="0"/>
                <a:cs typeface="Times New Roman" pitchFamily="18" charset="0"/>
              </a:rPr>
              <a:t>“ Among the factors which have contributed to the growth of cross border criminal activity pride of place must go to the technological revolution witnessed since the end of the second world war ”. </a:t>
            </a:r>
            <a:r>
              <a:rPr lang="id-ID" sz="1600" dirty="0">
                <a:solidFill>
                  <a:schemeClr val="tx1"/>
                </a:solidFill>
                <a:latin typeface="Times New Roman" pitchFamily="18" charset="0"/>
                <a:cs typeface="Times New Roman" pitchFamily="18" charset="0"/>
              </a:rPr>
              <a:t>P</a:t>
            </a:r>
            <a:r>
              <a:rPr lang="id-ID" sz="1600" dirty="0" smtClean="0">
                <a:solidFill>
                  <a:schemeClr val="tx1"/>
                </a:solidFill>
                <a:latin typeface="Times New Roman" pitchFamily="18" charset="0"/>
                <a:cs typeface="Times New Roman" pitchFamily="18" charset="0"/>
              </a:rPr>
              <a:t>ada saat ini, individu ataupun organisasi kejahatan dapat secara mudah dan cepat memindahkan jumlah uang yang sangat besar dari satu yurisdiksi ke yurisdiksi yang lain melalui Automated Teller Machines (ATM), sehingga dimungkinkan untuk memindahkan dana (to wire funds) ke rekening bank mereka di negara lain. Penarikan uang melalui ATM di seluruh dunia dapat dilakukan seketika dan tanpa diketahui siapa pelakunya.</a:t>
            </a:r>
            <a:endParaRPr lang="id-ID" dirty="0" smtClean="0">
              <a:solidFill>
                <a:schemeClr val="tx1"/>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A6A3D1A5-1A41-4728-AAD2-A2B38B759903}" type="slidenum">
              <a:rPr lang="en-US" smtClean="0"/>
              <a:t>4</a:t>
            </a:fld>
            <a:endParaRPr lang="en-US"/>
          </a:p>
        </p:txBody>
      </p:sp>
    </p:spTree>
    <p:extLst>
      <p:ext uri="{BB962C8B-B14F-4D97-AF65-F5344CB8AC3E}">
        <p14:creationId xmlns:p14="http://schemas.microsoft.com/office/powerpoint/2010/main" val="19650985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6401"/>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lvl="1" indent="-457200" algn="just">
              <a:buAutoNum type="arabicPeriod" startAt="3"/>
            </a:pPr>
            <a:r>
              <a:rPr lang="id-ID" sz="2000" i="1" dirty="0" smtClean="0">
                <a:solidFill>
                  <a:schemeClr val="tx1"/>
                </a:solidFill>
                <a:latin typeface="Arial Black" panose="020B0A04020102020204" pitchFamily="34" charset="0"/>
              </a:rPr>
              <a:t>Ketentuan Rahasia Bank Yang Sangat Ketat</a:t>
            </a:r>
          </a:p>
          <a:p>
            <a:pPr lvl="1" algn="just"/>
            <a:endParaRPr lang="id-ID" sz="1600" dirty="0" smtClean="0">
              <a:solidFill>
                <a:schemeClr val="tx1"/>
              </a:solidFill>
              <a:latin typeface="Arial Black" panose="020B0A04020102020204" pitchFamily="34" charset="0"/>
            </a:endParaRPr>
          </a:p>
          <a:p>
            <a:pPr lvl="1" algn="just"/>
            <a:endParaRPr lang="id-ID" sz="1600" dirty="0">
              <a:solidFill>
                <a:schemeClr val="tx1"/>
              </a:solidFill>
              <a:latin typeface="Arial Black" panose="020B0A04020102020204" pitchFamily="34" charset="0"/>
            </a:endParaRPr>
          </a:p>
          <a:p>
            <a:pPr lvl="1" algn="just"/>
            <a:endParaRPr lang="id-ID" sz="1600" dirty="0">
              <a:solidFill>
                <a:schemeClr val="tx1"/>
              </a:solidFill>
              <a:latin typeface="Arial Black" panose="020B0A04020102020204" pitchFamily="34" charset="0"/>
            </a:endParaRPr>
          </a:p>
          <a:p>
            <a:pPr lvl="1" algn="just"/>
            <a:r>
              <a:rPr lang="id-ID" dirty="0" smtClean="0">
                <a:solidFill>
                  <a:schemeClr val="tx1"/>
                </a:solidFill>
                <a:latin typeface="Arial Black" panose="020B0A04020102020204" pitchFamily="34" charset="0"/>
              </a:rPr>
              <a:t>Sehubungan dengan reformasi di bidang perpajakan (tax reforms), Uni Eropa pernah menghimbau negara anggotanya untuk meniadakan ketentuan yang menyangkut rahasia bank. Menurut delegasi Inggris, Uni Eropa hanya dapat secara serius memerangi tax evasion (sebagai kejahatan asal pencucian uang) apabila Uni Eropa mempertimbangkan mengenai dihapuskannya ketentuan rahasia bank. Gagasan ini telah ditentang dengan keras oleh Luxembourg dan Austria. Perdana Menteri dan Menteri Keuangan Luxembourg, Jean Claude Juncker, mengemukakan bahwa perdebatan mengenai hal ini tidak bernalar. Menteri Keuangan Austria, Karl-Heinz Grasser mengemukakan </a:t>
            </a:r>
            <a:r>
              <a:rPr lang="id-ID" i="1" dirty="0" smtClean="0">
                <a:solidFill>
                  <a:schemeClr val="tx1"/>
                </a:solidFill>
                <a:latin typeface="Arial Black" panose="020B0A04020102020204" pitchFamily="34" charset="0"/>
              </a:rPr>
              <a:t>“ The proposal from Britain certainly will not meet with our approval ”.</a:t>
            </a:r>
            <a:endParaRPr lang="id-ID" i="1" dirty="0">
              <a:solidFill>
                <a:schemeClr val="tx1"/>
              </a:solidFill>
              <a:latin typeface="Arial Black" panose="020B0A04020102020204" pitchFamily="34" charset="0"/>
            </a:endParaRPr>
          </a:p>
        </p:txBody>
      </p:sp>
      <p:sp>
        <p:nvSpPr>
          <p:cNvPr id="3" name="Slide Number Placeholder 2"/>
          <p:cNvSpPr>
            <a:spLocks noGrp="1"/>
          </p:cNvSpPr>
          <p:nvPr>
            <p:ph type="sldNum" sz="quarter" idx="12"/>
          </p:nvPr>
        </p:nvSpPr>
        <p:spPr/>
        <p:txBody>
          <a:bodyPr/>
          <a:lstStyle/>
          <a:p>
            <a:fld id="{A6A3D1A5-1A41-4728-AAD2-A2B38B759903}" type="slidenum">
              <a:rPr lang="en-US" smtClean="0"/>
              <a:t>5</a:t>
            </a:fld>
            <a:endParaRPr lang="en-US"/>
          </a:p>
        </p:txBody>
      </p:sp>
    </p:spTree>
    <p:extLst>
      <p:ext uri="{BB962C8B-B14F-4D97-AF65-F5344CB8AC3E}">
        <p14:creationId xmlns:p14="http://schemas.microsoft.com/office/powerpoint/2010/main" val="253276699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7274" y="95534"/>
            <a:ext cx="8950720" cy="6619165"/>
          </a:xfrm>
          <a:prstGeom prst="roundRect">
            <a:avLst>
              <a:gd name="adj" fmla="val 14944"/>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lvl="1" indent="-457200" algn="just">
              <a:buAutoNum type="arabicPeriod" startAt="4"/>
            </a:pPr>
            <a:r>
              <a:rPr lang="id-ID" sz="2000" i="1" dirty="0" smtClean="0">
                <a:solidFill>
                  <a:schemeClr val="tx1"/>
                </a:solidFill>
                <a:latin typeface="Times New Roman" pitchFamily="18" charset="0"/>
                <a:cs typeface="Times New Roman" pitchFamily="18" charset="0"/>
              </a:rPr>
              <a:t>Penggunaan Nama Samaran Atau Anonim</a:t>
            </a:r>
          </a:p>
          <a:p>
            <a:pPr marL="800100" lvl="1" indent="-342900" algn="just">
              <a:buAutoNum type="arabicPeriod" startAt="4"/>
            </a:pPr>
            <a:endParaRPr lang="id-ID" sz="2000" i="1" dirty="0">
              <a:solidFill>
                <a:schemeClr val="tx1"/>
              </a:solidFill>
              <a:latin typeface="Times New Roman" pitchFamily="18" charset="0"/>
              <a:cs typeface="Times New Roman" pitchFamily="18" charset="0"/>
            </a:endParaRPr>
          </a:p>
          <a:p>
            <a:pPr marL="800100" lvl="1" indent="-342900" algn="just">
              <a:buAutoNum type="arabicPeriod" startAt="4"/>
            </a:pPr>
            <a:endParaRPr lang="id-ID" sz="2000" i="1" dirty="0" smtClean="0">
              <a:solidFill>
                <a:schemeClr val="tx1"/>
              </a:solidFill>
              <a:latin typeface="Times New Roman" pitchFamily="18" charset="0"/>
              <a:cs typeface="Times New Roman" pitchFamily="18" charset="0"/>
            </a:endParaRPr>
          </a:p>
          <a:p>
            <a:pPr lvl="1" algn="just"/>
            <a:r>
              <a:rPr lang="id-ID" sz="1600" dirty="0" smtClean="0">
                <a:solidFill>
                  <a:schemeClr val="tx1"/>
                </a:solidFill>
                <a:latin typeface="Times New Roman" pitchFamily="18" charset="0"/>
                <a:cs typeface="Times New Roman" pitchFamily="18" charset="0"/>
              </a:rPr>
              <a:t>Di suatu negara terdapat ketentuan perbankan yang memperbolehkan penggunaan nama samaran atau anonim bagi nasabah (individu dan korporasi) yang menyimpan dana di suatu bank. Contoh misalnya negara Austria pernah ditengarai sebagai salah satu negara yang banyak dijadikan pangkalan untuk kegiatan pencucian uang dari para koruptor dan berbagai organisasi yang bergerak dalam perdagangan narkoba. Oleh sebab itu, </a:t>
            </a:r>
            <a:r>
              <a:rPr lang="id-ID" sz="1600" i="1" dirty="0" smtClean="0">
                <a:solidFill>
                  <a:schemeClr val="tx1"/>
                </a:solidFill>
                <a:latin typeface="Times New Roman" pitchFamily="18" charset="0"/>
                <a:cs typeface="Times New Roman" pitchFamily="18" charset="0"/>
              </a:rPr>
              <a:t>The Financial Action Task Force on money laundering</a:t>
            </a:r>
            <a:r>
              <a:rPr lang="id-ID" sz="1600" dirty="0" smtClean="0">
                <a:solidFill>
                  <a:schemeClr val="tx1"/>
                </a:solidFill>
                <a:latin typeface="Times New Roman" pitchFamily="18" charset="0"/>
                <a:cs typeface="Times New Roman" pitchFamily="18" charset="0"/>
              </a:rPr>
              <a:t> (FATF), telah menyampaikan rekomendasinya agar Austria dibekukan (</a:t>
            </a:r>
            <a:r>
              <a:rPr lang="id-ID" sz="1600" i="1" dirty="0" smtClean="0">
                <a:solidFill>
                  <a:schemeClr val="tx1"/>
                </a:solidFill>
                <a:latin typeface="Times New Roman" pitchFamily="18" charset="0"/>
                <a:cs typeface="Times New Roman" pitchFamily="18" charset="0"/>
              </a:rPr>
              <a:t>suspended</a:t>
            </a:r>
            <a:r>
              <a:rPr lang="id-ID" sz="1600" dirty="0" smtClean="0">
                <a:solidFill>
                  <a:schemeClr val="tx1"/>
                </a:solidFill>
                <a:latin typeface="Times New Roman" pitchFamily="18" charset="0"/>
                <a:cs typeface="Times New Roman" pitchFamily="18" charset="0"/>
              </a:rPr>
              <a:t>) sebagai anggota FATF terhitung 15 Juni 2000, karena Austria tidak bertindak apa pun untuk meniadakan dilakukannya penyimpanan dana tanpa nama </a:t>
            </a:r>
            <a:r>
              <a:rPr lang="id-ID" sz="1600" i="1" dirty="0" smtClean="0">
                <a:solidFill>
                  <a:schemeClr val="tx1"/>
                </a:solidFill>
                <a:latin typeface="Times New Roman" pitchFamily="18" charset="0"/>
                <a:cs typeface="Times New Roman" pitchFamily="18" charset="0"/>
              </a:rPr>
              <a:t>(anonymous saving “passbook’’ accounts).</a:t>
            </a:r>
            <a:r>
              <a:rPr lang="id-ID" sz="1600" dirty="0" smtClean="0">
                <a:solidFill>
                  <a:schemeClr val="tx1"/>
                </a:solidFill>
                <a:latin typeface="Times New Roman" pitchFamily="18" charset="0"/>
                <a:cs typeface="Times New Roman" pitchFamily="18" charset="0"/>
              </a:rPr>
              <a:t> Bertahun – tahun lamanya FATF sangat prihatin terhadap masalah anonymous passbook di Austria dan telah menjadikan masalah ini sebagai agenda yang penting.</a:t>
            </a:r>
          </a:p>
          <a:p>
            <a:pPr lvl="1" algn="just"/>
            <a:r>
              <a:rPr lang="id-ID" sz="1600" dirty="0" smtClean="0">
                <a:solidFill>
                  <a:schemeClr val="tx1"/>
                </a:solidFill>
                <a:latin typeface="Times New Roman" pitchFamily="18" charset="0"/>
                <a:cs typeface="Times New Roman" pitchFamily="18" charset="0"/>
              </a:rPr>
              <a:t>Pembekuan (suspension) keanggotaan Austria tersebut akan terjadi secara otomatis kecuali apabila sebelum tanggal 20 Mei 2000 Pemerintah Austria :</a:t>
            </a:r>
          </a:p>
          <a:p>
            <a:pPr marL="857250" lvl="1" indent="-400050" algn="just">
              <a:buFont typeface="+mj-lt"/>
              <a:buAutoNum type="romanLcPeriod"/>
            </a:pPr>
            <a:r>
              <a:rPr lang="id-ID" sz="1600" dirty="0" smtClean="0">
                <a:solidFill>
                  <a:schemeClr val="tx1"/>
                </a:solidFill>
                <a:latin typeface="Times New Roman" pitchFamily="18" charset="0"/>
                <a:cs typeface="Times New Roman" pitchFamily="18" charset="0"/>
              </a:rPr>
              <a:t>Mengeluarkan pernyataan politik yang jelas bahwa pemerintah Austria akan melakukan semua langkah yang diperlukan untuk meniadakan sistem anonymous passbook sesuai dengan the 40 FATF Recommendations selambat-lambatnya Juni 2002; dan</a:t>
            </a:r>
          </a:p>
          <a:p>
            <a:pPr marL="857250" lvl="1" indent="-400050" algn="just">
              <a:buFont typeface="+mj-lt"/>
              <a:buAutoNum type="romanLcPeriod"/>
            </a:pPr>
            <a:endParaRPr lang="id-ID" sz="1600" dirty="0" smtClean="0">
              <a:solidFill>
                <a:schemeClr val="tx1"/>
              </a:solidFill>
              <a:latin typeface="Times New Roman" pitchFamily="18" charset="0"/>
              <a:cs typeface="Times New Roman" pitchFamily="18" charset="0"/>
            </a:endParaRPr>
          </a:p>
          <a:p>
            <a:pPr marL="857250" lvl="1" indent="-400050" algn="just">
              <a:buFont typeface="+mj-lt"/>
              <a:buAutoNum type="romanLcPeriod"/>
            </a:pPr>
            <a:r>
              <a:rPr lang="id-ID" sz="1600" dirty="0" smtClean="0">
                <a:solidFill>
                  <a:schemeClr val="tx1"/>
                </a:solidFill>
                <a:latin typeface="Times New Roman" pitchFamily="18" charset="0"/>
                <a:cs typeface="Times New Roman" pitchFamily="18" charset="0"/>
              </a:rPr>
              <a:t>Mengajukan kepada Parlemen dan mendukung RUU untuk melarang pembukaan anonymous passbook baru dan meniadakan anonymous passbook yang telah ada sesuai dengan butir (i) tersebut.</a:t>
            </a:r>
            <a:endParaRPr lang="id-ID" sz="1600" dirty="0">
              <a:solidFill>
                <a:schemeClr val="tx1"/>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a:xfrm>
            <a:off x="6669206" y="6492875"/>
            <a:ext cx="2474794" cy="365125"/>
          </a:xfrm>
        </p:spPr>
        <p:txBody>
          <a:bodyPr/>
          <a:lstStyle/>
          <a:p>
            <a:fld id="{A6A3D1A5-1A41-4728-AAD2-A2B38B759903}" type="slidenum">
              <a:rPr lang="en-US" smtClean="0"/>
              <a:t>6</a:t>
            </a:fld>
            <a:endParaRPr lang="en-US"/>
          </a:p>
        </p:txBody>
      </p:sp>
    </p:spTree>
    <p:extLst>
      <p:ext uri="{BB962C8B-B14F-4D97-AF65-F5344CB8AC3E}">
        <p14:creationId xmlns:p14="http://schemas.microsoft.com/office/powerpoint/2010/main" val="384537897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8718"/>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id-ID" dirty="0" smtClean="0">
                <a:solidFill>
                  <a:schemeClr val="tx1"/>
                </a:solidFill>
                <a:latin typeface="Arial Black" panose="020B0A04020102020204" pitchFamily="34" charset="0"/>
              </a:rPr>
              <a:t>Selanjutnya, tidak boleh dilakukan tindakan lain oleh Austria yang akan mendorong pemberantasan pencucian uang, misalnya memperketat ketentuan rahasia bank sedemikian rupa sehingga bertentangan dengan the </a:t>
            </a:r>
            <a:r>
              <a:rPr lang="id-ID" i="1" dirty="0" smtClean="0">
                <a:solidFill>
                  <a:schemeClr val="tx1"/>
                </a:solidFill>
                <a:latin typeface="Arial Black" panose="020B0A04020102020204" pitchFamily="34" charset="0"/>
              </a:rPr>
              <a:t>Forty Recommendations FATF.</a:t>
            </a:r>
            <a:r>
              <a:rPr lang="id-ID" dirty="0" smtClean="0">
                <a:solidFill>
                  <a:schemeClr val="tx1"/>
                </a:solidFill>
                <a:latin typeface="Arial Black" panose="020B0A04020102020204" pitchFamily="34" charset="0"/>
              </a:rPr>
              <a:t> Delegasi Austria ke FATF meminta untuk dicatat bahwa ketentuan yang diusulkan sehubungan dengan peniadaan </a:t>
            </a:r>
            <a:r>
              <a:rPr lang="id-ID" i="1" dirty="0" smtClean="0">
                <a:solidFill>
                  <a:schemeClr val="tx1"/>
                </a:solidFill>
                <a:latin typeface="Arial Black" panose="020B0A04020102020204" pitchFamily="34" charset="0"/>
              </a:rPr>
              <a:t>anonymous passbook</a:t>
            </a:r>
            <a:r>
              <a:rPr lang="id-ID" dirty="0" smtClean="0">
                <a:solidFill>
                  <a:schemeClr val="tx1"/>
                </a:solidFill>
                <a:latin typeface="Arial Black" panose="020B0A04020102020204" pitchFamily="34" charset="0"/>
              </a:rPr>
              <a:t> tersebut berkaitan dengan putusan politik yang hanya dapat dipertimbangkan pada tingkat politik. Oleh karena itu, delegasi Austria hanya dapat mencatat saja dan segera mengkomunikasikan hal tersebut kepada Pemerintah Austria. Ketentuan untuk melarang pembukaan </a:t>
            </a:r>
            <a:r>
              <a:rPr lang="id-ID" i="1" dirty="0" smtClean="0">
                <a:solidFill>
                  <a:schemeClr val="tx1"/>
                </a:solidFill>
                <a:latin typeface="Arial Black" panose="020B0A04020102020204" pitchFamily="34" charset="0"/>
              </a:rPr>
              <a:t>anonymous accounts</a:t>
            </a:r>
            <a:r>
              <a:rPr lang="id-ID" dirty="0" smtClean="0">
                <a:solidFill>
                  <a:schemeClr val="tx1"/>
                </a:solidFill>
                <a:latin typeface="Arial Black" panose="020B0A04020102020204" pitchFamily="34" charset="0"/>
              </a:rPr>
              <a:t> di Swiss telah ditiadakan pada Juli 1992 ketika otoritas Swiss mengeluarkan peraturan perbankan yang baru. Menurut ketentuan yang baru itu, nasabah bank atau kuasa hukumnya harus secara penuh disebut identitasnya. Klien diharuskan pula untuk menyampaikan dokumen yang membuktikan asal-usul dana yang didepositokan dengan cara menunjukkan faktur (</a:t>
            </a:r>
            <a:r>
              <a:rPr lang="id-ID" i="1" dirty="0" smtClean="0">
                <a:solidFill>
                  <a:schemeClr val="tx1"/>
                </a:solidFill>
                <a:latin typeface="Arial Black" panose="020B0A04020102020204" pitchFamily="34" charset="0"/>
              </a:rPr>
              <a:t>invoices</a:t>
            </a:r>
            <a:r>
              <a:rPr lang="id-ID" dirty="0" smtClean="0">
                <a:solidFill>
                  <a:schemeClr val="tx1"/>
                </a:solidFill>
                <a:latin typeface="Arial Black" panose="020B0A04020102020204" pitchFamily="34" charset="0"/>
              </a:rPr>
              <a:t>) atau perjanjian bisnis yang mendasarinya.</a:t>
            </a:r>
            <a:endParaRPr lang="id-ID" dirty="0">
              <a:solidFill>
                <a:schemeClr val="tx1"/>
              </a:solidFill>
              <a:latin typeface="Arial Black" panose="020B0A04020102020204" pitchFamily="34" charset="0"/>
            </a:endParaRPr>
          </a:p>
        </p:txBody>
      </p:sp>
      <p:sp>
        <p:nvSpPr>
          <p:cNvPr id="3" name="Slide Number Placeholder 2"/>
          <p:cNvSpPr>
            <a:spLocks noGrp="1"/>
          </p:cNvSpPr>
          <p:nvPr>
            <p:ph type="sldNum" sz="quarter" idx="12"/>
          </p:nvPr>
        </p:nvSpPr>
        <p:spPr/>
        <p:txBody>
          <a:bodyPr/>
          <a:lstStyle/>
          <a:p>
            <a:fld id="{A6A3D1A5-1A41-4728-AAD2-A2B38B759903}" type="slidenum">
              <a:rPr lang="en-US" smtClean="0"/>
              <a:t>7</a:t>
            </a:fld>
            <a:endParaRPr lang="en-US"/>
          </a:p>
        </p:txBody>
      </p:sp>
    </p:spTree>
    <p:extLst>
      <p:ext uri="{BB962C8B-B14F-4D97-AF65-F5344CB8AC3E}">
        <p14:creationId xmlns:p14="http://schemas.microsoft.com/office/powerpoint/2010/main" val="311763584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2830" y="95534"/>
            <a:ext cx="8905163" cy="6619165"/>
          </a:xfrm>
          <a:prstGeom prst="roundRect">
            <a:avLst>
              <a:gd name="adj" fmla="val 3465"/>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342900" algn="just">
              <a:buAutoNum type="arabicPeriod" startAt="5"/>
            </a:pPr>
            <a:r>
              <a:rPr lang="id-ID" sz="2000" i="1" dirty="0" smtClean="0">
                <a:solidFill>
                  <a:schemeClr val="tx1"/>
                </a:solidFill>
                <a:latin typeface="Times New Roman" pitchFamily="18" charset="0"/>
                <a:cs typeface="Times New Roman" pitchFamily="18" charset="0"/>
              </a:rPr>
              <a:t>Penggunaan electronic money (e-money)</a:t>
            </a:r>
          </a:p>
          <a:p>
            <a:pPr lvl="1" algn="just"/>
            <a:endParaRPr lang="id-ID" dirty="0">
              <a:solidFill>
                <a:schemeClr val="tx1"/>
              </a:solidFill>
              <a:latin typeface="Times New Roman" pitchFamily="18" charset="0"/>
              <a:cs typeface="Times New Roman" pitchFamily="18" charset="0"/>
            </a:endParaRPr>
          </a:p>
          <a:p>
            <a:pPr lvl="1" algn="just"/>
            <a:endParaRPr lang="id-ID" dirty="0" smtClean="0">
              <a:solidFill>
                <a:schemeClr val="tx1"/>
              </a:solidFill>
              <a:latin typeface="Times New Roman" pitchFamily="18" charset="0"/>
              <a:cs typeface="Times New Roman" pitchFamily="18" charset="0"/>
            </a:endParaRPr>
          </a:p>
          <a:p>
            <a:pPr lvl="1" algn="just"/>
            <a:r>
              <a:rPr lang="id-ID" sz="1600" dirty="0" smtClean="0">
                <a:solidFill>
                  <a:schemeClr val="tx1"/>
                </a:solidFill>
                <a:latin typeface="Times New Roman" pitchFamily="18" charset="0"/>
                <a:cs typeface="Times New Roman" pitchFamily="18" charset="0"/>
              </a:rPr>
              <a:t>Munculnya jenis uang baru yang disebut </a:t>
            </a:r>
            <a:r>
              <a:rPr lang="id-ID" sz="1600" i="1" dirty="0" smtClean="0">
                <a:solidFill>
                  <a:schemeClr val="tx1"/>
                </a:solidFill>
                <a:latin typeface="Times New Roman" pitchFamily="18" charset="0"/>
                <a:cs typeface="Times New Roman" pitchFamily="18" charset="0"/>
              </a:rPr>
              <a:t>electronic money (e-money)</a:t>
            </a:r>
            <a:r>
              <a:rPr lang="id-ID" sz="1600" dirty="0" smtClean="0">
                <a:solidFill>
                  <a:schemeClr val="tx1"/>
                </a:solidFill>
                <a:latin typeface="Times New Roman" pitchFamily="18" charset="0"/>
                <a:cs typeface="Times New Roman" pitchFamily="18" charset="0"/>
              </a:rPr>
              <a:t>, yang tidak terlepaskan dengan maraknya electronic commerce (e-commerce) melalui internet. Praktik pencucian uang yang dilakukan dengan menggunakan jaringan internet (</a:t>
            </a:r>
            <a:r>
              <a:rPr lang="id-ID" sz="1600" i="1" dirty="0" smtClean="0">
                <a:solidFill>
                  <a:schemeClr val="tx1"/>
                </a:solidFill>
                <a:latin typeface="Times New Roman" pitchFamily="18" charset="0"/>
                <a:cs typeface="Times New Roman" pitchFamily="18" charset="0"/>
              </a:rPr>
              <a:t>Cyberspace</a:t>
            </a:r>
            <a:r>
              <a:rPr lang="id-ID" sz="1600" dirty="0" smtClean="0">
                <a:solidFill>
                  <a:schemeClr val="tx1"/>
                </a:solidFill>
                <a:latin typeface="Times New Roman" pitchFamily="18" charset="0"/>
                <a:cs typeface="Times New Roman" pitchFamily="18" charset="0"/>
              </a:rPr>
              <a:t>) ini disebut </a:t>
            </a:r>
            <a:r>
              <a:rPr lang="id-ID" sz="1600" i="1" dirty="0" smtClean="0">
                <a:solidFill>
                  <a:schemeClr val="tx1"/>
                </a:solidFill>
                <a:latin typeface="Times New Roman" pitchFamily="18" charset="0"/>
                <a:cs typeface="Times New Roman" pitchFamily="18" charset="0"/>
              </a:rPr>
              <a:t>Cyberlaundering</a:t>
            </a:r>
            <a:r>
              <a:rPr lang="id-ID" sz="1600" dirty="0" smtClean="0">
                <a:solidFill>
                  <a:schemeClr val="tx1"/>
                </a:solidFill>
                <a:latin typeface="Times New Roman" pitchFamily="18" charset="0"/>
                <a:cs typeface="Times New Roman" pitchFamily="18" charset="0"/>
              </a:rPr>
              <a:t>. Produk </a:t>
            </a:r>
            <a:r>
              <a:rPr lang="id-ID" sz="1600" i="1" dirty="0" smtClean="0">
                <a:solidFill>
                  <a:schemeClr val="tx1"/>
                </a:solidFill>
                <a:latin typeface="Times New Roman" pitchFamily="18" charset="0"/>
                <a:cs typeface="Times New Roman" pitchFamily="18" charset="0"/>
              </a:rPr>
              <a:t>e-money</a:t>
            </a:r>
            <a:r>
              <a:rPr lang="id-ID" sz="1600" dirty="0" smtClean="0">
                <a:solidFill>
                  <a:schemeClr val="tx1"/>
                </a:solidFill>
                <a:latin typeface="Times New Roman" pitchFamily="18" charset="0"/>
                <a:cs typeface="Times New Roman" pitchFamily="18" charset="0"/>
              </a:rPr>
              <a:t> yang telah dikembangkan terutama untuk digunakan melalui jaringan komputer terbuka (</a:t>
            </a:r>
            <a:r>
              <a:rPr lang="id-ID" sz="1600" i="1" dirty="0" smtClean="0">
                <a:solidFill>
                  <a:schemeClr val="tx1"/>
                </a:solidFill>
                <a:latin typeface="Times New Roman" pitchFamily="18" charset="0"/>
                <a:cs typeface="Times New Roman" pitchFamily="18" charset="0"/>
              </a:rPr>
              <a:t>open computer networks</a:t>
            </a:r>
            <a:r>
              <a:rPr lang="id-ID" sz="1600" dirty="0" smtClean="0">
                <a:solidFill>
                  <a:schemeClr val="tx1"/>
                </a:solidFill>
                <a:latin typeface="Times New Roman" pitchFamily="18" charset="0"/>
                <a:cs typeface="Times New Roman" pitchFamily="18" charset="0"/>
              </a:rPr>
              <a:t>), tanpa melakukan </a:t>
            </a:r>
            <a:r>
              <a:rPr lang="id-ID" sz="1600" i="1" dirty="0" smtClean="0">
                <a:solidFill>
                  <a:schemeClr val="tx1"/>
                </a:solidFill>
                <a:latin typeface="Times New Roman" pitchFamily="18" charset="0"/>
                <a:cs typeface="Times New Roman" pitchFamily="18" charset="0"/>
              </a:rPr>
              <a:t>face-to-face purchases</a:t>
            </a:r>
            <a:r>
              <a:rPr lang="id-ID" sz="1600" dirty="0" smtClean="0">
                <a:solidFill>
                  <a:schemeClr val="tx1"/>
                </a:solidFill>
                <a:latin typeface="Times New Roman" pitchFamily="18" charset="0"/>
                <a:cs typeface="Times New Roman" pitchFamily="18" charset="0"/>
              </a:rPr>
              <a:t> (pembelian yang dilakukan dengan langsung hadirnya penjual dan pembeli ditempat berlangsungnya kegiatan jual-beli). Fasilitas ini baru tersedia secara terbatas di sebagian negara yang termasuk G-10. sistem tersebut dapat menyediakan cara untuk membeli barang dan/atau jasa melalui internet.</a:t>
            </a:r>
          </a:p>
          <a:p>
            <a:pPr lvl="1" algn="just"/>
            <a:endParaRPr lang="id-ID" sz="1600" dirty="0">
              <a:solidFill>
                <a:schemeClr val="tx1"/>
              </a:solidFill>
              <a:latin typeface="Times New Roman" pitchFamily="18" charset="0"/>
              <a:cs typeface="Times New Roman" pitchFamily="18" charset="0"/>
            </a:endParaRPr>
          </a:p>
          <a:p>
            <a:pPr lvl="1" algn="just"/>
            <a:r>
              <a:rPr lang="id-ID" sz="1600" dirty="0" smtClean="0">
                <a:solidFill>
                  <a:schemeClr val="tx1"/>
                </a:solidFill>
                <a:latin typeface="Times New Roman" pitchFamily="18" charset="0"/>
                <a:cs typeface="Times New Roman" pitchFamily="18" charset="0"/>
              </a:rPr>
              <a:t>Peningkatan </a:t>
            </a:r>
            <a:r>
              <a:rPr lang="id-ID" sz="1600" i="1" dirty="0" smtClean="0">
                <a:solidFill>
                  <a:schemeClr val="tx1"/>
                </a:solidFill>
                <a:latin typeface="Times New Roman" pitchFamily="18" charset="0"/>
                <a:cs typeface="Times New Roman" pitchFamily="18" charset="0"/>
              </a:rPr>
              <a:t>e-commerce</a:t>
            </a:r>
            <a:r>
              <a:rPr lang="id-ID" sz="1600" dirty="0" smtClean="0">
                <a:solidFill>
                  <a:schemeClr val="tx1"/>
                </a:solidFill>
                <a:latin typeface="Times New Roman" pitchFamily="18" charset="0"/>
                <a:cs typeface="Times New Roman" pitchFamily="18" charset="0"/>
              </a:rPr>
              <a:t> yang dilakukan melalui jaringan komputer pada gilirannya dapat pula mendorong pertumbuhan </a:t>
            </a:r>
            <a:r>
              <a:rPr lang="id-ID" sz="1600" i="1" dirty="0" smtClean="0">
                <a:solidFill>
                  <a:schemeClr val="tx1"/>
                </a:solidFill>
                <a:latin typeface="Times New Roman" pitchFamily="18" charset="0"/>
                <a:cs typeface="Times New Roman" pitchFamily="18" charset="0"/>
              </a:rPr>
              <a:t>e-money</a:t>
            </a:r>
            <a:r>
              <a:rPr lang="id-ID" sz="1600" dirty="0" smtClean="0">
                <a:solidFill>
                  <a:schemeClr val="tx1"/>
                </a:solidFill>
                <a:latin typeface="Times New Roman" pitchFamily="18" charset="0"/>
                <a:cs typeface="Times New Roman" pitchFamily="18" charset="0"/>
              </a:rPr>
              <a:t>. Para ahli FATF telah menemukan beberapa contoh kegiatan pencucian uang dengan menggunakan </a:t>
            </a:r>
            <a:r>
              <a:rPr lang="id-ID" sz="1600" i="1" dirty="0" smtClean="0">
                <a:solidFill>
                  <a:schemeClr val="tx1"/>
                </a:solidFill>
                <a:latin typeface="Times New Roman" pitchFamily="18" charset="0"/>
                <a:cs typeface="Times New Roman" pitchFamily="18" charset="0"/>
              </a:rPr>
              <a:t>online banking</a:t>
            </a:r>
            <a:r>
              <a:rPr lang="id-ID" sz="1600" dirty="0" smtClean="0">
                <a:solidFill>
                  <a:schemeClr val="tx1"/>
                </a:solidFill>
                <a:latin typeface="Times New Roman" pitchFamily="18" charset="0"/>
                <a:cs typeface="Times New Roman" pitchFamily="18" charset="0"/>
              </a:rPr>
              <a:t>. Denmark pernah mengemukakan bahwa sebuah website dalam dunia maya di yurisdiksi lain digunakan untuk menawarkan jasa pencucian uang dan menggunakan nama lembaga keuangan tertentu sebagai samaran bagi kegiatan tersebut.</a:t>
            </a:r>
          </a:p>
          <a:p>
            <a:pPr lvl="1" algn="just"/>
            <a:endParaRPr lang="id-ID" sz="1600" dirty="0">
              <a:solidFill>
                <a:schemeClr val="tx1"/>
              </a:solidFill>
              <a:latin typeface="Times New Roman" pitchFamily="18" charset="0"/>
              <a:cs typeface="Times New Roman" pitchFamily="18" charset="0"/>
            </a:endParaRPr>
          </a:p>
          <a:p>
            <a:pPr lvl="1" algn="just"/>
            <a:r>
              <a:rPr lang="id-ID" sz="1600" dirty="0" smtClean="0">
                <a:solidFill>
                  <a:schemeClr val="tx1"/>
                </a:solidFill>
                <a:latin typeface="Times New Roman" pitchFamily="18" charset="0"/>
                <a:cs typeface="Times New Roman" pitchFamily="18" charset="0"/>
              </a:rPr>
              <a:t>Beberapa negara anggota FATF juga mengemukakan contoh digunakannya internet untuk melakukan kegiatan melanggar hukum (</a:t>
            </a:r>
            <a:r>
              <a:rPr lang="id-ID" sz="1600" i="1" dirty="0" smtClean="0">
                <a:solidFill>
                  <a:schemeClr val="tx1"/>
                </a:solidFill>
                <a:latin typeface="Times New Roman" pitchFamily="18" charset="0"/>
                <a:cs typeface="Times New Roman" pitchFamily="18" charset="0"/>
              </a:rPr>
              <a:t>frauds</a:t>
            </a:r>
            <a:r>
              <a:rPr lang="id-ID" sz="1600" dirty="0" smtClean="0">
                <a:solidFill>
                  <a:schemeClr val="tx1"/>
                </a:solidFill>
                <a:latin typeface="Times New Roman" pitchFamily="18" charset="0"/>
                <a:cs typeface="Times New Roman" pitchFamily="18" charset="0"/>
              </a:rPr>
              <a:t>). Mengingat perkembangan yang pesat dari jasa online banking sekarang ini, menurut FATF sulit sekali untuk dapat mengemukakan apakah berkurangnya kasus pencucian uang yang melibatkan online banking adalah karena memang kehadiran praktik pencucian uang tidak ada lagi atau karena ketidakmampuan aparat penegak hukum untuk mendeteksi kegiatan tersebut.</a:t>
            </a:r>
            <a:endParaRPr lang="id-ID" sz="1600" dirty="0">
              <a:solidFill>
                <a:schemeClr val="tx1"/>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A6A3D1A5-1A41-4728-AAD2-A2B38B759903}" type="slidenum">
              <a:rPr lang="en-US" smtClean="0"/>
              <a:t>8</a:t>
            </a:fld>
            <a:endParaRPr lang="en-US"/>
          </a:p>
        </p:txBody>
      </p:sp>
    </p:spTree>
    <p:extLst>
      <p:ext uri="{BB962C8B-B14F-4D97-AF65-F5344CB8AC3E}">
        <p14:creationId xmlns:p14="http://schemas.microsoft.com/office/powerpoint/2010/main" val="213608630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6A3D1A5-1A41-4728-AAD2-A2B38B759903}" type="slidenum">
              <a:rPr lang="en-US" smtClean="0"/>
              <a:t>9</a:t>
            </a:fld>
            <a:endParaRPr lang="en-US"/>
          </a:p>
        </p:txBody>
      </p:sp>
      <p:sp>
        <p:nvSpPr>
          <p:cNvPr id="3" name="Rectangle 2"/>
          <p:cNvSpPr/>
          <p:nvPr/>
        </p:nvSpPr>
        <p:spPr>
          <a:xfrm>
            <a:off x="484066" y="260648"/>
            <a:ext cx="8280920" cy="6494085"/>
          </a:xfrm>
          <a:prstGeom prst="rect">
            <a:avLst/>
          </a:prstGeom>
        </p:spPr>
        <p:txBody>
          <a:bodyPr wrap="square">
            <a:spAutoFit/>
          </a:bodyPr>
          <a:lstStyle/>
          <a:p>
            <a:pPr marL="914400" lvl="1" indent="-457200" algn="just">
              <a:buAutoNum type="arabicPeriod" startAt="6"/>
            </a:pPr>
            <a:r>
              <a:rPr lang="id-ID" sz="2000" i="1" dirty="0" smtClean="0">
                <a:solidFill>
                  <a:schemeClr val="tx1"/>
                </a:solidFill>
                <a:latin typeface="Times New Roman" pitchFamily="18" charset="0"/>
                <a:cs typeface="Times New Roman" pitchFamily="18" charset="0"/>
              </a:rPr>
              <a:t>Praktik Pencucian Uang Secara Layering</a:t>
            </a:r>
            <a:r>
              <a:rPr lang="id-ID" dirty="0" smtClean="0">
                <a:solidFill>
                  <a:schemeClr val="tx1"/>
                </a:solidFill>
                <a:latin typeface="Times New Roman" pitchFamily="18" charset="0"/>
                <a:cs typeface="Times New Roman" pitchFamily="18" charset="0"/>
              </a:rPr>
              <a:t>.</a:t>
            </a:r>
          </a:p>
          <a:p>
            <a:pPr marL="800100" lvl="1" indent="-342900" algn="just">
              <a:buAutoNum type="arabicPeriod" startAt="6"/>
            </a:pPr>
            <a:endParaRPr lang="id-ID" dirty="0" smtClean="0">
              <a:solidFill>
                <a:schemeClr val="tx1"/>
              </a:solidFill>
              <a:latin typeface="Times New Roman" pitchFamily="18" charset="0"/>
              <a:cs typeface="Times New Roman" pitchFamily="18" charset="0"/>
            </a:endParaRPr>
          </a:p>
          <a:p>
            <a:pPr marL="800100" lvl="1" indent="-342900" algn="just">
              <a:buAutoNum type="arabicPeriod" startAt="6"/>
            </a:pPr>
            <a:endParaRPr lang="id-ID" dirty="0" smtClean="0">
              <a:solidFill>
                <a:schemeClr val="tx1"/>
              </a:solidFill>
              <a:latin typeface="Times New Roman" pitchFamily="18" charset="0"/>
              <a:cs typeface="Times New Roman" pitchFamily="18" charset="0"/>
            </a:endParaRPr>
          </a:p>
          <a:p>
            <a:pPr lvl="1" algn="just"/>
            <a:r>
              <a:rPr lang="id-ID" dirty="0" smtClean="0">
                <a:solidFill>
                  <a:schemeClr val="tx1"/>
                </a:solidFill>
                <a:latin typeface="Times New Roman" pitchFamily="18" charset="0"/>
                <a:cs typeface="Times New Roman" pitchFamily="18" charset="0"/>
              </a:rPr>
              <a:t>Dengan cara Layering, pihak yang menyimpan dana di bank (nasabah penyimpan dana atau deposan bank) bukanlah pemilik yang sesungguhnya dari dan itu. Deposan tersebut hanyalah sekedar bertindak sebagai kuasa atau pelaksana amanah dari pihak lain yang menugasinya untuk mendepositokan uang di sebuah bank. Sering pula terjadi bahwa pihak lain tersebut juga bukan pemilik yang sesungguhnya dari dana itu, tetapi hanya sekedar menerima amanah atau kuasa dari seseorang atau pihak lain yang menerima kuasa dari pemilik yang sesungguhnya. Dengan kata lain, penyimpan dana tersebut juga tidak mengetahui siapa pemilik yang sesungguhnya dari dana tersebut, karena dia hanya mendapat amanat dari kuasa pemiliknya. Bahkan sering terjadi bahwa orang yang memberi amanat kepada penyimpan dana yang memanfaatkan uang itu di bank ternyata adalah lapis yang kesekian sebelum sampai kepada pemilik yang sesungguhnya. Dengan kata lain, terjadi estafet secara berlapis. Biasanya, para penerima kuasa yang bertindak berlapis secara estafet itu adalah kantor pengacara. Penegak hukum seringkali mengalami kesulitan untuk mendeteksi penyembunyian hasil kejahatan secara layering dalam hal ini, uang yang telah ditempatkan pada sebuah bank dipindahkan ke bank lain, baik bank yang ada di negara tersebut maupun di negara lain. Pemindahan itu dilakukan beberapa kali, sehingga sangat sangat sulit dilacak sekalipun telah ada kerjasama antar penegak hukum secara nasional, regional </a:t>
            </a:r>
            <a:r>
              <a:rPr lang="id-ID" dirty="0" smtClean="0">
                <a:solidFill>
                  <a:schemeClr val="bg1"/>
                </a:solidFill>
                <a:latin typeface="Times New Roman" pitchFamily="18" charset="0"/>
                <a:cs typeface="Times New Roman" pitchFamily="18" charset="0"/>
              </a:rPr>
              <a:t>dan internasional. </a:t>
            </a:r>
            <a:endParaRPr lang="id-ID"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8903038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3890</Words>
  <Application>Microsoft Office PowerPoint</Application>
  <PresentationFormat>On-screen Show (4:3)</PresentationFormat>
  <Paragraphs>371</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9</cp:revision>
  <dcterms:created xsi:type="dcterms:W3CDTF">2019-03-25T03:06:26Z</dcterms:created>
  <dcterms:modified xsi:type="dcterms:W3CDTF">2019-03-25T03:32:24Z</dcterms:modified>
</cp:coreProperties>
</file>