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91C2-F0C0-4F90-99B3-5FF00B6D42C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1F0-D3FA-42D9-B843-5E74C674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0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91C2-F0C0-4F90-99B3-5FF00B6D42C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1F0-D3FA-42D9-B843-5E74C674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8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91C2-F0C0-4F90-99B3-5FF00B6D42C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1F0-D3FA-42D9-B843-5E74C674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3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91C2-F0C0-4F90-99B3-5FF00B6D42C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1F0-D3FA-42D9-B843-5E74C674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0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91C2-F0C0-4F90-99B3-5FF00B6D42C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1F0-D3FA-42D9-B843-5E74C674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7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91C2-F0C0-4F90-99B3-5FF00B6D42C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1F0-D3FA-42D9-B843-5E74C674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9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91C2-F0C0-4F90-99B3-5FF00B6D42C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1F0-D3FA-42D9-B843-5E74C674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0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91C2-F0C0-4F90-99B3-5FF00B6D42C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1F0-D3FA-42D9-B843-5E74C674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3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91C2-F0C0-4F90-99B3-5FF00B6D42C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1F0-D3FA-42D9-B843-5E74C674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4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91C2-F0C0-4F90-99B3-5FF00B6D42C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1F0-D3FA-42D9-B843-5E74C674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0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91C2-F0C0-4F90-99B3-5FF00B6D42C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1F0-D3FA-42D9-B843-5E74C674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8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391C2-F0C0-4F90-99B3-5FF00B6D42C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D1F0-D3FA-42D9-B843-5E74C674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8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PEMBAHARUAN HUKUM PIDANA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HELVIS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3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79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RKUHP (RUUHP): Politik Pembaharuan Hukum Pidana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116" y="1212851"/>
            <a:ext cx="5585222" cy="5561013"/>
          </a:xfrm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err="1" smtClean="0"/>
              <a:t>Penyusuan</a:t>
            </a:r>
            <a:r>
              <a:rPr lang="en-US" sz="1800" dirty="0" smtClean="0"/>
              <a:t> RKUHP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wujud</a:t>
            </a:r>
            <a:r>
              <a:rPr lang="en-US" sz="1800" dirty="0" smtClean="0"/>
              <a:t> </a:t>
            </a:r>
            <a:r>
              <a:rPr lang="en-US" sz="1800" dirty="0" err="1" smtClean="0"/>
              <a:t>pembaharuan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digariskan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politik</a:t>
            </a:r>
            <a:r>
              <a:rPr lang="en-US" sz="1800" dirty="0" smtClean="0"/>
              <a:t> </a:t>
            </a:r>
            <a:r>
              <a:rPr lang="en-US" sz="1800" dirty="0" err="1" smtClean="0"/>
              <a:t>pembangunan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Indonesia </a:t>
            </a:r>
            <a:r>
              <a:rPr lang="en-US" sz="1800" dirty="0" err="1" smtClean="0"/>
              <a:t>sejak</a:t>
            </a:r>
            <a:r>
              <a:rPr lang="en-US" sz="1800" dirty="0" smtClean="0"/>
              <a:t> GBHN I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RPJPN.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Draft RKUHP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disiapkan</a:t>
            </a:r>
            <a:r>
              <a:rPr lang="en-US" sz="1800" dirty="0" smtClean="0"/>
              <a:t> </a:t>
            </a:r>
            <a:r>
              <a:rPr lang="en-US" sz="1800" dirty="0" err="1" smtClean="0"/>
              <a:t>sejak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1977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terus</a:t>
            </a:r>
            <a:r>
              <a:rPr lang="en-US" sz="1800" dirty="0" smtClean="0"/>
              <a:t> </a:t>
            </a:r>
            <a:r>
              <a:rPr lang="en-US" sz="1800" dirty="0" err="1" smtClean="0"/>
              <a:t>disempurnakan</a:t>
            </a:r>
            <a:r>
              <a:rPr lang="en-US" sz="1800" dirty="0" smtClean="0"/>
              <a:t>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diajukan</a:t>
            </a:r>
            <a:r>
              <a:rPr lang="en-US" sz="1800" dirty="0" smtClean="0"/>
              <a:t> </a:t>
            </a:r>
            <a:r>
              <a:rPr lang="en-US" sz="1800" dirty="0" err="1" smtClean="0"/>
              <a:t>terakhir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Prolegnas</a:t>
            </a:r>
            <a:r>
              <a:rPr lang="en-US" sz="1800" dirty="0" smtClean="0"/>
              <a:t> 2015-2019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RKUHP </a:t>
            </a:r>
            <a:r>
              <a:rPr lang="en-US" sz="1800" dirty="0" err="1" smtClean="0"/>
              <a:t>rancangan</a:t>
            </a:r>
            <a:r>
              <a:rPr lang="en-US" sz="1800" dirty="0" smtClean="0"/>
              <a:t> 2015.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RKUHP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mengemban</a:t>
            </a:r>
            <a:r>
              <a:rPr lang="en-US" sz="1800" dirty="0" smtClean="0"/>
              <a:t> </a:t>
            </a:r>
            <a:r>
              <a:rPr lang="en-US" sz="1800" dirty="0" err="1" smtClean="0"/>
              <a:t>misi</a:t>
            </a:r>
            <a:r>
              <a:rPr lang="en-US" sz="1800" dirty="0" smtClean="0"/>
              <a:t> “</a:t>
            </a:r>
            <a:r>
              <a:rPr lang="en-US" sz="1800" dirty="0" err="1" smtClean="0"/>
              <a:t>dekolonisasi</a:t>
            </a:r>
            <a:r>
              <a:rPr lang="en-US" sz="1800" dirty="0" smtClean="0"/>
              <a:t>”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“</a:t>
            </a:r>
            <a:r>
              <a:rPr lang="en-US" sz="1800" b="1" dirty="0" err="1" smtClean="0"/>
              <a:t>rekodifikasi</a:t>
            </a:r>
            <a:r>
              <a:rPr lang="en-US" sz="1800" dirty="0" smtClean="0"/>
              <a:t>”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mengemban</a:t>
            </a:r>
            <a:r>
              <a:rPr lang="en-US" sz="1800" dirty="0" smtClean="0"/>
              <a:t> </a:t>
            </a:r>
            <a:r>
              <a:rPr lang="en-US" sz="1800" dirty="0" err="1" smtClean="0"/>
              <a:t>misi</a:t>
            </a:r>
            <a:r>
              <a:rPr lang="en-US" sz="1800" dirty="0" smtClean="0"/>
              <a:t> lain </a:t>
            </a:r>
            <a:r>
              <a:rPr lang="en-US" sz="1800" dirty="0" err="1" smtClean="0"/>
              <a:t>yaitu</a:t>
            </a:r>
            <a:r>
              <a:rPr lang="en-US" sz="1800" dirty="0" smtClean="0"/>
              <a:t>:</a:t>
            </a:r>
          </a:p>
          <a:p>
            <a:pPr marL="719138" indent="-4492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b="1" dirty="0" err="1" smtClean="0"/>
              <a:t>demokratisasi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hukum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pidana</a:t>
            </a:r>
            <a:r>
              <a:rPr lang="en-US" sz="1800" b="1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masuknya</a:t>
            </a:r>
            <a:r>
              <a:rPr lang="en-US" sz="1800" dirty="0" smtClean="0"/>
              <a:t> </a:t>
            </a:r>
            <a:r>
              <a:rPr lang="en-US" sz="1800" dirty="0" err="1" smtClean="0"/>
              <a:t>tindak</a:t>
            </a:r>
            <a:r>
              <a:rPr lang="en-US" sz="1800" dirty="0" smtClean="0"/>
              <a:t> </a:t>
            </a:r>
            <a:r>
              <a:rPr lang="en-US" sz="1800" dirty="0" err="1" smtClean="0"/>
              <a:t>pidana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hak</a:t>
            </a:r>
            <a:r>
              <a:rPr lang="en-US" sz="1800" dirty="0" smtClean="0"/>
              <a:t> </a:t>
            </a:r>
            <a:r>
              <a:rPr lang="en-US" sz="1800" dirty="0" err="1" smtClean="0"/>
              <a:t>asasi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hapusnya</a:t>
            </a:r>
            <a:r>
              <a:rPr lang="en-US" sz="1800" dirty="0" smtClean="0"/>
              <a:t> </a:t>
            </a:r>
            <a:r>
              <a:rPr lang="en-US" sz="1800" dirty="0" err="1" smtClean="0"/>
              <a:t>tindak</a:t>
            </a:r>
            <a:r>
              <a:rPr lang="en-US" sz="1800" dirty="0" smtClean="0"/>
              <a:t> </a:t>
            </a:r>
            <a:r>
              <a:rPr lang="en-US" sz="1800" dirty="0" err="1" smtClean="0"/>
              <a:t>pidana</a:t>
            </a:r>
            <a:r>
              <a:rPr lang="en-US" sz="1800" dirty="0" smtClean="0"/>
              <a:t> </a:t>
            </a:r>
            <a:r>
              <a:rPr lang="en-US" sz="1800" dirty="0" err="1" smtClean="0"/>
              <a:t>penaburan</a:t>
            </a:r>
            <a:r>
              <a:rPr lang="en-US" sz="1800" dirty="0" smtClean="0"/>
              <a:t> </a:t>
            </a:r>
            <a:r>
              <a:rPr lang="en-US" sz="1800" dirty="0" err="1" smtClean="0"/>
              <a:t>permusuhan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kebencian</a:t>
            </a:r>
            <a:r>
              <a:rPr lang="en-US" sz="1800" dirty="0" smtClean="0"/>
              <a:t> 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haatzaai-artikelen</a:t>
            </a:r>
            <a:r>
              <a:rPr lang="en-US" sz="1800" i="1" dirty="0" smtClean="0"/>
              <a:t>)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tindak</a:t>
            </a:r>
            <a:r>
              <a:rPr lang="en-US" sz="1800" dirty="0" smtClean="0"/>
              <a:t> </a:t>
            </a:r>
            <a:r>
              <a:rPr lang="en-US" sz="1800" dirty="0" err="1" smtClean="0"/>
              <a:t>pidana</a:t>
            </a:r>
            <a:r>
              <a:rPr lang="en-US" sz="1800" dirty="0" smtClean="0"/>
              <a:t> </a:t>
            </a:r>
            <a:r>
              <a:rPr lang="en-US" sz="1800" dirty="0" err="1" smtClean="0"/>
              <a:t>formil</a:t>
            </a:r>
            <a:r>
              <a:rPr lang="en-US" sz="1800" dirty="0" smtClean="0"/>
              <a:t> </a:t>
            </a:r>
            <a:r>
              <a:rPr lang="en-US" sz="1800" dirty="0" err="1" smtClean="0"/>
              <a:t>dirumuskan</a:t>
            </a:r>
            <a:r>
              <a:rPr lang="en-US" sz="1800" dirty="0" smtClean="0"/>
              <a:t> </a:t>
            </a:r>
            <a:r>
              <a:rPr lang="en-US" sz="1800" dirty="0" err="1" smtClean="0"/>
              <a:t>kembali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tindak</a:t>
            </a:r>
            <a:r>
              <a:rPr lang="en-US" sz="1800" dirty="0" smtClean="0"/>
              <a:t> </a:t>
            </a:r>
            <a:r>
              <a:rPr lang="en-US" sz="1800" dirty="0" err="1" smtClean="0"/>
              <a:t>pidana</a:t>
            </a:r>
            <a:r>
              <a:rPr lang="en-US" sz="1800" dirty="0" smtClean="0"/>
              <a:t> </a:t>
            </a:r>
            <a:r>
              <a:rPr lang="en-US" sz="1800" dirty="0" err="1" smtClean="0"/>
              <a:t>penghinaan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tindak</a:t>
            </a:r>
            <a:r>
              <a:rPr lang="en-US" sz="1800" dirty="0" smtClean="0"/>
              <a:t> </a:t>
            </a:r>
            <a:r>
              <a:rPr lang="en-US" sz="1800" dirty="0" err="1" smtClean="0"/>
              <a:t>pidana</a:t>
            </a:r>
            <a:r>
              <a:rPr lang="en-US" sz="1800" dirty="0" smtClean="0"/>
              <a:t> </a:t>
            </a:r>
            <a:r>
              <a:rPr lang="en-US" sz="1800" dirty="0" err="1" smtClean="0"/>
              <a:t>materiil</a:t>
            </a:r>
            <a:r>
              <a:rPr lang="en-US" sz="1800" dirty="0" smtClean="0"/>
              <a:t>. </a:t>
            </a:r>
          </a:p>
          <a:p>
            <a:pPr marL="719138" indent="-4492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b="1" dirty="0" err="1" smtClean="0"/>
              <a:t>konsolidasi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hukum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pidana</a:t>
            </a:r>
            <a:r>
              <a:rPr lang="en-US" sz="1800" b="1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perkembangan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pesat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pidana</a:t>
            </a:r>
            <a:r>
              <a:rPr lang="en-US" sz="1800" dirty="0" smtClean="0"/>
              <a:t> di </a:t>
            </a:r>
            <a:r>
              <a:rPr lang="en-US" sz="1800" dirty="0" err="1" smtClean="0"/>
              <a:t>luar</a:t>
            </a:r>
            <a:r>
              <a:rPr lang="en-US" sz="1800" dirty="0" smtClean="0"/>
              <a:t> KUHP</a:t>
            </a:r>
          </a:p>
          <a:p>
            <a:pPr marL="719138" indent="-4492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b="1" dirty="0" err="1" smtClean="0"/>
              <a:t>adaptasi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harmonisasi</a:t>
            </a:r>
            <a:r>
              <a:rPr lang="en-US" sz="1800" b="1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perkembangan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akibat</a:t>
            </a:r>
            <a:r>
              <a:rPr lang="en-US" sz="1800" dirty="0" smtClean="0"/>
              <a:t> </a:t>
            </a:r>
            <a:r>
              <a:rPr lang="en-US" sz="1800" dirty="0" err="1" smtClean="0"/>
              <a:t>perkembangan</a:t>
            </a:r>
            <a:r>
              <a:rPr lang="en-US" sz="1800" dirty="0" smtClean="0"/>
              <a:t> di </a:t>
            </a:r>
            <a:r>
              <a:rPr lang="en-US" sz="1800" dirty="0" err="1" smtClean="0"/>
              <a:t>bidang</a:t>
            </a:r>
            <a:r>
              <a:rPr lang="en-US" sz="1800" dirty="0" smtClean="0"/>
              <a:t> </a:t>
            </a:r>
            <a:r>
              <a:rPr lang="en-US" sz="1800" dirty="0" err="1" smtClean="0"/>
              <a:t>ilmu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pidana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perkembangan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nilai-nilai</a:t>
            </a:r>
            <a:r>
              <a:rPr lang="en-US" sz="1800" dirty="0" smtClean="0"/>
              <a:t>,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norma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diakui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bangsa-bangsa</a:t>
            </a:r>
            <a:r>
              <a:rPr lang="en-US" sz="1800" dirty="0" smtClean="0"/>
              <a:t> </a:t>
            </a:r>
            <a:r>
              <a:rPr lang="en-US" sz="1800" dirty="0" err="1" smtClean="0"/>
              <a:t>beradab</a:t>
            </a:r>
            <a:r>
              <a:rPr lang="en-US" sz="1800" dirty="0" smtClean="0"/>
              <a:t> di </a:t>
            </a:r>
            <a:r>
              <a:rPr lang="en-US" sz="1800" dirty="0" err="1" smtClean="0"/>
              <a:t>dunia</a:t>
            </a:r>
            <a:r>
              <a:rPr lang="en-US" sz="1800" dirty="0" smtClean="0"/>
              <a:t> </a:t>
            </a:r>
            <a:r>
              <a:rPr lang="en-US" sz="1800" dirty="0" err="1" smtClean="0"/>
              <a:t>internasional</a:t>
            </a:r>
            <a:r>
              <a:rPr lang="en-US" sz="1800" dirty="0" smtClean="0"/>
              <a:t>.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800" dirty="0" smtClean="0"/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4535" y="1390651"/>
            <a:ext cx="2637234" cy="7201972"/>
          </a:xfrm>
          <a:prstGeom prst="rect">
            <a:avLst/>
          </a:prstGeom>
          <a:solidFill>
            <a:srgbClr val="FF9933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ARAH PEMBANGUNAN HUKUM NASIONAL (RPJPN 2005-2025) </a:t>
            </a:r>
            <a:r>
              <a:rPr lang="en-US" sz="1400" dirty="0" err="1"/>
              <a:t>a.l</a:t>
            </a:r>
            <a:r>
              <a:rPr lang="en-US" sz="1400" dirty="0"/>
              <a:t>:</a:t>
            </a:r>
          </a:p>
          <a:p>
            <a:pPr marL="517525" indent="-517525" eaLnBrk="1" hangingPunct="1">
              <a:buFont typeface="Wingdings" panose="05000000000000000000" pitchFamily="2" charset="2"/>
              <a:buChar char="q"/>
              <a:defRPr/>
            </a:pPr>
            <a:r>
              <a:rPr lang="id-ID" altLang="en-US" sz="1400" dirty="0"/>
              <a:t>Tatanan hukum </a:t>
            </a:r>
            <a:r>
              <a:rPr lang="en-US" altLang="en-US" sz="1400" dirty="0"/>
              <a:t>yang men</a:t>
            </a:r>
            <a:r>
              <a:rPr lang="id-ID" altLang="en-US" sz="1400" dirty="0"/>
              <a:t>cipta</a:t>
            </a:r>
            <a:r>
              <a:rPr lang="en-US" altLang="en-US" sz="1400" dirty="0" err="1"/>
              <a:t>kan</a:t>
            </a:r>
            <a:r>
              <a:rPr lang="id-ID" altLang="en-US" sz="1400" dirty="0"/>
              <a:t> kepastian hukum.</a:t>
            </a:r>
          </a:p>
          <a:p>
            <a:pPr marL="517525" indent="-517525" eaLnBrk="1" hangingPunct="1">
              <a:buFont typeface="Wingdings" panose="05000000000000000000" pitchFamily="2" charset="2"/>
              <a:buChar char="q"/>
              <a:defRPr/>
            </a:pPr>
            <a:r>
              <a:rPr lang="id-ID" altLang="en-US" sz="1400" dirty="0"/>
              <a:t>Pembangunan hukum diarahkan untuk mendukung terwujudnya sistem hukum nasional yang mantap bersumber pada Pancasila dan Undang Undang Dasar Negara Republik Indonesia 1945.</a:t>
            </a:r>
          </a:p>
          <a:p>
            <a:pPr marL="517525" indent="-517525" eaLnBrk="1" hangingPunct="1">
              <a:buFont typeface="Wingdings" panose="05000000000000000000" pitchFamily="2" charset="2"/>
              <a:buChar char="q"/>
              <a:defRPr/>
            </a:pPr>
            <a:r>
              <a:rPr lang="id-ID" altLang="en-US" sz="1400" dirty="0"/>
              <a:t>Pembangunan hukum dilaksanakan melalui pembaruan hukum dengan tetap memerhatikan kemajemukan tatanan hukum yang berlaku</a:t>
            </a:r>
            <a:endParaRPr lang="en-US" altLang="en-US" sz="1400" dirty="0"/>
          </a:p>
          <a:p>
            <a:pPr marL="517525" indent="-517525" eaLnBrk="1" hangingPunct="1">
              <a:buFont typeface="Wingdings" panose="05000000000000000000" pitchFamily="2" charset="2"/>
              <a:buChar char="q"/>
              <a:defRPr/>
            </a:pPr>
            <a:r>
              <a:rPr lang="id-ID" altLang="en-US" sz="1400" dirty="0"/>
              <a:t>Pembangunan materi hukum diarahkan untuk melanjutkan pembaruan produk hukum dalam </a:t>
            </a:r>
            <a:r>
              <a:rPr lang="id-ID" altLang="en-US" sz="1400" b="1" dirty="0"/>
              <a:t>rangka menggantikan peraturan </a:t>
            </a:r>
            <a:r>
              <a:rPr lang="id-ID" altLang="en-US" sz="1400" b="1" dirty="0" err="1"/>
              <a:t>perundang-undangan</a:t>
            </a:r>
            <a:r>
              <a:rPr lang="id-ID" altLang="en-US" sz="1400" b="1" dirty="0"/>
              <a:t> warisan kolonial </a:t>
            </a:r>
            <a:r>
              <a:rPr lang="id-ID" altLang="en-US" sz="1400" dirty="0"/>
              <a:t>agar dapat mencerminkan nilai-nilai sosial dan kepentingan masyarakat Indonesia</a:t>
            </a:r>
          </a:p>
          <a:p>
            <a:pPr marL="517525" indent="-517525" eaLnBrk="1" hangingPunct="1">
              <a:buFont typeface="Wingdings" panose="05000000000000000000" pitchFamily="2" charset="2"/>
              <a:buChar char="q"/>
              <a:defRPr/>
            </a:pPr>
            <a:endParaRPr lang="en-US" sz="1400" dirty="0"/>
          </a:p>
        </p:txBody>
      </p:sp>
      <p:sp>
        <p:nvSpPr>
          <p:cNvPr id="5" name="Right Arrow 4"/>
          <p:cNvSpPr/>
          <p:nvPr/>
        </p:nvSpPr>
        <p:spPr>
          <a:xfrm>
            <a:off x="2721769" y="1212851"/>
            <a:ext cx="489347" cy="211772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6441" y="55563"/>
            <a:ext cx="7886700" cy="1325562"/>
          </a:xfrm>
        </p:spPr>
        <p:txBody>
          <a:bodyPr/>
          <a:lstStyle/>
          <a:p>
            <a:pPr eaLnBrk="1" hangingPunct="1"/>
            <a:r>
              <a:rPr lang="en-US" smtClean="0"/>
              <a:t>Lanjutan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62089"/>
            <a:ext cx="5116116" cy="5032375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i="1" dirty="0" err="1" smtClean="0"/>
              <a:t>Wetboek</a:t>
            </a:r>
            <a:r>
              <a:rPr lang="en-US" sz="3200" i="1" dirty="0" smtClean="0"/>
              <a:t> van </a:t>
            </a:r>
            <a:r>
              <a:rPr lang="en-US" sz="3200" i="1" dirty="0" err="1" smtClean="0"/>
              <a:t>Strafrecht</a:t>
            </a:r>
            <a:r>
              <a:rPr lang="en-US" sz="3200" dirty="0" smtClean="0"/>
              <a:t> (</a:t>
            </a:r>
            <a:r>
              <a:rPr lang="en-US" sz="3200" dirty="0" err="1" smtClean="0"/>
              <a:t>WvS</a:t>
            </a:r>
            <a:r>
              <a:rPr lang="en-US" sz="3200" dirty="0" smtClean="0"/>
              <a:t>)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berlaku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Pasal</a:t>
            </a:r>
            <a:r>
              <a:rPr lang="en-US" sz="3200" dirty="0" smtClean="0"/>
              <a:t> II </a:t>
            </a:r>
            <a:r>
              <a:rPr lang="en-US" sz="3200" dirty="0" err="1" smtClean="0"/>
              <a:t>Aturan</a:t>
            </a:r>
            <a:r>
              <a:rPr lang="en-US" sz="3200" dirty="0" smtClean="0"/>
              <a:t> </a:t>
            </a:r>
            <a:r>
              <a:rPr lang="en-US" sz="3200" dirty="0" err="1" smtClean="0"/>
              <a:t>Peralihan</a:t>
            </a:r>
            <a:r>
              <a:rPr lang="en-US" sz="3200" dirty="0" smtClean="0"/>
              <a:t> </a:t>
            </a:r>
            <a:r>
              <a:rPr lang="en-US" sz="3200" dirty="0" err="1" smtClean="0"/>
              <a:t>Undang-Undang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1945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dikeluarkan</a:t>
            </a:r>
            <a:r>
              <a:rPr lang="en-US" sz="3200" dirty="0" smtClean="0"/>
              <a:t>  UU No.1/1946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Peraturan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Pidana</a:t>
            </a:r>
            <a:r>
              <a:rPr lang="en-US" sz="3200" dirty="0" smtClean="0"/>
              <a:t> (</a:t>
            </a:r>
            <a:r>
              <a:rPr lang="en-US" sz="3200" dirty="0" err="1" smtClean="0"/>
              <a:t>Semula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Jawa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Madura). </a:t>
            </a:r>
            <a:r>
              <a:rPr lang="en-US" sz="3200" dirty="0"/>
              <a:t>UU No.1/1946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segala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perubahannya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diberlakukan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UU No. 73/1958.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2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163866" y="1381126"/>
            <a:ext cx="2080022" cy="28749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Sampai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ini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terjemahan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resmi</a:t>
            </a:r>
            <a:r>
              <a:rPr lang="en-US" sz="2800" b="1" dirty="0">
                <a:solidFill>
                  <a:schemeClr val="tx1"/>
                </a:solidFill>
              </a:rPr>
              <a:t> KUHP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WvS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5444729" y="1744663"/>
            <a:ext cx="748903" cy="21463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94" y="831851"/>
            <a:ext cx="5893594" cy="5953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Susunan</a:t>
            </a:r>
            <a:r>
              <a:rPr lang="en-US" dirty="0" smtClean="0"/>
              <a:t> RUHP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Buku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794" y="1695450"/>
            <a:ext cx="6040041" cy="4929188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Kesatu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:</a:t>
            </a:r>
          </a:p>
          <a:p>
            <a:pPr marL="541338" indent="-541338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UU di </a:t>
            </a:r>
            <a:r>
              <a:rPr lang="en-US" dirty="0" err="1" smtClean="0"/>
              <a:t>luar</a:t>
            </a:r>
            <a:r>
              <a:rPr lang="en-US" dirty="0" smtClean="0"/>
              <a:t> KUHP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Perda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UU di </a:t>
            </a:r>
            <a:r>
              <a:rPr lang="en-US" dirty="0" err="1" smtClean="0"/>
              <a:t>luar</a:t>
            </a:r>
            <a:r>
              <a:rPr lang="en-US" dirty="0" smtClean="0"/>
              <a:t> KUHP </a:t>
            </a:r>
            <a:r>
              <a:rPr lang="en-US" dirty="0" err="1" smtClean="0"/>
              <a:t>menentukan</a:t>
            </a:r>
            <a:r>
              <a:rPr lang="en-US" dirty="0" smtClean="0"/>
              <a:t> lain 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Kesatu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i="1" dirty="0" err="1" smtClean="0"/>
              <a:t>legi</a:t>
            </a:r>
            <a:r>
              <a:rPr lang="en-US" i="1" dirty="0" smtClean="0"/>
              <a:t> </a:t>
            </a:r>
            <a:r>
              <a:rPr lang="en-US" i="1" dirty="0" err="1" smtClean="0"/>
              <a:t>generali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KUHP. </a:t>
            </a:r>
          </a:p>
          <a:p>
            <a:pPr marL="541338" indent="-541338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Kesatu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Bab V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KUHP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pula </a:t>
            </a:r>
            <a:r>
              <a:rPr lang="en-US" dirty="0" err="1" smtClean="0"/>
              <a:t>bagi</a:t>
            </a:r>
            <a:r>
              <a:rPr lang="en-US" dirty="0" smtClean="0"/>
              <a:t> UU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i="1" dirty="0" err="1" smtClean="0"/>
              <a:t>lex</a:t>
            </a:r>
            <a:r>
              <a:rPr lang="en-US" i="1" dirty="0" smtClean="0"/>
              <a:t> </a:t>
            </a:r>
            <a:r>
              <a:rPr lang="en-US" i="1" dirty="0" err="1" smtClean="0"/>
              <a:t>specialis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lain </a:t>
            </a:r>
            <a:r>
              <a:rPr lang="en-US" dirty="0" err="1" smtClean="0"/>
              <a:t>menurut</a:t>
            </a:r>
            <a:r>
              <a:rPr lang="en-US" dirty="0" smtClean="0"/>
              <a:t> UU.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: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: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dilarang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 smtClean="0"/>
              <a:t>Pertangungjawaban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dijatuhkan</a:t>
            </a:r>
            <a:r>
              <a:rPr lang="en-US" dirty="0" smtClean="0"/>
              <a:t>.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7011591" y="1790701"/>
            <a:ext cx="188237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800"/>
              <a:t>RUUKUHP tidak membedakan lagi antara tindak pidana </a:t>
            </a:r>
            <a:r>
              <a:rPr lang="en-US" sz="1800" i="1"/>
              <a:t>(strafbaarfeit)</a:t>
            </a:r>
            <a:r>
              <a:rPr lang="en-US" sz="1800"/>
              <a:t> berupa </a:t>
            </a:r>
            <a:r>
              <a:rPr lang="en-US" sz="1800" b="1"/>
              <a:t>kejahatan </a:t>
            </a:r>
            <a:r>
              <a:rPr lang="en-US" sz="1800" i="1"/>
              <a:t>(misdrijven)</a:t>
            </a:r>
            <a:r>
              <a:rPr lang="en-US" sz="1800"/>
              <a:t> dan </a:t>
            </a:r>
            <a:r>
              <a:rPr lang="en-US" sz="1800" b="1"/>
              <a:t>pelanggaran</a:t>
            </a:r>
            <a:r>
              <a:rPr lang="en-US" sz="1800"/>
              <a:t> </a:t>
            </a:r>
            <a:r>
              <a:rPr lang="en-US" sz="1800" i="1"/>
              <a:t>(overtredingen)</a:t>
            </a:r>
            <a:r>
              <a:rPr lang="en-US" sz="1800"/>
              <a:t>. </a:t>
            </a:r>
          </a:p>
          <a:p>
            <a:pPr eaLnBrk="1" hangingPunct="1"/>
            <a:r>
              <a:rPr lang="en-US" sz="1800"/>
              <a:t>Kedua macam tindak pidana tersebut dipakai istilah “tindak pidana”</a:t>
            </a:r>
          </a:p>
        </p:txBody>
      </p:sp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153592" y="185738"/>
            <a:ext cx="32682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i="1"/>
              <a:t>Apa yang Baru dari RKUHP?</a:t>
            </a:r>
          </a:p>
          <a:p>
            <a:endParaRPr lang="en-US" sz="2400" b="1" i="1"/>
          </a:p>
        </p:txBody>
      </p:sp>
    </p:spTree>
    <p:extLst>
      <p:ext uri="{BB962C8B-B14F-4D97-AF65-F5344CB8AC3E}">
        <p14:creationId xmlns:p14="http://schemas.microsoft.com/office/powerpoint/2010/main" val="188144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653" y="1608139"/>
            <a:ext cx="1624013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KUHP (</a:t>
            </a:r>
            <a:r>
              <a:rPr lang="en-US" dirty="0" err="1">
                <a:latin typeface="+mn-lt"/>
              </a:rPr>
              <a:t>WvS</a:t>
            </a:r>
            <a:r>
              <a:rPr lang="en-US" dirty="0">
                <a:latin typeface="+mn-lt"/>
              </a:rPr>
              <a:t>) </a:t>
            </a:r>
            <a:r>
              <a:rPr lang="en-US" dirty="0" err="1">
                <a:latin typeface="+mn-lt"/>
              </a:rPr>
              <a:t>memfokuskan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pada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perbuatan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atau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tindak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(</a:t>
            </a:r>
            <a:r>
              <a:rPr lang="en-US" i="1" dirty="0" err="1">
                <a:latin typeface="+mn-lt"/>
              </a:rPr>
              <a:t>Daad-Strafrecht</a:t>
            </a:r>
            <a:r>
              <a:rPr lang="en-US" i="1" dirty="0">
                <a:latin typeface="+mn-lt"/>
              </a:rPr>
              <a:t>)</a:t>
            </a:r>
            <a:r>
              <a:rPr lang="en-US" dirty="0">
                <a:latin typeface="+mn-lt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2256" y="1235076"/>
            <a:ext cx="3771900" cy="923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RUUKUHP </a:t>
            </a:r>
            <a:r>
              <a:rPr lang="en-US" dirty="0" err="1">
                <a:latin typeface="+mn-lt"/>
              </a:rPr>
              <a:t>memfokuskan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pada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aspek-aspek</a:t>
            </a:r>
            <a:r>
              <a:rPr lang="en-US" dirty="0">
                <a:latin typeface="+mn-lt"/>
              </a:rPr>
              <a:t> individual </a:t>
            </a:r>
            <a:r>
              <a:rPr lang="en-US" dirty="0" err="1">
                <a:latin typeface="+mn-lt"/>
              </a:rPr>
              <a:t>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pelaku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tindak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(</a:t>
            </a:r>
            <a:r>
              <a:rPr lang="en-US" i="1" dirty="0" err="1">
                <a:latin typeface="+mn-lt"/>
              </a:rPr>
              <a:t>Daad-dader</a:t>
            </a:r>
            <a:r>
              <a:rPr lang="en-US" i="1" dirty="0">
                <a:latin typeface="+mn-lt"/>
              </a:rPr>
              <a:t> </a:t>
            </a:r>
            <a:r>
              <a:rPr lang="en-US" i="1" dirty="0" err="1">
                <a:latin typeface="+mn-lt"/>
              </a:rPr>
              <a:t>Strafrecht</a:t>
            </a:r>
            <a:r>
              <a:rPr lang="en-US" i="1" dirty="0">
                <a:latin typeface="+mn-lt"/>
              </a:rPr>
              <a:t>)</a:t>
            </a:r>
            <a:r>
              <a:rPr lang="en-US" dirty="0">
                <a:latin typeface="+mn-lt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2256" y="2452689"/>
            <a:ext cx="3715941" cy="923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Ada </a:t>
            </a:r>
            <a:r>
              <a:rPr lang="en-US" dirty="0" err="1">
                <a:latin typeface="+mn-lt"/>
              </a:rPr>
              <a:t>keseimbangan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faktor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objektif</a:t>
            </a:r>
            <a:r>
              <a:rPr lang="en-US" dirty="0">
                <a:latin typeface="+mn-lt"/>
              </a:rPr>
              <a:t> (</a:t>
            </a:r>
            <a:r>
              <a:rPr lang="en-US" dirty="0" err="1">
                <a:latin typeface="+mn-lt"/>
              </a:rPr>
              <a:t>perbuatan</a:t>
            </a:r>
            <a:r>
              <a:rPr lang="en-US" dirty="0">
                <a:latin typeface="+mn-lt"/>
              </a:rPr>
              <a:t>/</a:t>
            </a:r>
            <a:r>
              <a:rPr lang="en-US" dirty="0" err="1">
                <a:latin typeface="+mn-lt"/>
              </a:rPr>
              <a:t>lahiriah</a:t>
            </a:r>
            <a:r>
              <a:rPr lang="en-US" dirty="0">
                <a:latin typeface="+mn-lt"/>
              </a:rPr>
              <a:t>) </a:t>
            </a:r>
            <a:r>
              <a:rPr lang="en-US" dirty="0" err="1">
                <a:latin typeface="+mn-lt"/>
              </a:rPr>
              <a:t>dan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faktor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subjektif</a:t>
            </a:r>
            <a:r>
              <a:rPr lang="en-US" dirty="0">
                <a:latin typeface="+mn-lt"/>
              </a:rPr>
              <a:t> (orang/</a:t>
            </a:r>
            <a:r>
              <a:rPr lang="en-US" dirty="0" err="1">
                <a:latin typeface="+mn-lt"/>
              </a:rPr>
              <a:t>batiniah</a:t>
            </a:r>
            <a:r>
              <a:rPr lang="en-US" dirty="0">
                <a:latin typeface="+mn-lt"/>
              </a:rPr>
              <a:t>/</a:t>
            </a:r>
            <a:r>
              <a:rPr lang="en-US" dirty="0" err="1">
                <a:latin typeface="+mn-lt"/>
              </a:rPr>
              <a:t>sikap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batin</a:t>
            </a:r>
            <a:r>
              <a:rPr lang="en-US" dirty="0">
                <a:latin typeface="+mn-lt"/>
              </a:rPr>
              <a:t>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16881" y="3819525"/>
            <a:ext cx="5500688" cy="2862322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Perumusan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pemidanaan</a:t>
            </a:r>
            <a:r>
              <a:rPr lang="en-US" dirty="0">
                <a:latin typeface="+mn-lt"/>
              </a:rPr>
              <a:t>,  </a:t>
            </a:r>
            <a:r>
              <a:rPr lang="en-US" dirty="0" err="1">
                <a:latin typeface="+mn-lt"/>
              </a:rPr>
              <a:t>baik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berupa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maupun</a:t>
            </a:r>
            <a:r>
              <a:rPr lang="en-US" dirty="0">
                <a:latin typeface="+mn-lt"/>
              </a:rPr>
              <a:t>  </a:t>
            </a:r>
            <a:r>
              <a:rPr lang="en-US" dirty="0" err="1">
                <a:latin typeface="+mn-lt"/>
              </a:rPr>
              <a:t>tindakan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didasarkan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pada</a:t>
            </a:r>
            <a:r>
              <a:rPr lang="en-US" dirty="0">
                <a:latin typeface="+mn-lt"/>
              </a:rPr>
              <a:t>:</a:t>
            </a:r>
          </a:p>
          <a:p>
            <a:pPr marL="895350" indent="-62547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err="1">
                <a:latin typeface="+mn-lt"/>
              </a:rPr>
              <a:t>tujuan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hakikat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pemidanaan</a:t>
            </a:r>
            <a:r>
              <a:rPr lang="en-US" dirty="0">
                <a:latin typeface="+mn-lt"/>
              </a:rPr>
              <a:t>;</a:t>
            </a:r>
          </a:p>
          <a:p>
            <a:pPr marL="895350" indent="-62547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err="1">
                <a:latin typeface="+mn-lt"/>
              </a:rPr>
              <a:t>pedoman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pemidanaan</a:t>
            </a:r>
            <a:r>
              <a:rPr lang="en-US" dirty="0">
                <a:latin typeface="+mn-lt"/>
              </a:rPr>
              <a:t>;</a:t>
            </a:r>
          </a:p>
          <a:p>
            <a:pPr marL="895350" indent="-62547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err="1">
                <a:latin typeface="+mn-lt"/>
              </a:rPr>
              <a:t>pedoman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penerapan</a:t>
            </a:r>
            <a:r>
              <a:rPr lang="en-US" dirty="0">
                <a:latin typeface="+mn-lt"/>
              </a:rPr>
              <a:t>  </a:t>
            </a: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penjara</a:t>
            </a:r>
            <a:r>
              <a:rPr lang="en-US" dirty="0">
                <a:latin typeface="+mn-lt"/>
              </a:rPr>
              <a:t>;</a:t>
            </a:r>
          </a:p>
          <a:p>
            <a:pPr marL="895350" indent="-62547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err="1">
                <a:latin typeface="+mn-lt"/>
              </a:rPr>
              <a:t>Alternatif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kemerdekaan</a:t>
            </a:r>
            <a:r>
              <a:rPr lang="en-US" dirty="0">
                <a:latin typeface="+mn-lt"/>
              </a:rPr>
              <a:t>;</a:t>
            </a:r>
          </a:p>
          <a:p>
            <a:pPr marL="895350" indent="-62547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err="1">
                <a:latin typeface="+mn-lt"/>
              </a:rPr>
              <a:t>penghindaran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penjatuhan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penjara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jangka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pendek</a:t>
            </a:r>
            <a:r>
              <a:rPr lang="en-US" dirty="0">
                <a:latin typeface="+mn-lt"/>
              </a:rPr>
              <a:t>;</a:t>
            </a:r>
          </a:p>
          <a:p>
            <a:pPr marL="895350" indent="-62547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tindakan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bagi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anak</a:t>
            </a:r>
            <a:r>
              <a:rPr lang="en-US" dirty="0">
                <a:latin typeface="+mn-lt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163367" y="1843089"/>
            <a:ext cx="545306" cy="1006475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urved Left Arrow 8"/>
          <p:cNvSpPr/>
          <p:nvPr/>
        </p:nvSpPr>
        <p:spPr>
          <a:xfrm rot="19661975">
            <a:off x="6101953" y="1763714"/>
            <a:ext cx="965597" cy="2052637"/>
          </a:xfrm>
          <a:prstGeom prst="curvedLeftArrow">
            <a:avLst>
              <a:gd name="adj1" fmla="val 25000"/>
              <a:gd name="adj2" fmla="val 50000"/>
              <a:gd name="adj3" fmla="val 28623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52" name="TextBox 2"/>
          <p:cNvSpPr txBox="1">
            <a:spLocks noChangeArrowheads="1"/>
          </p:cNvSpPr>
          <p:nvPr/>
        </p:nvSpPr>
        <p:spPr bwMode="auto">
          <a:xfrm>
            <a:off x="7548563" y="4300539"/>
            <a:ext cx="143708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1800"/>
          </a:p>
        </p:txBody>
      </p:sp>
      <p:sp>
        <p:nvSpPr>
          <p:cNvPr id="10" name="Right Arrow 9"/>
          <p:cNvSpPr/>
          <p:nvPr/>
        </p:nvSpPr>
        <p:spPr>
          <a:xfrm>
            <a:off x="7108032" y="4589464"/>
            <a:ext cx="440531" cy="104457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548563" y="4487863"/>
            <a:ext cx="1497806" cy="127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 err="1"/>
              <a:t>Subyek</a:t>
            </a:r>
            <a:r>
              <a:rPr lang="en-US" b="1" dirty="0"/>
              <a:t> TP: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b="1" dirty="0" err="1"/>
              <a:t>Anak</a:t>
            </a:r>
            <a:endParaRPr lang="en-US" b="1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b="1" dirty="0"/>
              <a:t>Orang </a:t>
            </a:r>
            <a:r>
              <a:rPr lang="en-US" b="1" dirty="0" err="1"/>
              <a:t>dewasa</a:t>
            </a:r>
            <a:endParaRPr lang="en-US" b="1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b="1" dirty="0" err="1"/>
              <a:t>Korporasi</a:t>
            </a:r>
            <a:r>
              <a:rPr lang="en-US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3256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528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PEMBAHARUAN HUKUM PIDANA</vt:lpstr>
      <vt:lpstr>RKUHP (RUUHP): Politik Pembaharuan Hukum Pidana (1)</vt:lpstr>
      <vt:lpstr>Lanjutan (2)</vt:lpstr>
      <vt:lpstr>Susunan RUHP terdiri dari 2 Buku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PEMBAHARUAN HUKUM PIDANA</dc:title>
  <dc:creator>ASUS-PC</dc:creator>
  <cp:lastModifiedBy>ASUS-PC</cp:lastModifiedBy>
  <cp:revision>1</cp:revision>
  <dcterms:created xsi:type="dcterms:W3CDTF">2019-08-06T08:36:50Z</dcterms:created>
  <dcterms:modified xsi:type="dcterms:W3CDTF">2019-08-06T08:38:39Z</dcterms:modified>
</cp:coreProperties>
</file>