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8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1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5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0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9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8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2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0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40C7-6209-46E7-BA51-4E8AF4FEA6C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039F3-668D-4D22-92A1-76310D1A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4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001000" cy="762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eaLnBrk="0" hangingPunct="0">
              <a:defRPr/>
            </a:pPr>
            <a:r>
              <a:rPr lang="en-GB" sz="4000" b="1" spc="-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PERTANGGUNGJAWABAN PIDANA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78486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GB" sz="2400" dirty="0">
                <a:solidFill>
                  <a:srgbClr val="C00000"/>
                </a:solidFill>
                <a:latin typeface="+mn-lt"/>
              </a:rPr>
              <a:t>ASAS PERTANGGUNGJAWABAN PIDANA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GB" sz="2400" dirty="0">
                <a:latin typeface="+mn-lt"/>
              </a:rPr>
              <a:t>TIDAK DIPIDANA JIKA TIDAK ADA KESALAHAN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GB" sz="2400" dirty="0">
                <a:latin typeface="+mn-lt"/>
              </a:rPr>
              <a:t>GEEN STRAFT ZONDER SCHULD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GB" sz="2400" dirty="0">
                <a:latin typeface="+mn-lt"/>
              </a:rPr>
              <a:t>ACTUS NON FACIT REUM NISI MENS SIT REA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endParaRPr lang="en-GB" sz="24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GB" sz="2400" dirty="0">
                <a:latin typeface="+mn-lt"/>
              </a:rPr>
              <a:t>ORANG TIDAK MUNGKIN DIPERTANGGUNG-JAWABKAN (DIJATUHI PIDANA) KALAU DIA TIDAK MELAKUKAN PERBUATAN PIDANA. TETAPI MESKIPUN MELAKUKAN PERBUATAN PIDANA, TIDAK SELALU DIA DAPAT DIPIDANA</a:t>
            </a:r>
          </a:p>
        </p:txBody>
      </p:sp>
    </p:spTree>
    <p:extLst>
      <p:ext uri="{BB962C8B-B14F-4D97-AF65-F5344CB8AC3E}">
        <p14:creationId xmlns:p14="http://schemas.microsoft.com/office/powerpoint/2010/main" val="32604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KESALAHAN</a:t>
            </a:r>
            <a:endParaRPr lang="en-US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80010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2800" dirty="0">
                <a:solidFill>
                  <a:srgbClr val="C00000"/>
                </a:solidFill>
                <a:latin typeface="+mn-lt"/>
              </a:rPr>
              <a:t>KESENGAJAAN (DOLUS, OPZET)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</a:rPr>
              <a:t>	KENAPA MELAKUKAN PERBUATAN PADAHAL DIA MENGERTI (MENGETAHUI) SIFAT JELEKNYA PERBUATAN TERSEBUT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2800" dirty="0">
                <a:solidFill>
                  <a:srgbClr val="C00000"/>
                </a:solidFill>
                <a:latin typeface="+mn-lt"/>
              </a:rPr>
              <a:t>KEALPAAN (CULPA, SCHULD)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</a:rPr>
              <a:t>	KENAPA TIDAK MENJALANKAN KEWAJIBAN-KEWAJIBAN YANG SEHARUSNYA (SEPATUTNYA) DILAKUKAN OLEHNYA, SEHINGGA KARENANYA MASYARAKAT DIRUGIKAN.</a:t>
            </a:r>
          </a:p>
        </p:txBody>
      </p:sp>
    </p:spTree>
    <p:extLst>
      <p:ext uri="{BB962C8B-B14F-4D97-AF65-F5344CB8AC3E}">
        <p14:creationId xmlns:p14="http://schemas.microsoft.com/office/powerpoint/2010/main" val="15207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8001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KESALAHAN</a:t>
            </a:r>
            <a:endParaRPr lang="en-US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80010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>
                <a:solidFill>
                  <a:srgbClr val="C00000"/>
                </a:solidFill>
                <a:latin typeface="+mn-lt"/>
              </a:rPr>
              <a:t>SYARAT ADANYA KESALAHAN </a:t>
            </a:r>
            <a:r>
              <a:rPr lang="en-US" sz="3000">
                <a:latin typeface="+mn-lt"/>
              </a:rPr>
              <a:t>(MENURUT PROF. MOELJATNO)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>
                <a:latin typeface="+mn-lt"/>
              </a:rPr>
              <a:t>PERTAMA: ADANYA KEADAAN PSIKIS (BATIN) YANG TERTENTU; 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>
                <a:latin typeface="+mn-lt"/>
              </a:rPr>
              <a:t>KEDUA: ADANYA HUBUNGAN YANG TERTENTU ANTARA KEADAAN BATIN TERSEBUT DENGAN PERBUATAN YANG DILAKUKAN, HINGGA MENIMBULKAN CELAAN TADI.</a:t>
            </a:r>
            <a:endParaRPr lang="en-US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29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80772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KEMAMPUAN BERTANGGUNG JAWAB</a:t>
            </a:r>
            <a:endParaRPr lang="en-US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80772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>
                <a:latin typeface="+mn-lt"/>
              </a:rPr>
              <a:t>KEMAMPUAN UNTUK MEMBEDAKAN ANTARA PERBUATAN YANG BAIK DAN YANG BURUK; YANG SESUAI HUKUM DAN YANG MELAWAN HUKUM ---- </a:t>
            </a:r>
            <a:r>
              <a:rPr lang="en-US" sz="3000">
                <a:solidFill>
                  <a:srgbClr val="C00000"/>
                </a:solidFill>
                <a:latin typeface="+mn-lt"/>
              </a:rPr>
              <a:t>FAKTOR AKAL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>
                <a:latin typeface="+mn-lt"/>
              </a:rPr>
              <a:t>KEMAMPUAN UNTUK MENENTUKAN KEHENDAKNYA MENURUT KEINSAFAN TENTANG BAIK BURUKNYA PERBUATAN TADI ---- </a:t>
            </a:r>
            <a:r>
              <a:rPr lang="en-US" sz="3000">
                <a:solidFill>
                  <a:srgbClr val="C00000"/>
                </a:solidFill>
                <a:latin typeface="+mn-lt"/>
              </a:rPr>
              <a:t>FAKTOR PERASAAN ATAU KEHENDAK</a:t>
            </a:r>
            <a:endParaRPr lang="en-US" sz="30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74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8001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KESENGAJAAN</a:t>
            </a:r>
            <a:endParaRPr lang="en-US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80010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sz="2800" dirty="0">
                <a:latin typeface="+mn-lt"/>
              </a:rPr>
              <a:t>SESEORANG YANG MELAKUKAN PERBUATAN DENGAN MENGETAHUI DAN MENGHENDAKI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n-US" sz="28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2800" dirty="0">
                <a:latin typeface="+mn-lt"/>
              </a:rPr>
              <a:t>TEORI KEHENDAK: KESENGAJAAN ADALAH KEHENDAK YANG DIARAHKAN PADA TERWUJUDNYA PERBUATAN SEPERTI DIRUMUSKAN DALAM WET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endParaRPr lang="en-US" sz="28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2800" dirty="0">
                <a:latin typeface="+mn-lt"/>
              </a:rPr>
              <a:t>TEORI PENGETAHUAN: TERDAKWA MENGETAHUI, MENGINSAFI, DAN MENGERTI PERBUATANNYA. 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91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8001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CORAK KESENGAJAAN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8001000" cy="4846638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>
                <a:latin typeface="+mn-lt"/>
              </a:rPr>
              <a:t>KESENGAJAAN SEBAGAI KEPASTIAN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>
                <a:latin typeface="+mn-lt"/>
              </a:rPr>
              <a:t>KESENGAJAAN SEBAGAI KEMUNGKINAN (DOLUS EVENTUALIS):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(1) TERDAKWA MENGETAHUI KEMUNGKINAN ADANYA AKIBAT KEADAAN YG MERUPAKAN DELIK; (2) SIKAPNYA TERHADAP KEMUNGKINAN ITU ANDAIKAN SUNGGUH TIMBUL, IALAH APA BOLEH BUAT.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2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d-ID" sz="3200" i="1">
                <a:solidFill>
                  <a:srgbClr val="92D050"/>
                </a:solidFill>
                <a:latin typeface="Berlin Sans FB" pitchFamily="34" charset="0"/>
              </a:rPr>
              <a:t>GEEN STRAF ZONDER SCHULD</a:t>
            </a:r>
            <a:r>
              <a:rPr lang="en-US" sz="3200" i="1">
                <a:solidFill>
                  <a:srgbClr val="92D050"/>
                </a:solidFill>
                <a:latin typeface="Berlin Sans FB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92D050"/>
                </a:solidFill>
                <a:latin typeface="Berlin Sans FB" pitchFamily="34" charset="0"/>
              </a:rPr>
              <a:t>(TIADA PIDANA TANPA KESALAHAN)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600200"/>
            <a:ext cx="8458200" cy="4953000"/>
          </a:xfrm>
          <a:prstGeom prst="rect">
            <a:avLst/>
          </a:prstGeom>
        </p:spPr>
        <p:txBody>
          <a:bodyPr/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i="1" dirty="0">
                <a:latin typeface="Berlin Sans FB" pitchFamily="34" charset="0"/>
              </a:rPr>
              <a:t>	</a:t>
            </a:r>
            <a:endParaRPr lang="en-US" sz="2400" dirty="0">
              <a:latin typeface="+mn-lt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	PASAL 6 AYAT (2) UU NO 4 TAHUN 2004 TENTANG KEKUASAAN KEHAKIMAN: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i="1" dirty="0">
                <a:latin typeface="+mn-lt"/>
              </a:rPr>
              <a:t>	</a:t>
            </a:r>
            <a:r>
              <a:rPr lang="en-US" sz="2400" dirty="0">
                <a:latin typeface="+mn-lt"/>
              </a:rPr>
              <a:t>TIDAK SEORANG PUN DAPAT DIJATUHI PIDANA, KECUALI APABILA PENGADILAN, KARENA ALAT PEMBUKTIAN YANG SAH MENURUT UNDANG-UNDANG, MENDAPAT KEYAKINAN BAHWA SESEORANG YANG DIANGGAP DAPAT BERTANGGUNG JAWAB, TELAH BERSALAH ATAS PERBUATAN YANG DIDAKWAKAN ATAS DIRINYA.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i="1" dirty="0">
                <a:latin typeface="+mn-lt"/>
              </a:rPr>
              <a:t> </a:t>
            </a:r>
            <a:endParaRPr lang="id-ID" sz="2400" i="1" dirty="0">
              <a:latin typeface="Berlin Sans FB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01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08175" y="620713"/>
            <a:ext cx="5327650" cy="457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spc="-100" dirty="0" err="1">
                <a:solidFill>
                  <a:srgbClr val="C1EEFF"/>
                </a:solidFill>
                <a:latin typeface="+mj-lt"/>
                <a:ea typeface="+mj-ea"/>
                <a:cs typeface="+mj-cs"/>
              </a:rPr>
              <a:t>Alasan</a:t>
            </a:r>
            <a:r>
              <a:rPr lang="en-US" sz="3200" b="1" spc="-100" dirty="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spc="-100" dirty="0" err="1">
                <a:solidFill>
                  <a:srgbClr val="C1EEFF"/>
                </a:solidFill>
                <a:latin typeface="+mj-lt"/>
                <a:ea typeface="+mj-ea"/>
                <a:cs typeface="+mj-cs"/>
              </a:rPr>
              <a:t>Penghapus</a:t>
            </a:r>
            <a:r>
              <a:rPr lang="en-US" sz="3200" b="1" spc="-100" dirty="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spc="-100" dirty="0" err="1">
                <a:solidFill>
                  <a:srgbClr val="C1EEFF"/>
                </a:solidFill>
                <a:latin typeface="+mj-lt"/>
                <a:ea typeface="+mj-ea"/>
                <a:cs typeface="+mj-cs"/>
              </a:rPr>
              <a:t>Pidana</a:t>
            </a:r>
            <a:endParaRPr lang="en-US" sz="3200" b="1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850" y="2924175"/>
            <a:ext cx="4186238" cy="1506538"/>
          </a:xfrm>
          <a:prstGeom prst="rect">
            <a:avLst/>
          </a:prstGeom>
        </p:spPr>
        <p:txBody>
          <a:bodyPr/>
          <a:lstStyle/>
          <a:p>
            <a:pPr marL="411163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dirty="0" err="1">
                <a:latin typeface="+mn-lt"/>
              </a:rPr>
              <a:t>Tidak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dapat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dipertanggungjawabkan</a:t>
            </a:r>
            <a:r>
              <a:rPr lang="en-US" dirty="0">
                <a:latin typeface="+mn-lt"/>
              </a:rPr>
              <a:t> (</a:t>
            </a:r>
            <a:r>
              <a:rPr lang="en-US" dirty="0" err="1">
                <a:latin typeface="+mn-lt"/>
              </a:rPr>
              <a:t>Pasal</a:t>
            </a:r>
            <a:r>
              <a:rPr lang="en-US" dirty="0">
                <a:latin typeface="+mn-lt"/>
              </a:rPr>
              <a:t> 44)</a:t>
            </a:r>
          </a:p>
          <a:p>
            <a:pPr marL="411163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dirty="0" err="1">
                <a:latin typeface="+mn-lt"/>
              </a:rPr>
              <a:t>Daya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paksa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overmacht</a:t>
            </a:r>
            <a:r>
              <a:rPr lang="en-US" i="1" dirty="0">
                <a:latin typeface="+mn-lt"/>
              </a:rPr>
              <a:t>)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Pasal</a:t>
            </a:r>
            <a:r>
              <a:rPr lang="en-US" dirty="0">
                <a:latin typeface="+mn-lt"/>
              </a:rPr>
              <a:t> 48 (</a:t>
            </a:r>
            <a:r>
              <a:rPr lang="en-US" dirty="0" err="1">
                <a:latin typeface="+mn-lt"/>
              </a:rPr>
              <a:t>setiap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kekuatan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setiap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paksaan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atau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tekanan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tak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dapat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ditahan</a:t>
            </a:r>
            <a:r>
              <a:rPr lang="en-US" dirty="0">
                <a:latin typeface="+mn-lt"/>
              </a:rPr>
              <a:t>)</a:t>
            </a:r>
          </a:p>
          <a:p>
            <a:pPr marL="411163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dirty="0" err="1">
                <a:latin typeface="+mn-lt"/>
              </a:rPr>
              <a:t>Pembelaan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terpaksa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melampaui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batas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dikarenakan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kegoncangan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jiwa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hebat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noodweer</a:t>
            </a:r>
            <a:r>
              <a:rPr lang="en-US" i="1" dirty="0">
                <a:latin typeface="+mn-lt"/>
              </a:rPr>
              <a:t> </a:t>
            </a:r>
            <a:r>
              <a:rPr lang="en-US" i="1" dirty="0" err="1">
                <a:latin typeface="+mn-lt"/>
              </a:rPr>
              <a:t>exces</a:t>
            </a:r>
            <a:r>
              <a:rPr lang="en-US" i="1" dirty="0">
                <a:latin typeface="+mn-lt"/>
              </a:rPr>
              <a:t>)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Pasal</a:t>
            </a:r>
            <a:r>
              <a:rPr lang="en-US" dirty="0">
                <a:latin typeface="+mn-lt"/>
              </a:rPr>
              <a:t> 49 </a:t>
            </a:r>
            <a:r>
              <a:rPr lang="en-US" dirty="0" err="1">
                <a:latin typeface="+mn-lt"/>
              </a:rPr>
              <a:t>ayat</a:t>
            </a:r>
            <a:r>
              <a:rPr lang="en-US" dirty="0">
                <a:latin typeface="+mn-lt"/>
              </a:rPr>
              <a:t> (2)</a:t>
            </a:r>
          </a:p>
          <a:p>
            <a:pPr marL="411163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dirty="0" err="1">
                <a:latin typeface="+mn-lt"/>
              </a:rPr>
              <a:t>Melaksanakan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perintah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jabatan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diberikan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oleh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penguasa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berwenang</a:t>
            </a:r>
            <a:r>
              <a:rPr lang="en-US" dirty="0">
                <a:latin typeface="+mn-lt"/>
              </a:rPr>
              <a:t> (</a:t>
            </a:r>
            <a:r>
              <a:rPr lang="en-US" dirty="0" err="1">
                <a:latin typeface="+mn-lt"/>
              </a:rPr>
              <a:t>Pasal</a:t>
            </a:r>
            <a:r>
              <a:rPr lang="en-US" dirty="0">
                <a:latin typeface="+mn-lt"/>
              </a:rPr>
              <a:t> 51 </a:t>
            </a:r>
            <a:r>
              <a:rPr lang="en-US" dirty="0" err="1">
                <a:latin typeface="+mn-lt"/>
              </a:rPr>
              <a:t>ayat</a:t>
            </a:r>
            <a:r>
              <a:rPr lang="en-US" dirty="0">
                <a:latin typeface="+mn-lt"/>
              </a:rPr>
              <a:t> (1))</a:t>
            </a:r>
          </a:p>
        </p:txBody>
      </p:sp>
      <p:sp>
        <p:nvSpPr>
          <p:cNvPr id="54276" name="Slide Number Placeholder 10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0EC6E8F-127F-4AC1-89D5-247B988E35A6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55301" name="Line 4"/>
          <p:cNvSpPr>
            <a:spLocks noChangeShapeType="1"/>
          </p:cNvSpPr>
          <p:nvPr/>
        </p:nvSpPr>
        <p:spPr bwMode="auto">
          <a:xfrm flipH="1">
            <a:off x="2987675" y="1125538"/>
            <a:ext cx="1584325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4572000" y="1125538"/>
            <a:ext cx="1584325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771525" y="2133600"/>
            <a:ext cx="3032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>
                <a:solidFill>
                  <a:srgbClr val="92D050"/>
                </a:solidFill>
              </a:rPr>
              <a:t>Alasan Pemaaf</a:t>
            </a:r>
          </a:p>
          <a:p>
            <a:pPr algn="r" eaLnBrk="1" hangingPunct="1"/>
            <a:r>
              <a:rPr lang="en-US">
                <a:solidFill>
                  <a:srgbClr val="92D050"/>
                </a:solidFill>
              </a:rPr>
              <a:t>(sisi sobyektif) </a:t>
            </a:r>
            <a:r>
              <a:rPr lang="en-US">
                <a:solidFill>
                  <a:srgbClr val="92D050"/>
                </a:solidFill>
                <a:sym typeface="Wingdings" pitchFamily="2" charset="2"/>
              </a:rPr>
              <a:t> pelakunya</a:t>
            </a:r>
            <a:endParaRPr lang="en-US">
              <a:solidFill>
                <a:srgbClr val="92D050"/>
              </a:solidFill>
            </a:endParaRP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5183188" y="2133600"/>
            <a:ext cx="3297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2D050"/>
                </a:solidFill>
              </a:rPr>
              <a:t>Alasan Pembenar</a:t>
            </a:r>
          </a:p>
          <a:p>
            <a:pPr eaLnBrk="1" hangingPunct="1"/>
            <a:r>
              <a:rPr lang="en-US">
                <a:solidFill>
                  <a:srgbClr val="92D050"/>
                </a:solidFill>
              </a:rPr>
              <a:t>(sisi obyektif) </a:t>
            </a:r>
            <a:r>
              <a:rPr lang="en-US">
                <a:solidFill>
                  <a:srgbClr val="92D050"/>
                </a:solidFill>
                <a:sym typeface="Wingdings" pitchFamily="2" charset="2"/>
              </a:rPr>
              <a:t> perbuatannya</a:t>
            </a:r>
            <a:endParaRPr lang="en-US">
              <a:solidFill>
                <a:srgbClr val="92D05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48263" y="2924175"/>
            <a:ext cx="345598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Menjalankan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peraturan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undang-undang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Pasal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50)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Pembelaan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terpaksa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dari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serangan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atau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ancaman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melawan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hukum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yang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dilakukan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diri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sendiri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atau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orang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lain,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kehormatan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kesusilaan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atau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harta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benda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sendiri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maupun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orang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lain </a:t>
            </a: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</a:t>
            </a:r>
            <a:r>
              <a:rPr lang="en-US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noodweer</a:t>
            </a: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Pasal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49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ayat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34948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 txBox="1">
            <a:spLocks noChangeArrowheads="1"/>
          </p:cNvSpPr>
          <p:nvPr/>
        </p:nvSpPr>
        <p:spPr bwMode="auto">
          <a:xfrm>
            <a:off x="228600" y="914400"/>
            <a:ext cx="8610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id-ID" sz="3600">
                <a:solidFill>
                  <a:srgbClr val="92D050"/>
                </a:solidFill>
                <a:latin typeface="Berlin Sans FB" pitchFamily="34" charset="0"/>
              </a:rPr>
              <a:t>Alasan pembenar </a:t>
            </a:r>
            <a:r>
              <a:rPr lang="id-ID" sz="3600" i="1">
                <a:latin typeface="Berlin Sans FB" pitchFamily="34" charset="0"/>
              </a:rPr>
              <a:t>(rechtsvaardigingsgronden)</a:t>
            </a:r>
            <a:r>
              <a:rPr lang="id-ID" sz="3600">
                <a:latin typeface="Berlin Sans FB" pitchFamily="34" charset="0"/>
              </a:rPr>
              <a:t>: menghapuskan sifat melawan hukumnya perbuatan, sehingga menjadi perbuatan yg benar</a:t>
            </a:r>
            <a:endParaRPr lang="en-US" sz="3600">
              <a:latin typeface="Berlin Sans FB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id-ID" sz="3600">
                <a:solidFill>
                  <a:srgbClr val="92D050"/>
                </a:solidFill>
                <a:latin typeface="Berlin Sans FB" pitchFamily="34" charset="0"/>
              </a:rPr>
              <a:t>Alasan pemaaf </a:t>
            </a:r>
            <a:r>
              <a:rPr lang="id-ID" sz="3600" i="1">
                <a:latin typeface="Berlin Sans FB" pitchFamily="34" charset="0"/>
              </a:rPr>
              <a:t>(schulduitsluitingsgronden)</a:t>
            </a:r>
            <a:r>
              <a:rPr lang="id-ID" sz="3600">
                <a:latin typeface="Berlin Sans FB" pitchFamily="34" charset="0"/>
              </a:rPr>
              <a:t>: menghapus sifat kesalahan terdakwa meski perbuatannya bersifat melawan hukum tapi tidak pidana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id-ID" sz="3600">
              <a:latin typeface="Berlin Sans FB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sz="360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2</cp:revision>
  <dcterms:created xsi:type="dcterms:W3CDTF">2019-08-06T09:12:17Z</dcterms:created>
  <dcterms:modified xsi:type="dcterms:W3CDTF">2019-08-06T09:27:16Z</dcterms:modified>
</cp:coreProperties>
</file>