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07C9F-9277-46A2-B1AA-47C3FA69D7E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E791-0471-448F-B0ED-FC661379C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82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07C9F-9277-46A2-B1AA-47C3FA69D7E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E791-0471-448F-B0ED-FC661379C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07C9F-9277-46A2-B1AA-47C3FA69D7E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E791-0471-448F-B0ED-FC661379C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0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07C9F-9277-46A2-B1AA-47C3FA69D7E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E791-0471-448F-B0ED-FC661379C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31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07C9F-9277-46A2-B1AA-47C3FA69D7E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E791-0471-448F-B0ED-FC661379C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447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07C9F-9277-46A2-B1AA-47C3FA69D7E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E791-0471-448F-B0ED-FC661379C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5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07C9F-9277-46A2-B1AA-47C3FA69D7E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E791-0471-448F-B0ED-FC661379C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5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07C9F-9277-46A2-B1AA-47C3FA69D7E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E791-0471-448F-B0ED-FC661379C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0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07C9F-9277-46A2-B1AA-47C3FA69D7E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E791-0471-448F-B0ED-FC661379C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36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07C9F-9277-46A2-B1AA-47C3FA69D7E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E791-0471-448F-B0ED-FC661379C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2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07C9F-9277-46A2-B1AA-47C3FA69D7E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E791-0471-448F-B0ED-FC661379C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68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07C9F-9277-46A2-B1AA-47C3FA69D7E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5E791-0471-448F-B0ED-FC661379C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09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 txBox="1">
            <a:spLocks noChangeArrowheads="1"/>
          </p:cNvSpPr>
          <p:nvPr/>
        </p:nvSpPr>
        <p:spPr bwMode="auto">
          <a:xfrm>
            <a:off x="0" y="685800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id-ID" sz="3600">
                <a:solidFill>
                  <a:srgbClr val="92D050"/>
                </a:solidFill>
                <a:latin typeface="Berlin Sans FB" pitchFamily="34" charset="0"/>
              </a:rPr>
              <a:t>Alasan penghapus </a:t>
            </a:r>
            <a:r>
              <a:rPr lang="en-US" sz="3600">
                <a:solidFill>
                  <a:srgbClr val="92D050"/>
                </a:solidFill>
                <a:latin typeface="Berlin Sans FB" pitchFamily="34" charset="0"/>
              </a:rPr>
              <a:t>Pen</a:t>
            </a:r>
            <a:r>
              <a:rPr lang="id-ID" sz="3600">
                <a:solidFill>
                  <a:srgbClr val="92D050"/>
                </a:solidFill>
                <a:latin typeface="Berlin Sans FB" pitchFamily="34" charset="0"/>
              </a:rPr>
              <a:t>untutan </a:t>
            </a:r>
            <a:r>
              <a:rPr lang="id-ID" sz="3600" i="1">
                <a:latin typeface="Berlin Sans FB" pitchFamily="34" charset="0"/>
              </a:rPr>
              <a:t>(onvervolgbaarheid):</a:t>
            </a:r>
            <a:r>
              <a:rPr lang="id-ID" sz="3600">
                <a:latin typeface="Berlin Sans FB" pitchFamily="34" charset="0"/>
              </a:rPr>
              <a:t> pernyataan tidak menuntut karena tidak dapat diterima oleh badan penuntut umum, karena konflik kepentingan dengan lebih mengutamakan kemanfaatannya untuk tidak menuntut</a:t>
            </a:r>
            <a:endParaRPr lang="id-ID" sz="3600" i="1">
              <a:latin typeface="Berlin Sans FB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en-US" sz="360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03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ChangeArrowheads="1"/>
          </p:cNvSpPr>
          <p:nvPr/>
        </p:nvSpPr>
        <p:spPr bwMode="auto">
          <a:xfrm>
            <a:off x="742950" y="476250"/>
            <a:ext cx="7593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/>
            <a:r>
              <a:rPr lang="en-US" sz="2400" b="1">
                <a:solidFill>
                  <a:schemeClr val="hlink"/>
                </a:solidFill>
              </a:rPr>
              <a:t>Alasan Hapusnya Kewenangan </a:t>
            </a:r>
            <a:r>
              <a:rPr lang="en-US" sz="2400" b="1" u="sng">
                <a:solidFill>
                  <a:schemeClr val="hlink"/>
                </a:solidFill>
              </a:rPr>
              <a:t>Menuntut </a:t>
            </a:r>
            <a:r>
              <a:rPr lang="en-US" sz="2400" b="1">
                <a:solidFill>
                  <a:schemeClr val="hlink"/>
                </a:solidFill>
              </a:rPr>
              <a:t>Pidana</a:t>
            </a:r>
          </a:p>
        </p:txBody>
      </p:sp>
      <p:sp>
        <p:nvSpPr>
          <p:cNvPr id="58371" name="Rectangle 5"/>
          <p:cNvSpPr>
            <a:spLocks noChangeArrowheads="1"/>
          </p:cNvSpPr>
          <p:nvPr/>
        </p:nvSpPr>
        <p:spPr bwMode="auto">
          <a:xfrm>
            <a:off x="742950" y="1268413"/>
            <a:ext cx="6030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marL="225425" indent="-225425">
              <a:tabLst>
                <a:tab pos="225425" algn="l"/>
              </a:tabLst>
            </a:pPr>
            <a:r>
              <a:rPr lang="en-US" b="1">
                <a:solidFill>
                  <a:schemeClr val="hlink"/>
                </a:solidFill>
              </a:rPr>
              <a:t>1.	Tidak adanya pengaduan pada delik-delik aduan </a:t>
            </a:r>
          </a:p>
        </p:txBody>
      </p:sp>
      <p:sp>
        <p:nvSpPr>
          <p:cNvPr id="58372" name="Text Box 6"/>
          <p:cNvSpPr txBox="1">
            <a:spLocks noChangeArrowheads="1"/>
          </p:cNvSpPr>
          <p:nvPr/>
        </p:nvSpPr>
        <p:spPr bwMode="auto">
          <a:xfrm>
            <a:off x="968375" y="1622425"/>
            <a:ext cx="4498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Aturan </a:t>
            </a:r>
            <a:r>
              <a:rPr lang="en-US" b="1"/>
              <a:t>umum</a:t>
            </a:r>
            <a:r>
              <a:rPr lang="en-US"/>
              <a:t> delik aduan </a:t>
            </a:r>
            <a:r>
              <a:rPr lang="en-US">
                <a:sym typeface="Wingdings" pitchFamily="2" charset="2"/>
              </a:rPr>
              <a:t> Pasal 72-75 </a:t>
            </a:r>
          </a:p>
        </p:txBody>
      </p:sp>
      <p:sp>
        <p:nvSpPr>
          <p:cNvPr id="58373" name="Text Box 7"/>
          <p:cNvSpPr txBox="1">
            <a:spLocks noChangeArrowheads="1"/>
          </p:cNvSpPr>
          <p:nvPr/>
        </p:nvSpPr>
        <p:spPr bwMode="auto">
          <a:xfrm>
            <a:off x="971550" y="1938338"/>
            <a:ext cx="3263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Aturan </a:t>
            </a:r>
            <a:r>
              <a:rPr lang="en-US" b="1"/>
              <a:t>khusus</a:t>
            </a:r>
            <a:r>
              <a:rPr lang="en-US"/>
              <a:t> delik aduan </a:t>
            </a:r>
            <a:r>
              <a:rPr lang="en-US">
                <a:sym typeface="Wingdings" pitchFamily="2" charset="2"/>
              </a:rPr>
              <a:t></a:t>
            </a:r>
          </a:p>
        </p:txBody>
      </p:sp>
      <p:sp>
        <p:nvSpPr>
          <p:cNvPr id="58374" name="Rectangle 8"/>
          <p:cNvSpPr>
            <a:spLocks noChangeArrowheads="1"/>
          </p:cNvSpPr>
          <p:nvPr/>
        </p:nvSpPr>
        <p:spPr bwMode="auto">
          <a:xfrm>
            <a:off x="1289050" y="2290763"/>
            <a:ext cx="2679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ym typeface="Wingdings" pitchFamily="2" charset="2"/>
              </a:rPr>
              <a:t> Pasal 284 (perzinahan)</a:t>
            </a:r>
          </a:p>
        </p:txBody>
      </p:sp>
      <p:sp>
        <p:nvSpPr>
          <p:cNvPr id="58375" name="Rectangle 9"/>
          <p:cNvSpPr>
            <a:spLocks noChangeArrowheads="1"/>
          </p:cNvSpPr>
          <p:nvPr/>
        </p:nvSpPr>
        <p:spPr bwMode="auto">
          <a:xfrm>
            <a:off x="1295400" y="2636838"/>
            <a:ext cx="32940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ym typeface="Wingdings" pitchFamily="2" charset="2"/>
              </a:rPr>
              <a:t> Pasal 332 (melarikan wanita)</a:t>
            </a:r>
          </a:p>
        </p:txBody>
      </p:sp>
      <p:sp>
        <p:nvSpPr>
          <p:cNvPr id="58376" name="Rectangle 10"/>
          <p:cNvSpPr>
            <a:spLocks noChangeArrowheads="1"/>
          </p:cNvSpPr>
          <p:nvPr/>
        </p:nvSpPr>
        <p:spPr bwMode="auto">
          <a:xfrm>
            <a:off x="755650" y="3068638"/>
            <a:ext cx="38465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231775" algn="l"/>
              </a:tabLst>
            </a:pPr>
            <a:r>
              <a:rPr lang="en-US" b="1">
                <a:solidFill>
                  <a:schemeClr val="hlink"/>
                </a:solidFill>
              </a:rPr>
              <a:t>2.	Dituntut untuk kedua kalinya </a:t>
            </a:r>
          </a:p>
        </p:txBody>
      </p:sp>
      <p:sp>
        <p:nvSpPr>
          <p:cNvPr id="58377" name="Line 11"/>
          <p:cNvSpPr>
            <a:spLocks noChangeShapeType="1"/>
          </p:cNvSpPr>
          <p:nvPr/>
        </p:nvSpPr>
        <p:spPr bwMode="auto">
          <a:xfrm>
            <a:off x="4643438" y="3284538"/>
            <a:ext cx="7207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Text Box 12"/>
          <p:cNvSpPr txBox="1">
            <a:spLocks noChangeArrowheads="1"/>
          </p:cNvSpPr>
          <p:nvPr/>
        </p:nvSpPr>
        <p:spPr bwMode="auto">
          <a:xfrm>
            <a:off x="5395913" y="3082925"/>
            <a:ext cx="1624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1"/>
              <a:t>Ne bis in idem</a:t>
            </a:r>
          </a:p>
        </p:txBody>
      </p:sp>
      <p:sp>
        <p:nvSpPr>
          <p:cNvPr id="58379" name="Rectangle 13"/>
          <p:cNvSpPr>
            <a:spLocks noChangeArrowheads="1"/>
          </p:cNvSpPr>
          <p:nvPr/>
        </p:nvSpPr>
        <p:spPr bwMode="auto">
          <a:xfrm>
            <a:off x="982663" y="3422650"/>
            <a:ext cx="11795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Pasal 76: </a:t>
            </a:r>
          </a:p>
        </p:txBody>
      </p:sp>
      <p:sp>
        <p:nvSpPr>
          <p:cNvPr id="58380" name="Rectangle 14"/>
          <p:cNvSpPr>
            <a:spLocks noChangeArrowheads="1"/>
          </p:cNvSpPr>
          <p:nvPr/>
        </p:nvSpPr>
        <p:spPr bwMode="auto">
          <a:xfrm>
            <a:off x="982663" y="3671888"/>
            <a:ext cx="7289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231775" indent="-231775">
              <a:tabLst>
                <a:tab pos="231775" algn="l"/>
              </a:tabLst>
            </a:pPr>
            <a:r>
              <a:rPr lang="en-US"/>
              <a:t>a.	telah ada putusan hakim yang berkekuatan hukum tetap</a:t>
            </a:r>
          </a:p>
          <a:p>
            <a:pPr marL="231775" indent="-231775">
              <a:tabLst>
                <a:tab pos="231775" algn="l"/>
              </a:tabLst>
            </a:pPr>
            <a:r>
              <a:rPr lang="en-US"/>
              <a:t>b.	orang terhadap siapa putusan itu dijatuhkan adalah sama</a:t>
            </a:r>
          </a:p>
          <a:p>
            <a:pPr marL="231775" indent="-231775">
              <a:tabLst>
                <a:tab pos="231775" algn="l"/>
              </a:tabLst>
            </a:pPr>
            <a:r>
              <a:rPr lang="en-US"/>
              <a:t>c.	perbuatan yang dituntut adalah sama dengan yang pernah diputus terdahulu </a:t>
            </a:r>
          </a:p>
        </p:txBody>
      </p:sp>
      <p:sp>
        <p:nvSpPr>
          <p:cNvPr id="58381" name="Rectangle 15"/>
          <p:cNvSpPr>
            <a:spLocks noChangeArrowheads="1"/>
          </p:cNvSpPr>
          <p:nvPr/>
        </p:nvSpPr>
        <p:spPr bwMode="auto">
          <a:xfrm>
            <a:off x="698500" y="4891088"/>
            <a:ext cx="3851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3. Matinya terdakwa (Pasal 77) </a:t>
            </a:r>
          </a:p>
        </p:txBody>
      </p:sp>
      <p:sp>
        <p:nvSpPr>
          <p:cNvPr id="58382" name="WordArt 17"/>
          <p:cNvSpPr>
            <a:spLocks noChangeArrowheads="1" noChangeShapeType="1" noTextEdit="1"/>
          </p:cNvSpPr>
          <p:nvPr/>
        </p:nvSpPr>
        <p:spPr bwMode="auto">
          <a:xfrm>
            <a:off x="163513" y="115888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  <p:sp>
        <p:nvSpPr>
          <p:cNvPr id="57359" name="Slide Number Placeholder 16"/>
          <p:cNvSpPr>
            <a:spLocks noGrp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7869455-AA68-4AFD-B07A-DEB337E4430C}" type="slidenum">
              <a:rPr lang="ar-SA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5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ChangeArrowheads="1"/>
          </p:cNvSpPr>
          <p:nvPr/>
        </p:nvSpPr>
        <p:spPr bwMode="auto">
          <a:xfrm>
            <a:off x="827088" y="1050925"/>
            <a:ext cx="29257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4. Daluwarsa (Pasal 78)</a:t>
            </a:r>
          </a:p>
        </p:txBody>
      </p:sp>
      <p:sp>
        <p:nvSpPr>
          <p:cNvPr id="59395" name="Rectangle 5"/>
          <p:cNvSpPr>
            <a:spLocks noChangeArrowheads="1"/>
          </p:cNvSpPr>
          <p:nvPr/>
        </p:nvSpPr>
        <p:spPr bwMode="auto">
          <a:xfrm>
            <a:off x="1101725" y="1400175"/>
            <a:ext cx="6913563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225425" indent="-225425">
              <a:tabLst>
                <a:tab pos="225425" algn="l"/>
              </a:tabLst>
            </a:pPr>
            <a:r>
              <a:rPr lang="en-US"/>
              <a:t>a.	pelanggaran dan kejahatan percetakan </a:t>
            </a:r>
            <a:r>
              <a:rPr lang="en-US">
                <a:sym typeface="Wingdings" pitchFamily="2" charset="2"/>
              </a:rPr>
              <a:t> </a:t>
            </a:r>
            <a:r>
              <a:rPr lang="en-US" b="1"/>
              <a:t>1 tahun</a:t>
            </a:r>
          </a:p>
          <a:p>
            <a:pPr marL="225425" indent="-225425">
              <a:tabLst>
                <a:tab pos="225425" algn="l"/>
              </a:tabLst>
            </a:pPr>
            <a:r>
              <a:rPr lang="en-US"/>
              <a:t>b. kejahatan yang diancam dengan denda, kurungan atau penjara maksimal 3 tahun </a:t>
            </a:r>
            <a:r>
              <a:rPr lang="en-US">
                <a:sym typeface="Wingdings" pitchFamily="2" charset="2"/>
              </a:rPr>
              <a:t> </a:t>
            </a:r>
            <a:r>
              <a:rPr lang="en-US" b="1"/>
              <a:t>6 tahun</a:t>
            </a:r>
            <a:endParaRPr lang="en-US"/>
          </a:p>
          <a:p>
            <a:pPr marL="225425" indent="-225425">
              <a:tabLst>
                <a:tab pos="225425" algn="l"/>
              </a:tabLst>
            </a:pPr>
            <a:r>
              <a:rPr lang="en-US"/>
              <a:t>c.	kejahatan yang diancam pidana penjara &gt;3 tahun </a:t>
            </a:r>
            <a:r>
              <a:rPr lang="en-US">
                <a:sym typeface="Wingdings" pitchFamily="2" charset="2"/>
              </a:rPr>
              <a:t> </a:t>
            </a:r>
            <a:r>
              <a:rPr lang="en-US" b="1"/>
              <a:t>12 tahun</a:t>
            </a:r>
            <a:endParaRPr lang="en-US"/>
          </a:p>
          <a:p>
            <a:pPr marL="225425" indent="-225425">
              <a:tabLst>
                <a:tab pos="225425" algn="l"/>
              </a:tabLst>
            </a:pPr>
            <a:r>
              <a:rPr lang="en-US"/>
              <a:t>d. kejahatan yang diancam dengan pidana mati atau seumur hidup </a:t>
            </a:r>
            <a:r>
              <a:rPr lang="en-US">
                <a:sym typeface="Wingdings" pitchFamily="2" charset="2"/>
              </a:rPr>
              <a:t> </a:t>
            </a:r>
            <a:r>
              <a:rPr lang="en-US" b="1"/>
              <a:t>18 tahun</a:t>
            </a:r>
            <a:r>
              <a:rPr lang="en-US"/>
              <a:t> </a:t>
            </a:r>
          </a:p>
        </p:txBody>
      </p:sp>
      <p:sp>
        <p:nvSpPr>
          <p:cNvPr id="59396" name="Rectangle 6"/>
          <p:cNvSpPr>
            <a:spLocks noChangeArrowheads="1"/>
          </p:cNvSpPr>
          <p:nvPr/>
        </p:nvSpPr>
        <p:spPr bwMode="auto">
          <a:xfrm>
            <a:off x="827088" y="3592513"/>
            <a:ext cx="7561262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225425" indent="-225425">
              <a:tabLst>
                <a:tab pos="225425" algn="l"/>
              </a:tabLst>
            </a:pPr>
            <a:r>
              <a:rPr lang="en-US" b="1">
                <a:solidFill>
                  <a:schemeClr val="hlink"/>
                </a:solidFill>
              </a:rPr>
              <a:t>5.	Ada pembayaran denda maksimum kepada pejabat tertentu untuk pelanggaran yang hanya diancam dengan denda saja (Pasal 82). </a:t>
            </a:r>
          </a:p>
        </p:txBody>
      </p:sp>
      <p:sp>
        <p:nvSpPr>
          <p:cNvPr id="59397" name="Rectangle 7"/>
          <p:cNvSpPr>
            <a:spLocks noChangeArrowheads="1"/>
          </p:cNvSpPr>
          <p:nvPr/>
        </p:nvSpPr>
        <p:spPr bwMode="auto">
          <a:xfrm>
            <a:off x="836613" y="5006975"/>
            <a:ext cx="2806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225425" algn="l"/>
              </a:tabLst>
            </a:pPr>
            <a:r>
              <a:rPr lang="en-US" b="1">
                <a:solidFill>
                  <a:schemeClr val="hlink"/>
                </a:solidFill>
              </a:rPr>
              <a:t>6.	Abolisi atau amnesti </a:t>
            </a:r>
          </a:p>
        </p:txBody>
      </p:sp>
      <p:sp>
        <p:nvSpPr>
          <p:cNvPr id="58374" name="Slide Number Placeholder 7"/>
          <p:cNvSpPr>
            <a:spLocks noGrp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12E1705-91BE-4794-8CC8-7A23FFB35091}" type="slidenum">
              <a:rPr lang="ar-SA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4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ChangeArrowheads="1"/>
          </p:cNvSpPr>
          <p:nvPr/>
        </p:nvSpPr>
        <p:spPr bwMode="auto">
          <a:xfrm>
            <a:off x="1128713" y="404813"/>
            <a:ext cx="6834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000" b="1">
                <a:solidFill>
                  <a:schemeClr val="accent1"/>
                </a:solidFill>
              </a:rPr>
              <a:t>Alasan Hapusnya Kewenangan </a:t>
            </a:r>
            <a:r>
              <a:rPr lang="en-US" sz="2000" b="1" u="sng">
                <a:solidFill>
                  <a:schemeClr val="accent1"/>
                </a:solidFill>
              </a:rPr>
              <a:t>Menjalankan</a:t>
            </a:r>
            <a:r>
              <a:rPr lang="en-US" sz="2000" b="1">
                <a:solidFill>
                  <a:schemeClr val="accent1"/>
                </a:solidFill>
              </a:rPr>
              <a:t> Pidana</a:t>
            </a:r>
            <a:r>
              <a:rPr lang="en-US" sz="200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0419" name="Rectangle 5"/>
          <p:cNvSpPr>
            <a:spLocks noChangeArrowheads="1"/>
          </p:cNvSpPr>
          <p:nvPr/>
        </p:nvSpPr>
        <p:spPr bwMode="auto">
          <a:xfrm>
            <a:off x="420688" y="1184275"/>
            <a:ext cx="3621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292100" algn="l"/>
              </a:tabLst>
            </a:pPr>
            <a:r>
              <a:rPr lang="en-US" b="1"/>
              <a:t>1.	Matinya terpidana </a:t>
            </a:r>
            <a:r>
              <a:rPr lang="en-US"/>
              <a:t>(Pasal 83)</a:t>
            </a:r>
            <a:r>
              <a:rPr lang="en-US" b="1"/>
              <a:t> </a:t>
            </a:r>
          </a:p>
        </p:txBody>
      </p:sp>
      <p:sp>
        <p:nvSpPr>
          <p:cNvPr id="60420" name="Rectangle 6"/>
          <p:cNvSpPr>
            <a:spLocks noChangeArrowheads="1"/>
          </p:cNvSpPr>
          <p:nvPr/>
        </p:nvSpPr>
        <p:spPr bwMode="auto">
          <a:xfrm>
            <a:off x="407988" y="1622425"/>
            <a:ext cx="3228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344488" algn="l"/>
              </a:tabLst>
            </a:pPr>
            <a:r>
              <a:rPr lang="en-US" b="1"/>
              <a:t>2.	Daluwarsa </a:t>
            </a:r>
            <a:r>
              <a:rPr lang="en-US"/>
              <a:t>(Pasal 84-85)</a:t>
            </a:r>
            <a:r>
              <a:rPr lang="en-US" b="1"/>
              <a:t> </a:t>
            </a:r>
          </a:p>
        </p:txBody>
      </p:sp>
      <p:sp>
        <p:nvSpPr>
          <p:cNvPr id="60421" name="Rectangle 7"/>
          <p:cNvSpPr>
            <a:spLocks noChangeArrowheads="1"/>
          </p:cNvSpPr>
          <p:nvPr/>
        </p:nvSpPr>
        <p:spPr bwMode="auto">
          <a:xfrm>
            <a:off x="755650" y="1909763"/>
            <a:ext cx="6553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4488" indent="-344488">
              <a:tabLst>
                <a:tab pos="344488" algn="l"/>
              </a:tabLst>
            </a:pPr>
            <a:r>
              <a:rPr lang="en-US"/>
              <a:t>a.	pelanggaran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2 tahun</a:t>
            </a:r>
          </a:p>
          <a:p>
            <a:pPr marL="344488" indent="-344488">
              <a:tabLst>
                <a:tab pos="344488" algn="l"/>
              </a:tabLst>
            </a:pPr>
            <a:r>
              <a:rPr lang="en-US"/>
              <a:t>b.	kejahatan percetakan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5 tahun</a:t>
            </a:r>
          </a:p>
          <a:p>
            <a:pPr marL="344488" indent="-344488">
              <a:tabLst>
                <a:tab pos="344488" algn="l"/>
              </a:tabLst>
            </a:pPr>
            <a:r>
              <a:rPr lang="en-US"/>
              <a:t>c.	kejahatan lainnya = daluwarsa penuntutan ditambah 1/3</a:t>
            </a:r>
          </a:p>
          <a:p>
            <a:pPr marL="344488" indent="-344488">
              <a:tabLst>
                <a:tab pos="344488" algn="l"/>
              </a:tabLst>
            </a:pPr>
            <a:r>
              <a:rPr lang="en-US"/>
              <a:t>d.	pidana mati tidak ada daluwarsa </a:t>
            </a:r>
          </a:p>
        </p:txBody>
      </p:sp>
      <p:sp>
        <p:nvSpPr>
          <p:cNvPr id="60422" name="Rectangle 8"/>
          <p:cNvSpPr>
            <a:spLocks noChangeArrowheads="1"/>
          </p:cNvSpPr>
          <p:nvPr/>
        </p:nvSpPr>
        <p:spPr bwMode="auto">
          <a:xfrm>
            <a:off x="442913" y="3278188"/>
            <a:ext cx="1185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marL="344488" indent="-344488">
              <a:tabLst>
                <a:tab pos="344488" algn="l"/>
              </a:tabLst>
            </a:pPr>
            <a:r>
              <a:rPr lang="en-US" b="1"/>
              <a:t>3.	Grasi </a:t>
            </a:r>
          </a:p>
        </p:txBody>
      </p:sp>
      <p:sp>
        <p:nvSpPr>
          <p:cNvPr id="60423" name="Text Box 9"/>
          <p:cNvSpPr txBox="1">
            <a:spLocks noChangeArrowheads="1"/>
          </p:cNvSpPr>
          <p:nvPr/>
        </p:nvSpPr>
        <p:spPr bwMode="auto">
          <a:xfrm>
            <a:off x="454025" y="3962400"/>
            <a:ext cx="1406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accent1"/>
                </a:solidFill>
              </a:rPr>
              <a:t>RUU KUHP</a:t>
            </a:r>
          </a:p>
        </p:txBody>
      </p:sp>
      <p:sp>
        <p:nvSpPr>
          <p:cNvPr id="60424" name="Rectangle 10"/>
          <p:cNvSpPr>
            <a:spLocks noChangeArrowheads="1"/>
          </p:cNvSpPr>
          <p:nvPr/>
        </p:nvSpPr>
        <p:spPr bwMode="auto">
          <a:xfrm>
            <a:off x="2916238" y="3733800"/>
            <a:ext cx="57594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1313" indent="-341313">
              <a:tabLst>
                <a:tab pos="341313" algn="l"/>
              </a:tabLst>
            </a:pPr>
            <a:r>
              <a:rPr lang="en-US"/>
              <a:t>1.	terpidana meninggal dunia.</a:t>
            </a:r>
          </a:p>
          <a:p>
            <a:pPr marL="341313" indent="-341313">
              <a:tabLst>
                <a:tab pos="341313" algn="l"/>
              </a:tabLst>
            </a:pPr>
            <a:r>
              <a:rPr lang="en-US"/>
              <a:t>2.	Presiden memberikan amnesti atau grasi yang berupa pembebasan terpidana dari kewajiban menjalankan pidana.</a:t>
            </a:r>
          </a:p>
          <a:p>
            <a:pPr marL="341313" indent="-341313">
              <a:tabLst>
                <a:tab pos="341313" algn="l"/>
              </a:tabLst>
            </a:pPr>
            <a:r>
              <a:rPr lang="en-US"/>
              <a:t>3.	kedaluwarsa.</a:t>
            </a:r>
          </a:p>
        </p:txBody>
      </p:sp>
      <p:sp>
        <p:nvSpPr>
          <p:cNvPr id="60425" name="Line 11"/>
          <p:cNvSpPr>
            <a:spLocks noChangeShapeType="1"/>
          </p:cNvSpPr>
          <p:nvPr/>
        </p:nvSpPr>
        <p:spPr bwMode="auto">
          <a:xfrm>
            <a:off x="2051050" y="4191000"/>
            <a:ext cx="7191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23B2B05-DC2A-4C71-9F19-543B94F4A8A6}" type="slidenum">
              <a:rPr lang="ar-SA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4"/>
          <p:cNvSpPr>
            <a:spLocks noChangeArrowheads="1"/>
          </p:cNvSpPr>
          <p:nvPr/>
        </p:nvSpPr>
        <p:spPr bwMode="auto">
          <a:xfrm>
            <a:off x="1089025" y="423863"/>
            <a:ext cx="6908800" cy="528637"/>
          </a:xfrm>
          <a:prstGeom prst="roundRect">
            <a:avLst>
              <a:gd name="adj" fmla="val 16667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400">
                <a:cs typeface="Tahoma" pitchFamily="34" charset="0"/>
              </a:rPr>
              <a:t>Usaha Pembaharuan Hukum Pidana Nasional</a:t>
            </a:r>
          </a:p>
        </p:txBody>
      </p:sp>
      <p:sp>
        <p:nvSpPr>
          <p:cNvPr id="61443" name="AutoShape 5"/>
          <p:cNvSpPr>
            <a:spLocks noChangeArrowheads="1"/>
          </p:cNvSpPr>
          <p:nvPr/>
        </p:nvSpPr>
        <p:spPr bwMode="auto">
          <a:xfrm>
            <a:off x="781050" y="1376363"/>
            <a:ext cx="2366963" cy="665162"/>
          </a:xfrm>
          <a:prstGeom prst="roundRect">
            <a:avLst>
              <a:gd name="adj" fmla="val 16667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1600">
                <a:cs typeface="Tahoma" pitchFamily="34" charset="0"/>
              </a:rPr>
              <a:t>Pembaharuan Struktur Hukum Pidana</a:t>
            </a:r>
          </a:p>
        </p:txBody>
      </p:sp>
      <p:sp>
        <p:nvSpPr>
          <p:cNvPr id="61444" name="AutoShape 6"/>
          <p:cNvSpPr>
            <a:spLocks noChangeArrowheads="1"/>
          </p:cNvSpPr>
          <p:nvPr/>
        </p:nvSpPr>
        <p:spPr bwMode="auto">
          <a:xfrm>
            <a:off x="5991225" y="1387475"/>
            <a:ext cx="2220913" cy="665163"/>
          </a:xfrm>
          <a:prstGeom prst="roundRect">
            <a:avLst>
              <a:gd name="adj" fmla="val 16667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1600">
                <a:cs typeface="Tahoma" pitchFamily="34" charset="0"/>
              </a:rPr>
              <a:t>Pembaharuan Kultur </a:t>
            </a:r>
          </a:p>
          <a:p>
            <a:r>
              <a:rPr lang="en-US" sz="1600">
                <a:cs typeface="Tahoma" pitchFamily="34" charset="0"/>
              </a:rPr>
              <a:t>Hukum Pidana</a:t>
            </a:r>
          </a:p>
        </p:txBody>
      </p:sp>
      <p:sp>
        <p:nvSpPr>
          <p:cNvPr id="61445" name="AutoShape 7"/>
          <p:cNvSpPr>
            <a:spLocks noChangeArrowheads="1"/>
          </p:cNvSpPr>
          <p:nvPr/>
        </p:nvSpPr>
        <p:spPr bwMode="auto">
          <a:xfrm>
            <a:off x="3455988" y="1393825"/>
            <a:ext cx="2224087" cy="665163"/>
          </a:xfrm>
          <a:prstGeom prst="roundRect">
            <a:avLst>
              <a:gd name="adj" fmla="val 16667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1600">
                <a:cs typeface="Tahoma" pitchFamily="34" charset="0"/>
              </a:rPr>
              <a:t>Pembaharuan Materi </a:t>
            </a:r>
          </a:p>
          <a:p>
            <a:r>
              <a:rPr lang="en-US" sz="1600">
                <a:cs typeface="Tahoma" pitchFamily="34" charset="0"/>
              </a:rPr>
              <a:t>Hukum Pidana</a:t>
            </a:r>
          </a:p>
        </p:txBody>
      </p:sp>
      <p:sp>
        <p:nvSpPr>
          <p:cNvPr id="61446" name="AutoShape 8"/>
          <p:cNvSpPr>
            <a:spLocks noChangeArrowheads="1"/>
          </p:cNvSpPr>
          <p:nvPr/>
        </p:nvSpPr>
        <p:spPr bwMode="auto">
          <a:xfrm>
            <a:off x="784225" y="2505075"/>
            <a:ext cx="2324100" cy="665163"/>
          </a:xfrm>
          <a:prstGeom prst="roundRect">
            <a:avLst>
              <a:gd name="adj" fmla="val 16667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1600">
                <a:cs typeface="Tahoma" pitchFamily="34" charset="0"/>
              </a:rPr>
              <a:t>Pembaharuan Hukum Pidana Formil</a:t>
            </a:r>
          </a:p>
        </p:txBody>
      </p:sp>
      <p:sp>
        <p:nvSpPr>
          <p:cNvPr id="61447" name="AutoShape 9"/>
          <p:cNvSpPr>
            <a:spLocks noChangeArrowheads="1"/>
          </p:cNvSpPr>
          <p:nvPr/>
        </p:nvSpPr>
        <p:spPr bwMode="auto">
          <a:xfrm>
            <a:off x="3471863" y="2505075"/>
            <a:ext cx="2219325" cy="665163"/>
          </a:xfrm>
          <a:prstGeom prst="roundRect">
            <a:avLst>
              <a:gd name="adj" fmla="val 16667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1600">
                <a:cs typeface="Tahoma" pitchFamily="34" charset="0"/>
              </a:rPr>
              <a:t>Pembaharuan Hukum Pidana Materiel</a:t>
            </a:r>
          </a:p>
        </p:txBody>
      </p:sp>
      <p:sp>
        <p:nvSpPr>
          <p:cNvPr id="61448" name="AutoShape 10"/>
          <p:cNvSpPr>
            <a:spLocks noChangeArrowheads="1"/>
          </p:cNvSpPr>
          <p:nvPr/>
        </p:nvSpPr>
        <p:spPr bwMode="auto">
          <a:xfrm>
            <a:off x="6215063" y="2487613"/>
            <a:ext cx="2220912" cy="665162"/>
          </a:xfrm>
          <a:prstGeom prst="roundRect">
            <a:avLst>
              <a:gd name="adj" fmla="val 16667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1600">
                <a:cs typeface="Tahoma" pitchFamily="34" charset="0"/>
              </a:rPr>
              <a:t>Pembaharuan Hukum Pelaksanaan Pidana </a:t>
            </a:r>
          </a:p>
        </p:txBody>
      </p:sp>
      <p:sp>
        <p:nvSpPr>
          <p:cNvPr id="61449" name="AutoShape 11"/>
          <p:cNvSpPr>
            <a:spLocks noChangeArrowheads="1"/>
          </p:cNvSpPr>
          <p:nvPr/>
        </p:nvSpPr>
        <p:spPr bwMode="auto">
          <a:xfrm>
            <a:off x="1597025" y="3651250"/>
            <a:ext cx="2216150" cy="395288"/>
          </a:xfrm>
          <a:prstGeom prst="roundRect">
            <a:avLst>
              <a:gd name="adj" fmla="val 16667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1600">
                <a:cs typeface="Tahoma" pitchFamily="34" charset="0"/>
              </a:rPr>
              <a:t>Secara Parsial</a:t>
            </a:r>
          </a:p>
        </p:txBody>
      </p:sp>
      <p:sp>
        <p:nvSpPr>
          <p:cNvPr id="61450" name="AutoShape 12"/>
          <p:cNvSpPr>
            <a:spLocks noChangeArrowheads="1"/>
          </p:cNvSpPr>
          <p:nvPr/>
        </p:nvSpPr>
        <p:spPr bwMode="auto">
          <a:xfrm>
            <a:off x="5197475" y="3651250"/>
            <a:ext cx="2587625" cy="471488"/>
          </a:xfrm>
          <a:prstGeom prst="roundRect">
            <a:avLst>
              <a:gd name="adj" fmla="val 16667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1600">
                <a:cs typeface="Tahoma" pitchFamily="34" charset="0"/>
              </a:rPr>
              <a:t>Secara Global</a:t>
            </a:r>
            <a:r>
              <a:rPr lang="de-DE" sz="1600">
                <a:cs typeface="Tahoma" pitchFamily="34" charset="0"/>
              </a:rPr>
              <a:t>/Universal</a:t>
            </a:r>
            <a:endParaRPr lang="en-US" sz="1600">
              <a:cs typeface="Tahoma" pitchFamily="34" charset="0"/>
            </a:endParaRPr>
          </a:p>
        </p:txBody>
      </p:sp>
      <p:sp>
        <p:nvSpPr>
          <p:cNvPr id="61451" name="AutoShape 13"/>
          <p:cNvSpPr>
            <a:spLocks noChangeArrowheads="1"/>
          </p:cNvSpPr>
          <p:nvPr/>
        </p:nvSpPr>
        <p:spPr bwMode="auto">
          <a:xfrm>
            <a:off x="290513" y="4586288"/>
            <a:ext cx="2212975" cy="395287"/>
          </a:xfrm>
          <a:prstGeom prst="roundRect">
            <a:avLst>
              <a:gd name="adj" fmla="val 16667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1600">
                <a:cs typeface="Tahoma" pitchFamily="34" charset="0"/>
              </a:rPr>
              <a:t>Di Dalam KUHP</a:t>
            </a:r>
          </a:p>
        </p:txBody>
      </p:sp>
      <p:sp>
        <p:nvSpPr>
          <p:cNvPr id="61452" name="AutoShape 14"/>
          <p:cNvSpPr>
            <a:spLocks noChangeArrowheads="1"/>
          </p:cNvSpPr>
          <p:nvPr/>
        </p:nvSpPr>
        <p:spPr bwMode="auto">
          <a:xfrm>
            <a:off x="2901950" y="4570413"/>
            <a:ext cx="2214563" cy="395287"/>
          </a:xfrm>
          <a:prstGeom prst="roundRect">
            <a:avLst>
              <a:gd name="adj" fmla="val 16667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1600">
                <a:cs typeface="Tahoma" pitchFamily="34" charset="0"/>
              </a:rPr>
              <a:t>Di Luar KUHP</a:t>
            </a:r>
          </a:p>
        </p:txBody>
      </p:sp>
      <p:sp>
        <p:nvSpPr>
          <p:cNvPr id="61453" name="AutoShape 15"/>
          <p:cNvSpPr>
            <a:spLocks noChangeArrowheads="1"/>
          </p:cNvSpPr>
          <p:nvPr/>
        </p:nvSpPr>
        <p:spPr bwMode="auto">
          <a:xfrm>
            <a:off x="5392738" y="4567238"/>
            <a:ext cx="2214562" cy="395287"/>
          </a:xfrm>
          <a:prstGeom prst="roundRect">
            <a:avLst>
              <a:gd name="adj" fmla="val 16667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1600">
                <a:cs typeface="Tahoma" pitchFamily="34" charset="0"/>
              </a:rPr>
              <a:t>RUU KUHP</a:t>
            </a:r>
          </a:p>
        </p:txBody>
      </p:sp>
      <p:sp>
        <p:nvSpPr>
          <p:cNvPr id="61454" name="Line 16"/>
          <p:cNvSpPr>
            <a:spLocks noChangeShapeType="1"/>
          </p:cNvSpPr>
          <p:nvPr/>
        </p:nvSpPr>
        <p:spPr bwMode="auto">
          <a:xfrm>
            <a:off x="1946275" y="2317750"/>
            <a:ext cx="543401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5" name="Line 17"/>
          <p:cNvSpPr>
            <a:spLocks noChangeShapeType="1"/>
          </p:cNvSpPr>
          <p:nvPr/>
        </p:nvSpPr>
        <p:spPr bwMode="auto">
          <a:xfrm>
            <a:off x="2646363" y="3449638"/>
            <a:ext cx="387826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6" name="Line 18"/>
          <p:cNvSpPr>
            <a:spLocks noChangeShapeType="1"/>
          </p:cNvSpPr>
          <p:nvPr/>
        </p:nvSpPr>
        <p:spPr bwMode="auto">
          <a:xfrm>
            <a:off x="1344613" y="4365625"/>
            <a:ext cx="270351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457" name="Group 19"/>
          <p:cNvGrpSpPr>
            <a:grpSpLocks/>
          </p:cNvGrpSpPr>
          <p:nvPr/>
        </p:nvGrpSpPr>
        <p:grpSpPr bwMode="auto">
          <a:xfrm>
            <a:off x="1949450" y="936625"/>
            <a:ext cx="5181600" cy="471488"/>
            <a:chOff x="1159" y="590"/>
            <a:chExt cx="3264" cy="297"/>
          </a:xfrm>
        </p:grpSpPr>
        <p:sp>
          <p:nvSpPr>
            <p:cNvPr id="61471" name="Line 20"/>
            <p:cNvSpPr>
              <a:spLocks noChangeShapeType="1"/>
            </p:cNvSpPr>
            <p:nvPr/>
          </p:nvSpPr>
          <p:spPr bwMode="auto">
            <a:xfrm>
              <a:off x="1159" y="732"/>
              <a:ext cx="326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2" name="Line 21"/>
            <p:cNvSpPr>
              <a:spLocks noChangeShapeType="1"/>
            </p:cNvSpPr>
            <p:nvPr/>
          </p:nvSpPr>
          <p:spPr bwMode="auto">
            <a:xfrm>
              <a:off x="1166" y="725"/>
              <a:ext cx="0" cy="13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3" name="Line 22"/>
            <p:cNvSpPr>
              <a:spLocks noChangeShapeType="1"/>
            </p:cNvSpPr>
            <p:nvPr/>
          </p:nvSpPr>
          <p:spPr bwMode="auto">
            <a:xfrm>
              <a:off x="2797" y="590"/>
              <a:ext cx="0" cy="297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4" name="Line 23"/>
            <p:cNvSpPr>
              <a:spLocks noChangeShapeType="1"/>
            </p:cNvSpPr>
            <p:nvPr/>
          </p:nvSpPr>
          <p:spPr bwMode="auto">
            <a:xfrm>
              <a:off x="4414" y="733"/>
              <a:ext cx="0" cy="15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58" name="Line 24"/>
          <p:cNvSpPr>
            <a:spLocks noChangeShapeType="1"/>
          </p:cNvSpPr>
          <p:nvPr/>
        </p:nvSpPr>
        <p:spPr bwMode="auto">
          <a:xfrm>
            <a:off x="1954213" y="2317750"/>
            <a:ext cx="0" cy="1889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9" name="Line 25"/>
          <p:cNvSpPr>
            <a:spLocks noChangeShapeType="1"/>
          </p:cNvSpPr>
          <p:nvPr/>
        </p:nvSpPr>
        <p:spPr bwMode="auto">
          <a:xfrm>
            <a:off x="4568825" y="2062163"/>
            <a:ext cx="0" cy="4445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0" name="Line 26"/>
          <p:cNvSpPr>
            <a:spLocks noChangeShapeType="1"/>
          </p:cNvSpPr>
          <p:nvPr/>
        </p:nvSpPr>
        <p:spPr bwMode="auto">
          <a:xfrm>
            <a:off x="7364413" y="2314575"/>
            <a:ext cx="0" cy="1746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1" name="Line 27"/>
          <p:cNvSpPr>
            <a:spLocks noChangeShapeType="1"/>
          </p:cNvSpPr>
          <p:nvPr/>
        </p:nvSpPr>
        <p:spPr bwMode="auto">
          <a:xfrm>
            <a:off x="2663825" y="3455988"/>
            <a:ext cx="0" cy="18891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2" name="Line 28"/>
          <p:cNvSpPr>
            <a:spLocks noChangeShapeType="1"/>
          </p:cNvSpPr>
          <p:nvPr/>
        </p:nvSpPr>
        <p:spPr bwMode="auto">
          <a:xfrm>
            <a:off x="6510338" y="3443288"/>
            <a:ext cx="0" cy="1905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3" name="Line 29"/>
          <p:cNvSpPr>
            <a:spLocks noChangeShapeType="1"/>
          </p:cNvSpPr>
          <p:nvPr/>
        </p:nvSpPr>
        <p:spPr bwMode="auto">
          <a:xfrm>
            <a:off x="1355725" y="4359275"/>
            <a:ext cx="0" cy="2365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4" name="Line 30"/>
          <p:cNvSpPr>
            <a:spLocks noChangeShapeType="1"/>
          </p:cNvSpPr>
          <p:nvPr/>
        </p:nvSpPr>
        <p:spPr bwMode="auto">
          <a:xfrm>
            <a:off x="2663825" y="4048125"/>
            <a:ext cx="0" cy="3159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5" name="Line 31"/>
          <p:cNvSpPr>
            <a:spLocks noChangeShapeType="1"/>
          </p:cNvSpPr>
          <p:nvPr/>
        </p:nvSpPr>
        <p:spPr bwMode="auto">
          <a:xfrm>
            <a:off x="4035425" y="4357688"/>
            <a:ext cx="0" cy="2174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6" name="Line 32"/>
          <p:cNvSpPr>
            <a:spLocks noChangeShapeType="1"/>
          </p:cNvSpPr>
          <p:nvPr/>
        </p:nvSpPr>
        <p:spPr bwMode="auto">
          <a:xfrm>
            <a:off x="6500813" y="4114800"/>
            <a:ext cx="0" cy="4587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7" name="Line 33"/>
          <p:cNvSpPr>
            <a:spLocks noChangeShapeType="1"/>
          </p:cNvSpPr>
          <p:nvPr/>
        </p:nvSpPr>
        <p:spPr bwMode="auto">
          <a:xfrm>
            <a:off x="4579938" y="3173413"/>
            <a:ext cx="0" cy="2825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8" name="Text Box 34"/>
          <p:cNvSpPr txBox="1">
            <a:spLocks noChangeArrowheads="1"/>
          </p:cNvSpPr>
          <p:nvPr/>
        </p:nvSpPr>
        <p:spPr bwMode="auto">
          <a:xfrm>
            <a:off x="247650" y="5019675"/>
            <a:ext cx="233045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>
                <a:cs typeface="Tahoma" pitchFamily="34" charset="0"/>
              </a:rPr>
              <a:t>UU 1/1946, UU 20/1946, UU 8/1951,</a:t>
            </a:r>
          </a:p>
          <a:p>
            <a:pPr eaLnBrk="1" hangingPunct="1"/>
            <a:r>
              <a:rPr lang="en-US" sz="1400">
                <a:cs typeface="Tahoma" pitchFamily="34" charset="0"/>
              </a:rPr>
              <a:t>UU 73/1958, UU 1/1960, UU 16/Prp/1960,</a:t>
            </a:r>
          </a:p>
          <a:p>
            <a:pPr eaLnBrk="1" hangingPunct="1"/>
            <a:r>
              <a:rPr lang="en-US" sz="1400">
                <a:cs typeface="Tahoma" pitchFamily="34" charset="0"/>
              </a:rPr>
              <a:t>UU 18/Prp/1960, UU 1/1965, UU 7/1974,</a:t>
            </a:r>
          </a:p>
          <a:p>
            <a:pPr eaLnBrk="1" hangingPunct="1"/>
            <a:r>
              <a:rPr lang="en-US" sz="1400">
                <a:cs typeface="Tahoma" pitchFamily="34" charset="0"/>
              </a:rPr>
              <a:t>UU 4/1976, UU 27/1999</a:t>
            </a:r>
          </a:p>
        </p:txBody>
      </p:sp>
      <p:sp>
        <p:nvSpPr>
          <p:cNvPr id="61469" name="Text Box 35"/>
          <p:cNvSpPr txBox="1">
            <a:spLocks noChangeArrowheads="1"/>
          </p:cNvSpPr>
          <p:nvPr/>
        </p:nvSpPr>
        <p:spPr bwMode="auto">
          <a:xfrm>
            <a:off x="2921000" y="4981575"/>
            <a:ext cx="2217738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>
                <a:cs typeface="Tahoma" pitchFamily="34" charset="0"/>
              </a:rPr>
              <a:t>UU 7/1951, UU 20/2001, UU 22/1997,</a:t>
            </a:r>
          </a:p>
          <a:p>
            <a:pPr eaLnBrk="1" hangingPunct="1"/>
            <a:r>
              <a:rPr lang="en-US" sz="1400">
                <a:cs typeface="Tahoma" pitchFamily="34" charset="0"/>
              </a:rPr>
              <a:t>UU 5/1997, UU 23/1997, UU 25/2003,</a:t>
            </a:r>
          </a:p>
          <a:p>
            <a:pPr eaLnBrk="1" hangingPunct="1"/>
            <a:r>
              <a:rPr lang="en-US" sz="1400">
                <a:cs typeface="Tahoma" pitchFamily="34" charset="0"/>
              </a:rPr>
              <a:t>UU 15/2003</a:t>
            </a:r>
          </a:p>
        </p:txBody>
      </p:sp>
      <p:sp>
        <p:nvSpPr>
          <p:cNvPr id="60446" name="Slide Number Placeholder 35"/>
          <p:cNvSpPr>
            <a:spLocks noGrp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B52E1C4-8180-4A9C-B11E-FFFFEEF06834}" type="slidenum">
              <a:rPr lang="ar-SA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7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38200" y="1752600"/>
            <a:ext cx="3505200" cy="685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Berlin Sans FB" pitchFamily="34" charset="0"/>
            </a:endParaRPr>
          </a:p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Berlin Sans FB" pitchFamily="34" charset="0"/>
              </a:rPr>
              <a:t>JIWA SESEORANG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lumMod val="10000"/>
                </a:schemeClr>
              </a:solidFill>
              <a:latin typeface="Broadway" pitchFamily="82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371600" y="381000"/>
            <a:ext cx="7162800" cy="762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C00000"/>
                </a:solidFill>
              </a:rPr>
              <a:t>DELIK-DELIK KHUSUS (BIJONDERE DELICTEN)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</a:rPr>
              <a:t>ANCAMAN HUKUMAN PIDANA ITU DITUNJUKAN TERHADAP:</a:t>
            </a:r>
          </a:p>
        </p:txBody>
      </p:sp>
      <p:sp>
        <p:nvSpPr>
          <p:cNvPr id="6" name="Plaque 5"/>
          <p:cNvSpPr/>
          <p:nvPr/>
        </p:nvSpPr>
        <p:spPr bwMode="auto">
          <a:xfrm>
            <a:off x="5105400" y="1828800"/>
            <a:ext cx="1981200" cy="609600"/>
          </a:xfrm>
          <a:prstGeom prst="plaqu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1">
              <a:defRPr/>
            </a:pPr>
            <a:r>
              <a:rPr lang="en-US" sz="2000" b="1" dirty="0">
                <a:latin typeface="Berlin Sans FB" pitchFamily="34" charset="0"/>
              </a:rPr>
              <a:t>TUBUH</a:t>
            </a:r>
            <a:endParaRPr lang="en-US" sz="2000" b="1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7" name="Curved Right Arrow 6"/>
          <p:cNvSpPr/>
          <p:nvPr/>
        </p:nvSpPr>
        <p:spPr>
          <a:xfrm>
            <a:off x="228600" y="609600"/>
            <a:ext cx="1143000" cy="1905000"/>
          </a:xfrm>
          <a:prstGeom prst="curvedRightArrow">
            <a:avLst>
              <a:gd name="adj1" fmla="val 40266"/>
              <a:gd name="adj2" fmla="val 105556"/>
              <a:gd name="adj3" fmla="val 25000"/>
            </a:avLst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495800" y="1600200"/>
            <a:ext cx="3048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urved Left Arrow 8"/>
          <p:cNvSpPr/>
          <p:nvPr/>
        </p:nvSpPr>
        <p:spPr>
          <a:xfrm>
            <a:off x="7391400" y="2057400"/>
            <a:ext cx="685800" cy="1600200"/>
          </a:xfrm>
          <a:prstGeom prst="curvedLeftArrow">
            <a:avLst>
              <a:gd name="adj1" fmla="val 50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257800" y="2819400"/>
            <a:ext cx="35052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Berlin Sans FB" pitchFamily="34" charset="0"/>
            </a:endParaRPr>
          </a:p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Berlin Sans FB" pitchFamily="34" charset="0"/>
              </a:rPr>
              <a:t>KEMERDEKAAN PRIBADI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lumMod val="10000"/>
                </a:schemeClr>
              </a:solidFill>
              <a:latin typeface="Broadway" pitchFamily="82" charset="0"/>
            </a:endParaRPr>
          </a:p>
        </p:txBody>
      </p:sp>
      <p:sp>
        <p:nvSpPr>
          <p:cNvPr id="11" name="Plaque 10"/>
          <p:cNvSpPr/>
          <p:nvPr/>
        </p:nvSpPr>
        <p:spPr bwMode="auto">
          <a:xfrm>
            <a:off x="1905000" y="3124200"/>
            <a:ext cx="2819400" cy="609600"/>
          </a:xfrm>
          <a:prstGeom prst="plaqu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1">
              <a:defRPr/>
            </a:pPr>
            <a:r>
              <a:rPr lang="en-US" sz="2000" b="1" dirty="0">
                <a:latin typeface="Berlin Sans FB" pitchFamily="34" charset="0"/>
              </a:rPr>
              <a:t>KEHORMATAN</a:t>
            </a:r>
            <a:endParaRPr lang="en-US" sz="2000" b="1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 flipH="1">
            <a:off x="4800600" y="2895600"/>
            <a:ext cx="3048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3400" y="3124200"/>
            <a:ext cx="1676400" cy="533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Berlin Sans FB" pitchFamily="34" charset="0"/>
            </a:endParaRPr>
          </a:p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Berlin Sans FB" pitchFamily="34" charset="0"/>
              </a:rPr>
              <a:t>BENDA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lumMod val="10000"/>
                </a:schemeClr>
              </a:solidFill>
              <a:latin typeface="Broadway" pitchFamily="82" charset="0"/>
            </a:endParaRPr>
          </a:p>
        </p:txBody>
      </p:sp>
      <p:sp>
        <p:nvSpPr>
          <p:cNvPr id="14" name="Plaque 13"/>
          <p:cNvSpPr/>
          <p:nvPr/>
        </p:nvSpPr>
        <p:spPr bwMode="auto">
          <a:xfrm>
            <a:off x="457200" y="3962400"/>
            <a:ext cx="3276600" cy="2438400"/>
          </a:xfrm>
          <a:prstGeom prst="plaqu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1">
              <a:defRPr/>
            </a:pPr>
            <a:r>
              <a:rPr lang="en-US" sz="2000" b="1" dirty="0">
                <a:latin typeface="Berlin Sans FB" pitchFamily="34" charset="0"/>
              </a:rPr>
              <a:t>TINGKAH LAKU TERHADAP SUSUNAN KETURUNAN DAN PERKAWINAN</a:t>
            </a:r>
            <a:endParaRPr lang="en-US" sz="2000" b="1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124200" y="4419600"/>
            <a:ext cx="3505200" cy="1447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Berlin Sans FB" pitchFamily="34" charset="0"/>
            </a:endParaRPr>
          </a:p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Berlin Sans FB" pitchFamily="34" charset="0"/>
              </a:rPr>
              <a:t>TINGKAH LAKU TERHADAP KESUSILAAN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lumMod val="10000"/>
                </a:schemeClr>
              </a:solidFill>
              <a:latin typeface="Broadway" pitchFamily="82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609600" y="3352800"/>
            <a:ext cx="3048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3124200" y="4648200"/>
            <a:ext cx="3048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2496" name="Picture 10" descr="C:\Program Files\Common Files\Microsoft Shared\Clipart\cagcat50\BD04956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572000"/>
            <a:ext cx="3200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97" name="Picture 4" descr="C:\Program Files\Common Files\Microsoft Shared\Clipart\cagcat50\PE01476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95800"/>
            <a:ext cx="762000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166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5"/>
          <p:cNvSpPr>
            <a:spLocks noChangeArrowheads="1"/>
          </p:cNvSpPr>
          <p:nvPr/>
        </p:nvSpPr>
        <p:spPr bwMode="auto">
          <a:xfrm>
            <a:off x="1752600" y="381000"/>
            <a:ext cx="6019800" cy="83820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C00000"/>
                </a:solidFill>
                <a:latin typeface="Berlin Sans FB Demi" pitchFamily="34" charset="0"/>
                <a:ea typeface="Arial Unicode MS" pitchFamily="34" charset="-128"/>
                <a:cs typeface="Arial Unicode MS" pitchFamily="34" charset="-128"/>
              </a:rPr>
              <a:t>MACAM-MACAM PIDANA</a:t>
            </a:r>
            <a:endParaRPr lang="en-US" sz="2800" b="1" dirty="0">
              <a:solidFill>
                <a:srgbClr val="FFFF00"/>
              </a:solidFill>
              <a:latin typeface="Berlin Sans FB Dem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Hexagon 4"/>
          <p:cNvSpPr/>
          <p:nvPr/>
        </p:nvSpPr>
        <p:spPr>
          <a:xfrm>
            <a:off x="2971800" y="1219200"/>
            <a:ext cx="3810000" cy="609600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7030A0"/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PASAL 10 KUHP</a:t>
            </a:r>
            <a:endParaRPr lang="en-US" sz="2800" b="1" dirty="0">
              <a:solidFill>
                <a:srgbClr val="7030A0"/>
              </a:solidFill>
              <a:latin typeface="Baskerville Old Face" pitchFamily="18" charset="0"/>
            </a:endParaRPr>
          </a:p>
        </p:txBody>
      </p:sp>
      <p:sp>
        <p:nvSpPr>
          <p:cNvPr id="6" name="Teardrop 5"/>
          <p:cNvSpPr/>
          <p:nvPr/>
        </p:nvSpPr>
        <p:spPr bwMode="auto">
          <a:xfrm flipH="1">
            <a:off x="381000" y="2438400"/>
            <a:ext cx="5486400" cy="4038600"/>
          </a:xfrm>
          <a:prstGeom prst="teardrop">
            <a:avLst>
              <a:gd name="adj" fmla="val 61703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FF0000"/>
                </a:solidFill>
                <a:latin typeface="Berlin Sans FB Demi" pitchFamily="34" charset="0"/>
              </a:rPr>
              <a:t> P.  </a:t>
            </a:r>
            <a:r>
              <a:rPr lang="en-US" sz="2400" dirty="0" err="1">
                <a:solidFill>
                  <a:srgbClr val="FF0000"/>
                </a:solidFill>
                <a:latin typeface="Berlin Sans FB Demi" pitchFamily="34" charset="0"/>
              </a:rPr>
              <a:t>M</a:t>
            </a:r>
            <a:r>
              <a:rPr lang="en-US" sz="2800" dirty="0" err="1">
                <a:solidFill>
                  <a:srgbClr val="FF0000"/>
                </a:solidFill>
                <a:latin typeface="Berlin Sans FB Demi" pitchFamily="34" charset="0"/>
              </a:rPr>
              <a:t>ati</a:t>
            </a:r>
            <a:endParaRPr lang="en-US" sz="2800" dirty="0">
              <a:solidFill>
                <a:srgbClr val="FF0000"/>
              </a:solidFill>
              <a:latin typeface="Berlin Sans FB Demi" pitchFamily="34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rgbClr val="FF0000"/>
                </a:solidFill>
                <a:latin typeface="Berlin Sans FB Demi" pitchFamily="34" charset="0"/>
              </a:rPr>
              <a:t> P. </a:t>
            </a:r>
            <a:r>
              <a:rPr lang="en-US" sz="2800" dirty="0" err="1">
                <a:solidFill>
                  <a:srgbClr val="FF0000"/>
                </a:solidFill>
                <a:latin typeface="Berlin Sans FB Demi" pitchFamily="34" charset="0"/>
              </a:rPr>
              <a:t>Penjara</a:t>
            </a:r>
            <a:endParaRPr lang="en-US" sz="2800" dirty="0">
              <a:solidFill>
                <a:srgbClr val="FF0000"/>
              </a:solidFill>
              <a:latin typeface="Berlin Sans FB Demi" pitchFamily="34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rgbClr val="FF0000"/>
                </a:solidFill>
                <a:latin typeface="Berlin Sans FB Demi" pitchFamily="34" charset="0"/>
              </a:rPr>
              <a:t> P. </a:t>
            </a:r>
            <a:r>
              <a:rPr lang="en-US" sz="2800" dirty="0" err="1">
                <a:solidFill>
                  <a:srgbClr val="FF0000"/>
                </a:solidFill>
                <a:latin typeface="Berlin Sans FB Demi" pitchFamily="34" charset="0"/>
              </a:rPr>
              <a:t>Kurungan</a:t>
            </a:r>
            <a:endParaRPr lang="en-US" sz="2800" dirty="0">
              <a:solidFill>
                <a:srgbClr val="FF0000"/>
              </a:solidFill>
              <a:latin typeface="Berlin Sans FB Demi" pitchFamily="34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rgbClr val="FF0000"/>
                </a:solidFill>
                <a:latin typeface="Berlin Sans FB Demi" pitchFamily="34" charset="0"/>
              </a:rPr>
              <a:t> P. </a:t>
            </a:r>
            <a:r>
              <a:rPr lang="en-US" sz="2800" dirty="0" err="1">
                <a:solidFill>
                  <a:srgbClr val="FF0000"/>
                </a:solidFill>
                <a:latin typeface="Berlin Sans FB Demi" pitchFamily="34" charset="0"/>
              </a:rPr>
              <a:t>Denda</a:t>
            </a:r>
            <a:endParaRPr lang="en-US" sz="2800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4343400" y="2209800"/>
            <a:ext cx="4495800" cy="43434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0" tIns="0" rIns="0" bIns="0" anchor="ctr" anchorCtr="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PIDANA TAMBAHAN: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 err="1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Pencabutan</a:t>
            </a:r>
            <a:r>
              <a:rPr lang="en-US" sz="2400" dirty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hak-hak</a:t>
            </a:r>
            <a:r>
              <a:rPr lang="en-US" sz="2400" dirty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tertentu</a:t>
            </a:r>
            <a:r>
              <a:rPr lang="en-US" sz="2400" dirty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;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 err="1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Perampasan</a:t>
            </a:r>
            <a:r>
              <a:rPr lang="en-US" sz="2400" dirty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/ </a:t>
            </a:r>
            <a:r>
              <a:rPr lang="en-US" sz="2400" dirty="0" err="1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penyitaan</a:t>
            </a:r>
            <a:r>
              <a:rPr lang="en-US" sz="2400" dirty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barang-barang</a:t>
            </a:r>
            <a:r>
              <a:rPr lang="en-US" sz="2400" dirty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tertentu</a:t>
            </a:r>
            <a:r>
              <a:rPr lang="en-US" sz="2400" dirty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;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 err="1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Pengumuman</a:t>
            </a:r>
            <a:r>
              <a:rPr lang="en-US" sz="2400" dirty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putusan</a:t>
            </a:r>
            <a:r>
              <a:rPr lang="en-US" sz="2400" dirty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 hakim</a:t>
            </a:r>
          </a:p>
        </p:txBody>
      </p:sp>
      <p:sp>
        <p:nvSpPr>
          <p:cNvPr id="8" name="Down Arrow 7"/>
          <p:cNvSpPr/>
          <p:nvPr/>
        </p:nvSpPr>
        <p:spPr>
          <a:xfrm>
            <a:off x="4267200" y="2057400"/>
            <a:ext cx="1143000" cy="2286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1752600" y="5029200"/>
            <a:ext cx="22098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2060"/>
                </a:solidFill>
                <a:latin typeface="Palatino Linotype" pitchFamily="18" charset="0"/>
              </a:rPr>
              <a:t>PIDANA POKOK</a:t>
            </a:r>
            <a:endParaRPr lang="en-US" sz="3200" b="1" dirty="0">
              <a:solidFill>
                <a:srgbClr val="002060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97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48555E-6 L 0.32309 0.00532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63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48555E-6 L 0.32309 0.00532 " pathEditMode="relative" rAng="0" ptsTypes="AA">
                                      <p:cBhvr>
                                        <p:cTn id="23" dur="5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  <p:bldP spid="7" grpId="4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On-screen Show (4:3)</PresentationFormat>
  <Paragraphs>83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ASUS-PC</dc:creator>
  <cp:lastModifiedBy>ASUS-PC</cp:lastModifiedBy>
  <cp:revision>1</cp:revision>
  <dcterms:created xsi:type="dcterms:W3CDTF">2019-08-06T09:27:24Z</dcterms:created>
  <dcterms:modified xsi:type="dcterms:W3CDTF">2019-08-06T09:28:15Z</dcterms:modified>
</cp:coreProperties>
</file>