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B49-0AA2-4625-B1FD-DE9707B27EC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C6F9-08C2-41ED-8A1F-6805E98F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B49-0AA2-4625-B1FD-DE9707B27EC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C6F9-08C2-41ED-8A1F-6805E98F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2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B49-0AA2-4625-B1FD-DE9707B27EC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C6F9-08C2-41ED-8A1F-6805E98F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2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B49-0AA2-4625-B1FD-DE9707B27EC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C6F9-08C2-41ED-8A1F-6805E98F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2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B49-0AA2-4625-B1FD-DE9707B27EC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C6F9-08C2-41ED-8A1F-6805E98F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9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B49-0AA2-4625-B1FD-DE9707B27EC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C6F9-08C2-41ED-8A1F-6805E98F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B49-0AA2-4625-B1FD-DE9707B27EC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C6F9-08C2-41ED-8A1F-6805E98F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0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B49-0AA2-4625-B1FD-DE9707B27EC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C6F9-08C2-41ED-8A1F-6805E98F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8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B49-0AA2-4625-B1FD-DE9707B27EC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C6F9-08C2-41ED-8A1F-6805E98F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6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B49-0AA2-4625-B1FD-DE9707B27EC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C6F9-08C2-41ED-8A1F-6805E98F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4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B49-0AA2-4625-B1FD-DE9707B27EC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C6F9-08C2-41ED-8A1F-6805E98F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8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7DB49-0AA2-4625-B1FD-DE9707B27EC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7C6F9-08C2-41ED-8A1F-6805E98F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1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4"/>
          <p:cNvSpPr txBox="1">
            <a:spLocks noChangeArrowheads="1"/>
          </p:cNvSpPr>
          <p:nvPr/>
        </p:nvSpPr>
        <p:spPr bwMode="auto">
          <a:xfrm>
            <a:off x="636588" y="917575"/>
            <a:ext cx="199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C5C000"/>
                </a:solidFill>
              </a:rPr>
              <a:t>Pidana Mati</a:t>
            </a:r>
          </a:p>
        </p:txBody>
      </p:sp>
      <p:sp>
        <p:nvSpPr>
          <p:cNvPr id="64515" name="Rectangle 5"/>
          <p:cNvSpPr>
            <a:spLocks noChangeArrowheads="1"/>
          </p:cNvSpPr>
          <p:nvPr/>
        </p:nvSpPr>
        <p:spPr bwMode="auto">
          <a:xfrm>
            <a:off x="649288" y="1446213"/>
            <a:ext cx="80089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177800" indent="-177800">
              <a:buFontTx/>
              <a:buChar char="•"/>
            </a:pPr>
            <a:r>
              <a:rPr lang="en-US"/>
              <a:t>Dijalankan oleh algojo dengan cara </a:t>
            </a:r>
            <a:r>
              <a:rPr lang="en-US" b="1"/>
              <a:t>digantung </a:t>
            </a:r>
            <a:r>
              <a:rPr lang="en-US"/>
              <a:t>(Pasal 11)</a:t>
            </a:r>
          </a:p>
          <a:p>
            <a:pPr marL="177800" indent="-177800">
              <a:buFontTx/>
              <a:buChar char="•"/>
            </a:pPr>
            <a:r>
              <a:rPr lang="en-US"/>
              <a:t>Diubah dengan </a:t>
            </a:r>
            <a:r>
              <a:rPr lang="en-US" b="1"/>
              <a:t>“tembak mati” </a:t>
            </a:r>
            <a:r>
              <a:rPr lang="en-US"/>
              <a:t>(UU No. 2/PNPS/1964 tentang Tata Cara Pelaksanaan Pidana Mati yang Dijatuhkan oleh Pengadilan di Lingkungan Peradilan Umum dan Militer) </a:t>
            </a:r>
          </a:p>
        </p:txBody>
      </p:sp>
      <p:sp>
        <p:nvSpPr>
          <p:cNvPr id="64516" name="Text Box 6"/>
          <p:cNvSpPr txBox="1">
            <a:spLocks noChangeArrowheads="1"/>
          </p:cNvSpPr>
          <p:nvPr/>
        </p:nvSpPr>
        <p:spPr bwMode="auto">
          <a:xfrm>
            <a:off x="630238" y="3548063"/>
            <a:ext cx="250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C5C000"/>
                </a:solidFill>
              </a:rPr>
              <a:t>Pidana Penjara</a:t>
            </a:r>
          </a:p>
        </p:txBody>
      </p:sp>
      <p:sp>
        <p:nvSpPr>
          <p:cNvPr id="64517" name="Text Box 8"/>
          <p:cNvSpPr txBox="1">
            <a:spLocks noChangeArrowheads="1"/>
          </p:cNvSpPr>
          <p:nvPr/>
        </p:nvSpPr>
        <p:spPr bwMode="auto">
          <a:xfrm>
            <a:off x="3995738" y="3638550"/>
            <a:ext cx="156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seumur hidup</a:t>
            </a:r>
          </a:p>
        </p:txBody>
      </p:sp>
      <p:sp>
        <p:nvSpPr>
          <p:cNvPr id="64518" name="Text Box 9"/>
          <p:cNvSpPr txBox="1">
            <a:spLocks noChangeArrowheads="1"/>
          </p:cNvSpPr>
          <p:nvPr/>
        </p:nvSpPr>
        <p:spPr bwMode="auto">
          <a:xfrm>
            <a:off x="3995738" y="4148138"/>
            <a:ext cx="2819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sementara/waktu tertentu</a:t>
            </a:r>
          </a:p>
        </p:txBody>
      </p:sp>
      <p:sp>
        <p:nvSpPr>
          <p:cNvPr id="64519" name="Line 10"/>
          <p:cNvSpPr>
            <a:spLocks noChangeShapeType="1"/>
          </p:cNvSpPr>
          <p:nvPr/>
        </p:nvSpPr>
        <p:spPr bwMode="auto">
          <a:xfrm>
            <a:off x="3208338" y="3827463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Line 11"/>
          <p:cNvSpPr>
            <a:spLocks noChangeShapeType="1"/>
          </p:cNvSpPr>
          <p:nvPr/>
        </p:nvSpPr>
        <p:spPr bwMode="auto">
          <a:xfrm>
            <a:off x="3203575" y="3814763"/>
            <a:ext cx="792163" cy="552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Rectangle 12"/>
          <p:cNvSpPr>
            <a:spLocks noChangeArrowheads="1"/>
          </p:cNvSpPr>
          <p:nvPr/>
        </p:nvSpPr>
        <p:spPr bwMode="auto">
          <a:xfrm>
            <a:off x="3979863" y="4470400"/>
            <a:ext cx="4552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182563" indent="-182563">
              <a:buFontTx/>
              <a:buChar char="•"/>
            </a:pPr>
            <a:r>
              <a:rPr lang="en-US"/>
              <a:t>1 hari - 15 tahun</a:t>
            </a:r>
          </a:p>
          <a:p>
            <a:pPr marL="182563" indent="-182563">
              <a:buFontTx/>
              <a:buChar char="•"/>
            </a:pPr>
            <a:r>
              <a:rPr lang="en-US"/>
              <a:t>20 th jika ada alternatif mati/seumur hidup/waktu tertentu tu ada pembarengan/pengulangan </a:t>
            </a:r>
          </a:p>
        </p:txBody>
      </p:sp>
      <p:sp>
        <p:nvSpPr>
          <p:cNvPr id="63498" name="Slide Number Placeholder 17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190F56C-440C-41FD-8B7B-2C36728D94FB}" type="slidenum">
              <a:rPr lang="ar-SA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"/>
          <p:cNvSpPr txBox="1">
            <a:spLocks noChangeArrowheads="1"/>
          </p:cNvSpPr>
          <p:nvPr/>
        </p:nvSpPr>
        <p:spPr bwMode="auto">
          <a:xfrm>
            <a:off x="434975" y="981075"/>
            <a:ext cx="2473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5C000"/>
                </a:solidFill>
              </a:rPr>
              <a:t>Pidana Percobaan</a:t>
            </a:r>
          </a:p>
        </p:txBody>
      </p:sp>
      <p:sp>
        <p:nvSpPr>
          <p:cNvPr id="65539" name="Text Box 5"/>
          <p:cNvSpPr txBox="1">
            <a:spLocks noChangeArrowheads="1"/>
          </p:cNvSpPr>
          <p:nvPr/>
        </p:nvSpPr>
        <p:spPr bwMode="auto">
          <a:xfrm>
            <a:off x="3203575" y="1012825"/>
            <a:ext cx="48244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dipidana penjara/kurungan maksimal 1 tahun, bukan kurungan pengganti</a:t>
            </a:r>
          </a:p>
          <a:p>
            <a:pPr eaLnBrk="1" hangingPunct="1">
              <a:buFontTx/>
              <a:buChar char="•"/>
            </a:pPr>
            <a:r>
              <a:rPr lang="en-US"/>
              <a:t>tidak melakukan tindak pidana lagi sebelum masa percobaan habis</a:t>
            </a:r>
          </a:p>
          <a:p>
            <a:pPr eaLnBrk="1" hangingPunct="1">
              <a:buFontTx/>
              <a:buChar char="•"/>
            </a:pPr>
            <a:r>
              <a:rPr lang="en-US"/>
              <a:t>mengganti segala kerugian</a:t>
            </a:r>
          </a:p>
        </p:txBody>
      </p:sp>
      <p:sp>
        <p:nvSpPr>
          <p:cNvPr id="65540" name="Text Box 6"/>
          <p:cNvSpPr txBox="1">
            <a:spLocks noChangeArrowheads="1"/>
          </p:cNvSpPr>
          <p:nvPr/>
        </p:nvSpPr>
        <p:spPr bwMode="auto">
          <a:xfrm>
            <a:off x="434975" y="3513138"/>
            <a:ext cx="2790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5C000"/>
                </a:solidFill>
              </a:rPr>
              <a:t>Pelepasan Bersyarat</a:t>
            </a:r>
          </a:p>
        </p:txBody>
      </p:sp>
      <p:sp>
        <p:nvSpPr>
          <p:cNvPr id="65541" name="Text Box 7"/>
          <p:cNvSpPr txBox="1">
            <a:spLocks noChangeArrowheads="1"/>
          </p:cNvSpPr>
          <p:nvPr/>
        </p:nvSpPr>
        <p:spPr bwMode="auto">
          <a:xfrm>
            <a:off x="3203575" y="3560763"/>
            <a:ext cx="482441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telah menjalani 2/3 lama pidana, minimal 9 bulan</a:t>
            </a:r>
          </a:p>
          <a:p>
            <a:pPr eaLnBrk="1" hangingPunct="1">
              <a:buFontTx/>
              <a:buChar char="•"/>
            </a:pPr>
            <a:r>
              <a:rPr lang="en-US"/>
              <a:t>syarat umum: tidak mengulangi tindak pidana dan perbuatan lain yang tidak baik </a:t>
            </a:r>
          </a:p>
          <a:p>
            <a:pPr eaLnBrk="1" hangingPunct="1">
              <a:buFontTx/>
              <a:buChar char="•"/>
            </a:pPr>
            <a:r>
              <a:rPr lang="en-US"/>
              <a:t>jika terpidana melanggar syarat, pelepasan bersyarat dapat dicabut</a:t>
            </a:r>
          </a:p>
        </p:txBody>
      </p:sp>
      <p:sp>
        <p:nvSpPr>
          <p:cNvPr id="64518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3042074-AC71-4139-BCBE-DC1CE02EDEA5}" type="slidenum">
              <a:rPr lang="ar-SA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4"/>
          <p:cNvSpPr txBox="1">
            <a:spLocks noChangeArrowheads="1"/>
          </p:cNvSpPr>
          <p:nvPr/>
        </p:nvSpPr>
        <p:spPr bwMode="auto">
          <a:xfrm>
            <a:off x="611188" y="692150"/>
            <a:ext cx="2817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C5C000"/>
                </a:solidFill>
              </a:rPr>
              <a:t>Pidana Kurungan</a:t>
            </a:r>
          </a:p>
        </p:txBody>
      </p:sp>
      <p:sp>
        <p:nvSpPr>
          <p:cNvPr id="66563" name="Text Box 5"/>
          <p:cNvSpPr txBox="1">
            <a:spLocks noChangeArrowheads="1"/>
          </p:cNvSpPr>
          <p:nvPr/>
        </p:nvSpPr>
        <p:spPr bwMode="auto">
          <a:xfrm>
            <a:off x="3563938" y="765175"/>
            <a:ext cx="48244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minimal 1 hari, maksimal 1 tahun </a:t>
            </a:r>
          </a:p>
          <a:p>
            <a:pPr eaLnBrk="1" hangingPunct="1">
              <a:buFontTx/>
              <a:buChar char="•"/>
            </a:pPr>
            <a:r>
              <a:rPr lang="en-US"/>
              <a:t>jika ada pembarengan, pengulangan, atau dilakukan oleh pejabat maka maksimal 1 tahun 4 bulan</a:t>
            </a:r>
          </a:p>
        </p:txBody>
      </p:sp>
      <p:sp>
        <p:nvSpPr>
          <p:cNvPr id="66564" name="Text Box 6"/>
          <p:cNvSpPr txBox="1">
            <a:spLocks noChangeArrowheads="1"/>
          </p:cNvSpPr>
          <p:nvPr/>
        </p:nvSpPr>
        <p:spPr bwMode="auto">
          <a:xfrm>
            <a:off x="614363" y="2644775"/>
            <a:ext cx="250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C5C000"/>
                </a:solidFill>
              </a:rPr>
              <a:t>Pidana Penjara</a:t>
            </a:r>
          </a:p>
        </p:txBody>
      </p:sp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5062538" y="2644775"/>
            <a:ext cx="2817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C5C000"/>
                </a:solidFill>
              </a:rPr>
              <a:t>Pidana Kurungan</a:t>
            </a:r>
          </a:p>
        </p:txBody>
      </p:sp>
      <p:sp>
        <p:nvSpPr>
          <p:cNvPr id="66566" name="Text Box 8"/>
          <p:cNvSpPr txBox="1">
            <a:spLocks noChangeArrowheads="1"/>
          </p:cNvSpPr>
          <p:nvPr/>
        </p:nvSpPr>
        <p:spPr bwMode="auto">
          <a:xfrm>
            <a:off x="598488" y="3219450"/>
            <a:ext cx="3455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maksimal 15/20 tahun</a:t>
            </a:r>
          </a:p>
        </p:txBody>
      </p:sp>
      <p:sp>
        <p:nvSpPr>
          <p:cNvPr id="66567" name="Text Box 9"/>
          <p:cNvSpPr txBox="1">
            <a:spLocks noChangeArrowheads="1"/>
          </p:cNvSpPr>
          <p:nvPr/>
        </p:nvSpPr>
        <p:spPr bwMode="auto">
          <a:xfrm>
            <a:off x="5062538" y="3219450"/>
            <a:ext cx="252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maksimal 1 tahun</a:t>
            </a:r>
          </a:p>
        </p:txBody>
      </p:sp>
      <p:sp>
        <p:nvSpPr>
          <p:cNvPr id="66568" name="Text Box 10"/>
          <p:cNvSpPr txBox="1">
            <a:spLocks noChangeArrowheads="1"/>
          </p:cNvSpPr>
          <p:nvPr/>
        </p:nvSpPr>
        <p:spPr bwMode="auto">
          <a:xfrm>
            <a:off x="598488" y="3717925"/>
            <a:ext cx="3887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Diberlakukan bagi pelaku tindak pidana berat/kejahatan</a:t>
            </a:r>
          </a:p>
        </p:txBody>
      </p:sp>
      <p:sp>
        <p:nvSpPr>
          <p:cNvPr id="66569" name="Text Box 11"/>
          <p:cNvSpPr txBox="1">
            <a:spLocks noChangeArrowheads="1"/>
          </p:cNvSpPr>
          <p:nvPr/>
        </p:nvSpPr>
        <p:spPr bwMode="auto">
          <a:xfrm>
            <a:off x="5064125" y="3724275"/>
            <a:ext cx="3887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Diberlakukan bagi pelaku tindak pidana ringan/pelanggaran</a:t>
            </a:r>
          </a:p>
        </p:txBody>
      </p:sp>
      <p:sp>
        <p:nvSpPr>
          <p:cNvPr id="66570" name="Text Box 12"/>
          <p:cNvSpPr txBox="1">
            <a:spLocks noChangeArrowheads="1"/>
          </p:cNvSpPr>
          <p:nvPr/>
        </p:nvSpPr>
        <p:spPr bwMode="auto">
          <a:xfrm>
            <a:off x="598488" y="4516438"/>
            <a:ext cx="3887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Tidak dapat diberlakukan sebagai pengganti pidana denda</a:t>
            </a:r>
          </a:p>
        </p:txBody>
      </p:sp>
      <p:sp>
        <p:nvSpPr>
          <p:cNvPr id="66571" name="Text Box 13"/>
          <p:cNvSpPr txBox="1">
            <a:spLocks noChangeArrowheads="1"/>
          </p:cNvSpPr>
          <p:nvPr/>
        </p:nvSpPr>
        <p:spPr bwMode="auto">
          <a:xfrm>
            <a:off x="5064125" y="4522788"/>
            <a:ext cx="3887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Dapat diberlakukan sebagai pengganti pidana denda</a:t>
            </a:r>
          </a:p>
        </p:txBody>
      </p:sp>
      <p:sp>
        <p:nvSpPr>
          <p:cNvPr id="66572" name="Text Box 14"/>
          <p:cNvSpPr txBox="1">
            <a:spLocks noChangeArrowheads="1"/>
          </p:cNvSpPr>
          <p:nvPr/>
        </p:nvSpPr>
        <p:spPr bwMode="auto">
          <a:xfrm>
            <a:off x="598488" y="5308600"/>
            <a:ext cx="3887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Tidak memiliki hak </a:t>
            </a:r>
            <a:r>
              <a:rPr lang="en-US" i="1"/>
              <a:t>pistole</a:t>
            </a:r>
          </a:p>
        </p:txBody>
      </p:sp>
      <p:sp>
        <p:nvSpPr>
          <p:cNvPr id="66573" name="Text Box 15"/>
          <p:cNvSpPr txBox="1">
            <a:spLocks noChangeArrowheads="1"/>
          </p:cNvSpPr>
          <p:nvPr/>
        </p:nvSpPr>
        <p:spPr bwMode="auto">
          <a:xfrm>
            <a:off x="5076825" y="5308600"/>
            <a:ext cx="3887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Memiliki hak </a:t>
            </a:r>
            <a:r>
              <a:rPr lang="en-US" i="1"/>
              <a:t>pistole </a:t>
            </a:r>
            <a:r>
              <a:rPr lang="en-US"/>
              <a:t>(memperbaiki nasib selama di dalam kurungan)</a:t>
            </a:r>
            <a:endParaRPr lang="en-US" i="1"/>
          </a:p>
        </p:txBody>
      </p:sp>
      <p:sp>
        <p:nvSpPr>
          <p:cNvPr id="65550" name="Slide Number Placeholder 15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25C3FB8-6462-47AC-940A-7E0E9517BE2F}" type="slidenum">
              <a:rPr lang="ar-SA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4"/>
          <p:cNvSpPr txBox="1">
            <a:spLocks noChangeArrowheads="1"/>
          </p:cNvSpPr>
          <p:nvPr/>
        </p:nvSpPr>
        <p:spPr bwMode="auto">
          <a:xfrm>
            <a:off x="544513" y="914400"/>
            <a:ext cx="2298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C5C000"/>
                </a:solidFill>
              </a:rPr>
              <a:t>Pidana Denda</a:t>
            </a:r>
          </a:p>
        </p:txBody>
      </p:sp>
      <p:sp>
        <p:nvSpPr>
          <p:cNvPr id="67587" name="Text Box 5"/>
          <p:cNvSpPr txBox="1">
            <a:spLocks noChangeArrowheads="1"/>
          </p:cNvSpPr>
          <p:nvPr/>
        </p:nvSpPr>
        <p:spPr bwMode="auto">
          <a:xfrm>
            <a:off x="3132138" y="838200"/>
            <a:ext cx="540067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minimal Rp. 3,75 </a:t>
            </a:r>
          </a:p>
          <a:p>
            <a:pPr eaLnBrk="1" hangingPunct="1">
              <a:buFontTx/>
              <a:buChar char="•"/>
            </a:pPr>
            <a:r>
              <a:rPr lang="en-US"/>
              <a:t>jika tidak dibayar dapat diganti kurungan pengganti</a:t>
            </a:r>
          </a:p>
          <a:p>
            <a:pPr eaLnBrk="1" hangingPunct="1">
              <a:buFontTx/>
              <a:buChar char="•"/>
            </a:pPr>
            <a:r>
              <a:rPr lang="en-US"/>
              <a:t>kurungan pengganti minimal 1 hari maksimal 6 bulan. Tapi jika ada perbarengan, pengulangan, atau dilakukan pejabat maka maksimal 8 bulan</a:t>
            </a:r>
          </a:p>
          <a:p>
            <a:pPr eaLnBrk="1" hangingPunct="1">
              <a:buFontTx/>
              <a:buChar char="•"/>
            </a:pPr>
            <a:r>
              <a:rPr lang="en-US"/>
              <a:t>persamaan denda dan kurungan, Rp 7,50/kurang = 1 hari, jika lebih dari Rp 7,50 maka dilipatkan. Sisanya dihitung 1 hari</a:t>
            </a:r>
          </a:p>
        </p:txBody>
      </p:sp>
      <p:sp>
        <p:nvSpPr>
          <p:cNvPr id="66564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274DBDC-0282-46D0-AB42-21CEC98108F8}" type="slidenum">
              <a:rPr lang="ar-SA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err="1">
                <a:latin typeface="+mj-lt"/>
                <a:ea typeface="+mj-ea"/>
                <a:cs typeface="+mj-cs"/>
              </a:rPr>
              <a:t>Penjatuhan</a:t>
            </a:r>
            <a:r>
              <a:rPr lang="en-US" sz="4000" dirty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>
                <a:latin typeface="+mj-lt"/>
                <a:ea typeface="+mj-ea"/>
                <a:cs typeface="+mj-cs"/>
              </a:rPr>
              <a:t>Pidana</a:t>
            </a:r>
            <a:r>
              <a:rPr lang="en-US" sz="4000" dirty="0">
                <a:latin typeface="+mj-lt"/>
                <a:ea typeface="+mj-ea"/>
                <a:cs typeface="+mj-cs"/>
              </a:rPr>
              <a:t> (Sentencing)</a:t>
            </a:r>
          </a:p>
        </p:txBody>
      </p:sp>
      <p:sp>
        <p:nvSpPr>
          <p:cNvPr id="68611" name="Rectangle 3"/>
          <p:cNvSpPr txBox="1">
            <a:spLocks noChangeArrowheads="1"/>
          </p:cNvSpPr>
          <p:nvPr/>
        </p:nvSpPr>
        <p:spPr bwMode="auto">
          <a:xfrm>
            <a:off x="838200" y="1600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Upaya yang sah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Yang dilandasi oleh hukum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Untuk mengenakan nestapa/penderitaan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Pada seseorang yang melalui proses peradilan pidana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Terbukti secara sah dan meyakinkan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Bersalah melakukan suatu tindak pidana </a:t>
            </a:r>
          </a:p>
        </p:txBody>
      </p:sp>
    </p:spTree>
    <p:extLst>
      <p:ext uri="{BB962C8B-B14F-4D97-AF65-F5344CB8AC3E}">
        <p14:creationId xmlns:p14="http://schemas.microsoft.com/office/powerpoint/2010/main" val="11695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>
                <a:latin typeface="+mj-lt"/>
                <a:ea typeface="+mj-ea"/>
                <a:cs typeface="+mj-cs"/>
              </a:rPr>
              <a:t>Pidana (Punishment)</a:t>
            </a:r>
          </a:p>
        </p:txBody>
      </p:sp>
      <p:sp>
        <p:nvSpPr>
          <p:cNvPr id="6963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Nestapa/derita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Yang dengan sengaja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Dikenakan pada seseoarng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Oleh negara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Melalui proses peradilan pidana</a:t>
            </a:r>
          </a:p>
        </p:txBody>
      </p:sp>
    </p:spTree>
    <p:extLst>
      <p:ext uri="{BB962C8B-B14F-4D97-AF65-F5344CB8AC3E}">
        <p14:creationId xmlns:p14="http://schemas.microsoft.com/office/powerpoint/2010/main" val="13988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>
                <a:latin typeface="+mj-lt"/>
                <a:ea typeface="+mj-ea"/>
                <a:cs typeface="+mj-cs"/>
              </a:rPr>
              <a:t>Proses Peradilan Pidana </a:t>
            </a:r>
            <a:br>
              <a:rPr lang="en-US" sz="4000">
                <a:latin typeface="+mj-lt"/>
                <a:ea typeface="+mj-ea"/>
                <a:cs typeface="+mj-cs"/>
              </a:rPr>
            </a:br>
            <a:r>
              <a:rPr lang="en-US" sz="4000">
                <a:latin typeface="+mj-lt"/>
                <a:ea typeface="+mj-ea"/>
                <a:cs typeface="+mj-cs"/>
              </a:rPr>
              <a:t>(the Criminal Justice Process)</a:t>
            </a:r>
          </a:p>
        </p:txBody>
      </p:sp>
      <p:sp>
        <p:nvSpPr>
          <p:cNvPr id="70659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Struktur, fungsi dan proses pengambilan keputusan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Oleh sejumlah lembaga (kepolisian, kejaksaan, pengadilan dan lembaga pemasyarakatan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Yang berkenaan dengan penanganan dan pengendalian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Kejahatan dan pelaku kejahatan</a:t>
            </a:r>
          </a:p>
        </p:txBody>
      </p:sp>
    </p:spTree>
    <p:extLst>
      <p:ext uri="{BB962C8B-B14F-4D97-AF65-F5344CB8AC3E}">
        <p14:creationId xmlns:p14="http://schemas.microsoft.com/office/powerpoint/2010/main" val="192045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1</cp:revision>
  <dcterms:created xsi:type="dcterms:W3CDTF">2019-08-06T09:28:32Z</dcterms:created>
  <dcterms:modified xsi:type="dcterms:W3CDTF">2019-08-06T09:29:02Z</dcterms:modified>
</cp:coreProperties>
</file>