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3808-37D4-4EB8-A50F-35CE5DE70E3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FDD2-1F17-4433-B638-1578E8FA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0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3808-37D4-4EB8-A50F-35CE5DE70E3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FDD2-1F17-4433-B638-1578E8FA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5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3808-37D4-4EB8-A50F-35CE5DE70E3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FDD2-1F17-4433-B638-1578E8FA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0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3808-37D4-4EB8-A50F-35CE5DE70E3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FDD2-1F17-4433-B638-1578E8FA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0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3808-37D4-4EB8-A50F-35CE5DE70E3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FDD2-1F17-4433-B638-1578E8FA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190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3808-37D4-4EB8-A50F-35CE5DE70E3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FDD2-1F17-4433-B638-1578E8FA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12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3808-37D4-4EB8-A50F-35CE5DE70E3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FDD2-1F17-4433-B638-1578E8FA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4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3808-37D4-4EB8-A50F-35CE5DE70E3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FDD2-1F17-4433-B638-1578E8FA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3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3808-37D4-4EB8-A50F-35CE5DE70E3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FDD2-1F17-4433-B638-1578E8FA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26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3808-37D4-4EB8-A50F-35CE5DE70E3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FDD2-1F17-4433-B638-1578E8FA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1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3808-37D4-4EB8-A50F-35CE5DE70E3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FDD2-1F17-4433-B638-1578E8FA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5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53808-37D4-4EB8-A50F-35CE5DE70E3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1FDD2-1F17-4433-B638-1578E8FA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4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3132138" y="115888"/>
            <a:ext cx="1728787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1600" b="1">
                <a:latin typeface="Calibri" pitchFamily="34" charset="0"/>
              </a:rPr>
              <a:t>Tindak Pidana</a:t>
            </a:r>
          </a:p>
          <a:p>
            <a:pPr algn="ctr" eaLnBrk="1" hangingPunct="1"/>
            <a:r>
              <a:rPr lang="id-ID" sz="1600" b="1" i="1">
                <a:latin typeface="Calibri" pitchFamily="34" charset="0"/>
              </a:rPr>
              <a:t>(delict)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1258888" y="955675"/>
            <a:ext cx="1512887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1600" b="1">
                <a:latin typeface="Calibri" pitchFamily="34" charset="0"/>
              </a:rPr>
              <a:t>Pengaduan</a:t>
            </a:r>
          </a:p>
          <a:p>
            <a:pPr algn="ctr" eaLnBrk="1" hangingPunct="1"/>
            <a:r>
              <a:rPr lang="id-ID" sz="1600" b="1" i="1">
                <a:latin typeface="Calibri" pitchFamily="34" charset="0"/>
              </a:rPr>
              <a:t>(klacht)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5364163" y="955675"/>
            <a:ext cx="1655762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1600" b="1">
                <a:latin typeface="Calibri" pitchFamily="34" charset="0"/>
              </a:rPr>
              <a:t>Laporan</a:t>
            </a:r>
          </a:p>
          <a:p>
            <a:pPr algn="ctr" eaLnBrk="1" hangingPunct="1"/>
            <a:r>
              <a:rPr lang="id-ID" sz="1600" b="1" i="1">
                <a:latin typeface="Calibri" pitchFamily="34" charset="0"/>
              </a:rPr>
              <a:t>(aangifte)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3203575" y="1989138"/>
            <a:ext cx="1728788" cy="3857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>
                <a:latin typeface="Times New Roman" pitchFamily="18" charset="0"/>
              </a:rPr>
              <a:t>Penyelidikan</a:t>
            </a:r>
            <a:endParaRPr lang="id-ID" i="1">
              <a:latin typeface="Times New Roman" pitchFamily="18" charset="0"/>
            </a:endParaRP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3203575" y="2852738"/>
            <a:ext cx="1800225" cy="3857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>
                <a:latin typeface="Times New Roman" pitchFamily="18" charset="0"/>
              </a:rPr>
              <a:t>Penyidikan</a:t>
            </a:r>
            <a:endParaRPr lang="id-ID" i="1">
              <a:latin typeface="Times New Roman" pitchFamily="18" charset="0"/>
            </a:endParaRP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3203575" y="3644900"/>
            <a:ext cx="1800225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>
                <a:latin typeface="Times New Roman" pitchFamily="18" charset="0"/>
              </a:rPr>
              <a:t>Penuntutan</a:t>
            </a:r>
            <a:endParaRPr lang="id-ID" i="1">
              <a:latin typeface="Times New Roman" pitchFamily="18" charset="0"/>
            </a:endParaRP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5795963" y="4797425"/>
            <a:ext cx="208915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>
                <a:latin typeface="Calibri" pitchFamily="34" charset="0"/>
              </a:rPr>
              <a:t>Praperadilan</a:t>
            </a:r>
            <a:endParaRPr lang="id-ID" i="1">
              <a:latin typeface="Calibri" pitchFamily="34" charset="0"/>
            </a:endParaRPr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2916238" y="5157788"/>
            <a:ext cx="2232025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b="1">
                <a:latin typeface="Calibri" pitchFamily="34" charset="0"/>
              </a:rPr>
              <a:t>Peradilan</a:t>
            </a:r>
          </a:p>
          <a:p>
            <a:pPr algn="ctr" eaLnBrk="1" hangingPunct="1"/>
            <a:r>
              <a:rPr lang="id-ID" sz="1600" b="1" i="1">
                <a:latin typeface="Calibri" pitchFamily="34" charset="0"/>
              </a:rPr>
              <a:t>(Sidang Pengadilan)</a:t>
            </a:r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3059113" y="6308725"/>
            <a:ext cx="208915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b="1">
                <a:latin typeface="Calibri" pitchFamily="34" charset="0"/>
              </a:rPr>
              <a:t>Eksekusi</a:t>
            </a:r>
            <a:endParaRPr lang="id-ID" b="1" i="1">
              <a:latin typeface="Calibri" pitchFamily="34" charset="0"/>
            </a:endParaRPr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 rot="5400000">
            <a:off x="7681119" y="2191544"/>
            <a:ext cx="2089150" cy="3857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>
                <a:latin typeface="Calibri" pitchFamily="34" charset="0"/>
              </a:rPr>
              <a:t>Vooronderzoek</a:t>
            </a:r>
            <a:endParaRPr lang="id-ID" i="1">
              <a:latin typeface="Calibri" pitchFamily="34" charset="0"/>
            </a:endParaRPr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 rot="5400000">
            <a:off x="7681119" y="5360194"/>
            <a:ext cx="2089150" cy="3857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>
                <a:latin typeface="Calibri" pitchFamily="34" charset="0"/>
              </a:rPr>
              <a:t>Eindonderzoek</a:t>
            </a:r>
            <a:endParaRPr lang="id-ID" i="1">
              <a:latin typeface="Calibri" pitchFamily="34" charset="0"/>
            </a:endParaRPr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1692275" y="3357563"/>
            <a:ext cx="1584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 sz="1600" b="1">
                <a:latin typeface="Times New Roman" pitchFamily="18" charset="0"/>
              </a:rPr>
              <a:t>Prapenuntutan</a:t>
            </a:r>
          </a:p>
        </p:txBody>
      </p:sp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2916238" y="981075"/>
            <a:ext cx="2232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d-ID" sz="1600" b="1">
                <a:latin typeface="Times New Roman" pitchFamily="18" charset="0"/>
              </a:rPr>
              <a:t>Tertangkap Tangan </a:t>
            </a:r>
            <a:r>
              <a:rPr lang="id-ID" sz="1600" b="1" i="1">
                <a:latin typeface="Times New Roman" pitchFamily="18" charset="0"/>
              </a:rPr>
              <a:t>(ambtshalve)</a:t>
            </a:r>
          </a:p>
        </p:txBody>
      </p:sp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0" y="1196975"/>
            <a:ext cx="1223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id-ID" sz="1200">
                <a:latin typeface="Times New Roman" pitchFamily="18" charset="0"/>
              </a:rPr>
              <a:t>Ps. 1 Butir 25</a:t>
            </a:r>
          </a:p>
          <a:p>
            <a:pPr algn="r" eaLnBrk="1" hangingPunct="1"/>
            <a:r>
              <a:rPr lang="id-ID" sz="1200">
                <a:latin typeface="Times New Roman" pitchFamily="18" charset="0"/>
              </a:rPr>
              <a:t>KUHAP</a:t>
            </a:r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7235825" y="981075"/>
            <a:ext cx="1223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d-ID" sz="1200">
                <a:latin typeface="Times New Roman" pitchFamily="18" charset="0"/>
              </a:rPr>
              <a:t>Ps. 1 Butir 24</a:t>
            </a:r>
          </a:p>
          <a:p>
            <a:pPr eaLnBrk="1" hangingPunct="1"/>
            <a:r>
              <a:rPr lang="id-ID" sz="1200">
                <a:latin typeface="Times New Roman" pitchFamily="18" charset="0"/>
              </a:rPr>
              <a:t>KUHAP</a:t>
            </a:r>
          </a:p>
        </p:txBody>
      </p:sp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827088" y="1844675"/>
            <a:ext cx="194468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id-ID" sz="1200">
                <a:latin typeface="Times New Roman" pitchFamily="18" charset="0"/>
              </a:rPr>
              <a:t>Ps. 1 Butir 4 – 5 jo</a:t>
            </a:r>
          </a:p>
          <a:p>
            <a:pPr algn="r" eaLnBrk="1" hangingPunct="1"/>
            <a:r>
              <a:rPr lang="id-ID" sz="1200">
                <a:latin typeface="Times New Roman" pitchFamily="18" charset="0"/>
              </a:rPr>
              <a:t>Ps. 4 – 5 jo</a:t>
            </a:r>
          </a:p>
          <a:p>
            <a:pPr algn="r" eaLnBrk="1" hangingPunct="1"/>
            <a:r>
              <a:rPr lang="id-ID" sz="1200">
                <a:latin typeface="Times New Roman" pitchFamily="18" charset="0"/>
              </a:rPr>
              <a:t>Ps. 102 – 105 KUHAP</a:t>
            </a:r>
          </a:p>
        </p:txBody>
      </p:sp>
      <p:sp>
        <p:nvSpPr>
          <p:cNvPr id="71698" name="Text Box 18"/>
          <p:cNvSpPr txBox="1">
            <a:spLocks noChangeArrowheads="1"/>
          </p:cNvSpPr>
          <p:nvPr/>
        </p:nvSpPr>
        <p:spPr bwMode="auto">
          <a:xfrm>
            <a:off x="5508625" y="2636838"/>
            <a:ext cx="19446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id-ID" sz="1200">
                <a:latin typeface="Times New Roman" pitchFamily="18" charset="0"/>
              </a:rPr>
              <a:t>Ps. 1 Butir 1 – 3 jo</a:t>
            </a:r>
          </a:p>
          <a:p>
            <a:pPr algn="r" eaLnBrk="1" hangingPunct="1"/>
            <a:r>
              <a:rPr lang="id-ID" sz="1200">
                <a:latin typeface="Times New Roman" pitchFamily="18" charset="0"/>
              </a:rPr>
              <a:t>Ps. 6 – 12 jo</a:t>
            </a:r>
          </a:p>
          <a:p>
            <a:pPr algn="r" eaLnBrk="1" hangingPunct="1"/>
            <a:r>
              <a:rPr lang="id-ID" sz="1200">
                <a:latin typeface="Times New Roman" pitchFamily="18" charset="0"/>
              </a:rPr>
              <a:t>Ps. 106 – 136 KUHAP</a:t>
            </a:r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5580063" y="3429000"/>
            <a:ext cx="194468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id-ID" sz="1200">
                <a:latin typeface="Times New Roman" pitchFamily="18" charset="0"/>
              </a:rPr>
              <a:t>Ps. 1 Butir 6 – 7 jo</a:t>
            </a:r>
          </a:p>
          <a:p>
            <a:pPr algn="r" eaLnBrk="1" hangingPunct="1"/>
            <a:r>
              <a:rPr lang="id-ID" sz="1200">
                <a:latin typeface="Times New Roman" pitchFamily="18" charset="0"/>
              </a:rPr>
              <a:t>Ps. 13 – 15 jo</a:t>
            </a:r>
          </a:p>
          <a:p>
            <a:pPr algn="r" eaLnBrk="1" hangingPunct="1"/>
            <a:r>
              <a:rPr lang="id-ID" sz="1200">
                <a:latin typeface="Times New Roman" pitchFamily="18" charset="0"/>
              </a:rPr>
              <a:t>Ps. 137 – 144 KUHAP</a:t>
            </a:r>
          </a:p>
        </p:txBody>
      </p:sp>
      <p:sp>
        <p:nvSpPr>
          <p:cNvPr id="71700" name="Text Box 20"/>
          <p:cNvSpPr txBox="1">
            <a:spLocks noChangeArrowheads="1"/>
          </p:cNvSpPr>
          <p:nvPr/>
        </p:nvSpPr>
        <p:spPr bwMode="auto">
          <a:xfrm>
            <a:off x="5580063" y="4221163"/>
            <a:ext cx="19446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id-ID" sz="1400">
                <a:latin typeface="Times New Roman" pitchFamily="18" charset="0"/>
              </a:rPr>
              <a:t>Ps. 1 Butir 8 – 9 jo</a:t>
            </a:r>
          </a:p>
          <a:p>
            <a:pPr algn="r" eaLnBrk="1" hangingPunct="1"/>
            <a:r>
              <a:rPr lang="id-ID" sz="1400">
                <a:latin typeface="Times New Roman" pitchFamily="18" charset="0"/>
              </a:rPr>
              <a:t>Ps. 145 – 232 KUHAP</a:t>
            </a:r>
          </a:p>
        </p:txBody>
      </p:sp>
      <p:sp>
        <p:nvSpPr>
          <p:cNvPr id="71701" name="Text Box 21"/>
          <p:cNvSpPr txBox="1">
            <a:spLocks noChangeArrowheads="1"/>
          </p:cNvSpPr>
          <p:nvPr/>
        </p:nvSpPr>
        <p:spPr bwMode="auto">
          <a:xfrm>
            <a:off x="1619250" y="4365625"/>
            <a:ext cx="194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id-ID" sz="1200">
                <a:latin typeface="Times New Roman" pitchFamily="18" charset="0"/>
              </a:rPr>
              <a:t>Ps. 1 Butir 10 jo</a:t>
            </a:r>
          </a:p>
          <a:p>
            <a:pPr algn="r" eaLnBrk="1" hangingPunct="1"/>
            <a:r>
              <a:rPr lang="id-ID" sz="1200">
                <a:latin typeface="Times New Roman" pitchFamily="18" charset="0"/>
              </a:rPr>
              <a:t>Ps. 77 – 83  KUHAP</a:t>
            </a:r>
          </a:p>
        </p:txBody>
      </p:sp>
      <p:sp>
        <p:nvSpPr>
          <p:cNvPr id="71702" name="Text Box 22"/>
          <p:cNvSpPr txBox="1">
            <a:spLocks noChangeArrowheads="1"/>
          </p:cNvSpPr>
          <p:nvPr/>
        </p:nvSpPr>
        <p:spPr bwMode="auto">
          <a:xfrm>
            <a:off x="34925" y="3284538"/>
            <a:ext cx="15128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id-ID" sz="1200">
                <a:latin typeface="Times New Roman" pitchFamily="18" charset="0"/>
              </a:rPr>
              <a:t>Ps. 14 b jo Ps. 110 Ay (3) – (4) jo. Ps. 138 KUHAP</a:t>
            </a:r>
          </a:p>
        </p:txBody>
      </p:sp>
      <p:sp>
        <p:nvSpPr>
          <p:cNvPr id="71703" name="Rectangle 23"/>
          <p:cNvSpPr>
            <a:spLocks noChangeArrowheads="1"/>
          </p:cNvSpPr>
          <p:nvPr/>
        </p:nvSpPr>
        <p:spPr bwMode="auto">
          <a:xfrm>
            <a:off x="2916238" y="1844675"/>
            <a:ext cx="2447925" cy="1584325"/>
          </a:xfrm>
          <a:prstGeom prst="rect">
            <a:avLst/>
          </a:prstGeom>
          <a:noFill/>
          <a:ln w="2857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71704" name="Line 24"/>
          <p:cNvSpPr>
            <a:spLocks noChangeShapeType="1"/>
          </p:cNvSpPr>
          <p:nvPr/>
        </p:nvSpPr>
        <p:spPr bwMode="auto">
          <a:xfrm>
            <a:off x="1979613" y="796925"/>
            <a:ext cx="4321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5" name="Line 25"/>
          <p:cNvSpPr>
            <a:spLocks noChangeShapeType="1"/>
          </p:cNvSpPr>
          <p:nvPr/>
        </p:nvSpPr>
        <p:spPr bwMode="auto">
          <a:xfrm>
            <a:off x="1979613" y="1728788"/>
            <a:ext cx="4321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6" name="Line 26"/>
          <p:cNvSpPr>
            <a:spLocks noChangeShapeType="1"/>
          </p:cNvSpPr>
          <p:nvPr/>
        </p:nvSpPr>
        <p:spPr bwMode="auto">
          <a:xfrm>
            <a:off x="1979613" y="79375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7" name="Line 27"/>
          <p:cNvSpPr>
            <a:spLocks noChangeShapeType="1"/>
          </p:cNvSpPr>
          <p:nvPr/>
        </p:nvSpPr>
        <p:spPr bwMode="auto">
          <a:xfrm>
            <a:off x="6300788" y="798513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8" name="Line 28"/>
          <p:cNvSpPr>
            <a:spLocks noChangeShapeType="1"/>
          </p:cNvSpPr>
          <p:nvPr/>
        </p:nvSpPr>
        <p:spPr bwMode="auto">
          <a:xfrm flipV="1">
            <a:off x="1979613" y="1538288"/>
            <a:ext cx="0" cy="203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9" name="Line 29"/>
          <p:cNvSpPr>
            <a:spLocks noChangeShapeType="1"/>
          </p:cNvSpPr>
          <p:nvPr/>
        </p:nvSpPr>
        <p:spPr bwMode="auto">
          <a:xfrm flipV="1">
            <a:off x="6297613" y="1538288"/>
            <a:ext cx="0" cy="203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0" name="Line 30"/>
          <p:cNvSpPr>
            <a:spLocks noChangeShapeType="1"/>
          </p:cNvSpPr>
          <p:nvPr/>
        </p:nvSpPr>
        <p:spPr bwMode="auto">
          <a:xfrm>
            <a:off x="3924300" y="704850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1" name="Line 31"/>
          <p:cNvSpPr>
            <a:spLocks noChangeShapeType="1"/>
          </p:cNvSpPr>
          <p:nvPr/>
        </p:nvSpPr>
        <p:spPr bwMode="auto">
          <a:xfrm>
            <a:off x="3924300" y="1522413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2" name="Line 32"/>
          <p:cNvSpPr>
            <a:spLocks noChangeShapeType="1"/>
          </p:cNvSpPr>
          <p:nvPr/>
        </p:nvSpPr>
        <p:spPr bwMode="auto">
          <a:xfrm>
            <a:off x="3924300" y="238125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3" name="Line 33"/>
          <p:cNvSpPr>
            <a:spLocks noChangeShapeType="1"/>
          </p:cNvSpPr>
          <p:nvPr/>
        </p:nvSpPr>
        <p:spPr bwMode="auto">
          <a:xfrm flipH="1">
            <a:off x="3924300" y="3232150"/>
            <a:ext cx="6350" cy="354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4" name="Line 34"/>
          <p:cNvSpPr>
            <a:spLocks noChangeShapeType="1"/>
          </p:cNvSpPr>
          <p:nvPr/>
        </p:nvSpPr>
        <p:spPr bwMode="auto">
          <a:xfrm>
            <a:off x="3924300" y="4024313"/>
            <a:ext cx="0" cy="1079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5" name="Line 35"/>
          <p:cNvSpPr>
            <a:spLocks noChangeShapeType="1"/>
          </p:cNvSpPr>
          <p:nvPr/>
        </p:nvSpPr>
        <p:spPr bwMode="auto">
          <a:xfrm>
            <a:off x="3924300" y="5792788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6" name="Line 36"/>
          <p:cNvSpPr>
            <a:spLocks noChangeShapeType="1"/>
          </p:cNvSpPr>
          <p:nvPr/>
        </p:nvSpPr>
        <p:spPr bwMode="auto">
          <a:xfrm>
            <a:off x="3924300" y="4938713"/>
            <a:ext cx="1871663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7" name="Line 37"/>
          <p:cNvSpPr>
            <a:spLocks noChangeShapeType="1"/>
          </p:cNvSpPr>
          <p:nvPr/>
        </p:nvSpPr>
        <p:spPr bwMode="auto">
          <a:xfrm>
            <a:off x="7885113" y="4941888"/>
            <a:ext cx="287337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8" name="Line 38"/>
          <p:cNvSpPr>
            <a:spLocks noChangeShapeType="1"/>
          </p:cNvSpPr>
          <p:nvPr/>
        </p:nvSpPr>
        <p:spPr bwMode="auto">
          <a:xfrm>
            <a:off x="8675688" y="3429000"/>
            <a:ext cx="0" cy="1079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9" name="Line 39"/>
          <p:cNvSpPr>
            <a:spLocks noChangeShapeType="1"/>
          </p:cNvSpPr>
          <p:nvPr/>
        </p:nvSpPr>
        <p:spPr bwMode="auto">
          <a:xfrm flipV="1">
            <a:off x="8172450" y="1484313"/>
            <a:ext cx="0" cy="3457575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0" name="Line 40"/>
          <p:cNvSpPr>
            <a:spLocks noChangeShapeType="1"/>
          </p:cNvSpPr>
          <p:nvPr/>
        </p:nvSpPr>
        <p:spPr bwMode="auto">
          <a:xfrm>
            <a:off x="2411413" y="3068638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1" name="Line 41"/>
          <p:cNvSpPr>
            <a:spLocks noChangeShapeType="1"/>
          </p:cNvSpPr>
          <p:nvPr/>
        </p:nvSpPr>
        <p:spPr bwMode="auto">
          <a:xfrm>
            <a:off x="2411413" y="3068638"/>
            <a:ext cx="0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2" name="Line 42"/>
          <p:cNvSpPr>
            <a:spLocks noChangeShapeType="1"/>
          </p:cNvSpPr>
          <p:nvPr/>
        </p:nvSpPr>
        <p:spPr bwMode="auto">
          <a:xfrm>
            <a:off x="2411413" y="3619500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3" name="Line 43"/>
          <p:cNvSpPr>
            <a:spLocks noChangeShapeType="1"/>
          </p:cNvSpPr>
          <p:nvPr/>
        </p:nvSpPr>
        <p:spPr bwMode="auto">
          <a:xfrm>
            <a:off x="2411413" y="3835400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8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442913" y="153988"/>
            <a:ext cx="2608262" cy="5365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1400" b="1">
                <a:latin typeface="Times New Roman" pitchFamily="18" charset="0"/>
              </a:rPr>
              <a:t>Jaksa </a:t>
            </a:r>
          </a:p>
          <a:p>
            <a:pPr algn="ctr" eaLnBrk="1" hangingPunct="1"/>
            <a:r>
              <a:rPr lang="id-ID" sz="1400" b="1">
                <a:latin typeface="Times New Roman" pitchFamily="18" charset="0"/>
              </a:rPr>
              <a:t>Penuntut Umum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3068638" y="158750"/>
            <a:ext cx="2655887" cy="5365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1400" b="1">
                <a:latin typeface="Times New Roman" pitchFamily="18" charset="0"/>
              </a:rPr>
              <a:t>Hakim/</a:t>
            </a:r>
          </a:p>
          <a:p>
            <a:pPr algn="ctr" eaLnBrk="1" hangingPunct="1"/>
            <a:r>
              <a:rPr lang="id-ID" sz="1400" b="1">
                <a:latin typeface="Times New Roman" pitchFamily="18" charset="0"/>
              </a:rPr>
              <a:t>Majelis Hakim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5749925" y="155575"/>
            <a:ext cx="2735263" cy="5365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1400" b="1">
                <a:latin typeface="Times New Roman" pitchFamily="18" charset="0"/>
              </a:rPr>
              <a:t>Terdakwa / </a:t>
            </a:r>
          </a:p>
          <a:p>
            <a:pPr algn="ctr" eaLnBrk="1" hangingPunct="1"/>
            <a:r>
              <a:rPr lang="id-ID" sz="1400" b="1">
                <a:latin typeface="Times New Roman" pitchFamily="18" charset="0"/>
              </a:rPr>
              <a:t>Penasihat Hukum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 rot="5400000">
            <a:off x="7997032" y="1180306"/>
            <a:ext cx="1512888" cy="5365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1400" b="1">
                <a:latin typeface="Times New Roman" pitchFamily="18" charset="0"/>
              </a:rPr>
              <a:t>Sidang </a:t>
            </a:r>
          </a:p>
          <a:p>
            <a:pPr algn="ctr" eaLnBrk="1" hangingPunct="1"/>
            <a:r>
              <a:rPr lang="id-ID" sz="1400" b="1">
                <a:latin typeface="Times New Roman" pitchFamily="18" charset="0"/>
              </a:rPr>
              <a:t>Pertama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 rot="5400000">
            <a:off x="8001794" y="2685256"/>
            <a:ext cx="1512888" cy="5365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1400" b="1">
                <a:latin typeface="Times New Roman" pitchFamily="18" charset="0"/>
              </a:rPr>
              <a:t>Sidang Pembuktian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 rot="5400000">
            <a:off x="8002588" y="4195762"/>
            <a:ext cx="1511300" cy="5365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1400" b="1">
                <a:latin typeface="Times New Roman" pitchFamily="18" charset="0"/>
              </a:rPr>
              <a:t>Sidang Tuntutan &amp; Pembelaan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 rot="5400000">
            <a:off x="7997032" y="5712619"/>
            <a:ext cx="1512887" cy="5365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1400" b="1">
                <a:latin typeface="Times New Roman" pitchFamily="18" charset="0"/>
              </a:rPr>
              <a:t>Sidang </a:t>
            </a:r>
          </a:p>
          <a:p>
            <a:pPr algn="ctr" eaLnBrk="1" hangingPunct="1"/>
            <a:r>
              <a:rPr lang="id-ID" sz="1400" b="1">
                <a:latin typeface="Times New Roman" pitchFamily="18" charset="0"/>
              </a:rPr>
              <a:t>Putusan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 rot="-5400000">
            <a:off x="-486569" y="1286669"/>
            <a:ext cx="1512888" cy="3238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1400" b="1">
                <a:latin typeface="Times New Roman" pitchFamily="18" charset="0"/>
              </a:rPr>
              <a:t>Tahap I</a:t>
            </a: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 rot="-5400000">
            <a:off x="-486569" y="2797969"/>
            <a:ext cx="1512888" cy="3238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1400" b="1">
                <a:latin typeface="Times New Roman" pitchFamily="18" charset="0"/>
              </a:rPr>
              <a:t>Tahap II</a:t>
            </a: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 rot="-5400000">
            <a:off x="-482600" y="4303713"/>
            <a:ext cx="1511300" cy="3238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1400" b="1">
                <a:latin typeface="Times New Roman" pitchFamily="18" charset="0"/>
              </a:rPr>
              <a:t>Tahap III</a:t>
            </a: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 rot="-5400000">
            <a:off x="-486569" y="5823744"/>
            <a:ext cx="1512888" cy="3238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1400" b="1">
                <a:latin typeface="Times New Roman" pitchFamily="18" charset="0"/>
              </a:rPr>
              <a:t>Tahap IV</a:t>
            </a: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3635375" y="765175"/>
            <a:ext cx="14398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d-ID" sz="1400">
                <a:latin typeface="Calibri" pitchFamily="34" charset="0"/>
              </a:rPr>
              <a:t>Sidang Dibuka</a:t>
            </a:r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1116013" y="981075"/>
            <a:ext cx="143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d-ID" sz="1400">
                <a:latin typeface="Calibri" pitchFamily="34" charset="0"/>
              </a:rPr>
              <a:t>Dakwaan</a:t>
            </a:r>
          </a:p>
        </p:txBody>
      </p:sp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6372225" y="981075"/>
            <a:ext cx="14398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d-ID" sz="1400">
                <a:latin typeface="Calibri" pitchFamily="34" charset="0"/>
              </a:rPr>
              <a:t>Eksepsi</a:t>
            </a:r>
          </a:p>
        </p:txBody>
      </p:sp>
      <p:sp>
        <p:nvSpPr>
          <p:cNvPr id="72720" name="Text Box 16"/>
          <p:cNvSpPr txBox="1">
            <a:spLocks noChangeArrowheads="1"/>
          </p:cNvSpPr>
          <p:nvPr/>
        </p:nvSpPr>
        <p:spPr bwMode="auto">
          <a:xfrm>
            <a:off x="971550" y="1412875"/>
            <a:ext cx="19446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d-ID" sz="1400">
                <a:latin typeface="Calibri" pitchFamily="34" charset="0"/>
              </a:rPr>
              <a:t>Tanggapan (Replik)</a:t>
            </a:r>
          </a:p>
        </p:txBody>
      </p:sp>
      <p:sp>
        <p:nvSpPr>
          <p:cNvPr id="72721" name="Text Box 17"/>
          <p:cNvSpPr txBox="1">
            <a:spLocks noChangeArrowheads="1"/>
          </p:cNvSpPr>
          <p:nvPr/>
        </p:nvSpPr>
        <p:spPr bwMode="auto">
          <a:xfrm>
            <a:off x="6110288" y="1484313"/>
            <a:ext cx="18716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d-ID" sz="1400">
                <a:latin typeface="Calibri" pitchFamily="34" charset="0"/>
              </a:rPr>
              <a:t>Tanggapan (Duplik)</a:t>
            </a:r>
          </a:p>
        </p:txBody>
      </p: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3779838" y="1916113"/>
            <a:ext cx="143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d-ID" sz="1400">
                <a:latin typeface="Calibri" pitchFamily="34" charset="0"/>
              </a:rPr>
              <a:t>Putusan Sela</a:t>
            </a:r>
          </a:p>
        </p:txBody>
      </p:sp>
      <p:sp>
        <p:nvSpPr>
          <p:cNvPr id="72723" name="Line 19"/>
          <p:cNvSpPr>
            <a:spLocks noChangeShapeType="1"/>
          </p:cNvSpPr>
          <p:nvPr/>
        </p:nvSpPr>
        <p:spPr bwMode="auto">
          <a:xfrm flipH="1">
            <a:off x="2339975" y="1052513"/>
            <a:ext cx="20161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4" name="Line 20"/>
          <p:cNvSpPr>
            <a:spLocks noChangeShapeType="1"/>
          </p:cNvSpPr>
          <p:nvPr/>
        </p:nvSpPr>
        <p:spPr bwMode="auto">
          <a:xfrm>
            <a:off x="2339975" y="1196975"/>
            <a:ext cx="424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5" name="Line 21"/>
          <p:cNvSpPr>
            <a:spLocks noChangeShapeType="1"/>
          </p:cNvSpPr>
          <p:nvPr/>
        </p:nvSpPr>
        <p:spPr bwMode="auto">
          <a:xfrm flipH="1">
            <a:off x="2843213" y="1268413"/>
            <a:ext cx="374491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6" name="Line 22"/>
          <p:cNvSpPr>
            <a:spLocks noChangeShapeType="1"/>
          </p:cNvSpPr>
          <p:nvPr/>
        </p:nvSpPr>
        <p:spPr bwMode="auto">
          <a:xfrm>
            <a:off x="2843213" y="1557338"/>
            <a:ext cx="331311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7" name="Line 23"/>
          <p:cNvSpPr>
            <a:spLocks noChangeShapeType="1"/>
          </p:cNvSpPr>
          <p:nvPr/>
        </p:nvSpPr>
        <p:spPr bwMode="auto">
          <a:xfrm flipH="1">
            <a:off x="5076825" y="1700213"/>
            <a:ext cx="10795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8" name="Text Box 24"/>
          <p:cNvSpPr txBox="1">
            <a:spLocks noChangeArrowheads="1"/>
          </p:cNvSpPr>
          <p:nvPr/>
        </p:nvSpPr>
        <p:spPr bwMode="auto">
          <a:xfrm>
            <a:off x="684213" y="2205038"/>
            <a:ext cx="2160587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1400" b="1">
                <a:latin typeface="Calibri" pitchFamily="34" charset="0"/>
              </a:rPr>
              <a:t>Pemeriksaan Bukti</a:t>
            </a:r>
          </a:p>
          <a:p>
            <a:pPr algn="ctr" eaLnBrk="1" hangingPunct="1"/>
            <a:endParaRPr lang="id-ID" sz="1400" b="1">
              <a:latin typeface="Calibri" pitchFamily="34" charset="0"/>
            </a:endParaRPr>
          </a:p>
          <a:p>
            <a:pPr algn="just" eaLnBrk="1" hangingPunct="1">
              <a:buFontTx/>
              <a:buChar char="•"/>
            </a:pPr>
            <a:r>
              <a:rPr lang="id-ID" sz="1400">
                <a:latin typeface="Calibri" pitchFamily="34" charset="0"/>
              </a:rPr>
              <a:t> Saksi </a:t>
            </a:r>
            <a:r>
              <a:rPr lang="id-ID" sz="1400" i="1">
                <a:latin typeface="Calibri" pitchFamily="34" charset="0"/>
              </a:rPr>
              <a:t>A Charge</a:t>
            </a:r>
          </a:p>
          <a:p>
            <a:pPr algn="just" eaLnBrk="1" hangingPunct="1">
              <a:buFontTx/>
              <a:buChar char="•"/>
            </a:pPr>
            <a:r>
              <a:rPr lang="id-ID" sz="1400">
                <a:latin typeface="Calibri" pitchFamily="34" charset="0"/>
              </a:rPr>
              <a:t> Ahli</a:t>
            </a:r>
          </a:p>
          <a:p>
            <a:pPr algn="just" eaLnBrk="1" hangingPunct="1">
              <a:buFontTx/>
              <a:buChar char="•"/>
            </a:pPr>
            <a:r>
              <a:rPr lang="id-ID" sz="1400">
                <a:latin typeface="Calibri" pitchFamily="34" charset="0"/>
              </a:rPr>
              <a:t> Surat</a:t>
            </a:r>
          </a:p>
          <a:p>
            <a:pPr algn="just" eaLnBrk="1" hangingPunct="1">
              <a:buFontTx/>
              <a:buChar char="•"/>
            </a:pPr>
            <a:r>
              <a:rPr lang="id-ID" sz="1400">
                <a:latin typeface="Calibri" pitchFamily="34" charset="0"/>
              </a:rPr>
              <a:t> Barang Bukti</a:t>
            </a:r>
          </a:p>
        </p:txBody>
      </p:sp>
      <p:sp>
        <p:nvSpPr>
          <p:cNvPr id="72729" name="Text Box 25"/>
          <p:cNvSpPr txBox="1">
            <a:spLocks noChangeArrowheads="1"/>
          </p:cNvSpPr>
          <p:nvPr/>
        </p:nvSpPr>
        <p:spPr bwMode="auto">
          <a:xfrm>
            <a:off x="6156325" y="2205038"/>
            <a:ext cx="2160588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1400" b="1">
                <a:latin typeface="Calibri" pitchFamily="34" charset="0"/>
              </a:rPr>
              <a:t>Pemeriksaan Bukti</a:t>
            </a:r>
          </a:p>
          <a:p>
            <a:pPr algn="ctr" eaLnBrk="1" hangingPunct="1"/>
            <a:endParaRPr lang="id-ID" sz="1400" b="1">
              <a:latin typeface="Calibri" pitchFamily="34" charset="0"/>
            </a:endParaRPr>
          </a:p>
          <a:p>
            <a:pPr eaLnBrk="1" hangingPunct="1">
              <a:buFontTx/>
              <a:buChar char="•"/>
            </a:pPr>
            <a:r>
              <a:rPr lang="id-ID" sz="1400">
                <a:latin typeface="Calibri" pitchFamily="34" charset="0"/>
              </a:rPr>
              <a:t> Saksi </a:t>
            </a:r>
            <a:r>
              <a:rPr lang="id-ID" sz="1400" i="1">
                <a:latin typeface="Calibri" pitchFamily="34" charset="0"/>
              </a:rPr>
              <a:t>A Decharge</a:t>
            </a:r>
          </a:p>
          <a:p>
            <a:pPr eaLnBrk="1" hangingPunct="1">
              <a:buFontTx/>
              <a:buChar char="•"/>
            </a:pPr>
            <a:r>
              <a:rPr lang="id-ID" sz="1400">
                <a:latin typeface="Calibri" pitchFamily="34" charset="0"/>
              </a:rPr>
              <a:t> Ahli</a:t>
            </a:r>
          </a:p>
          <a:p>
            <a:pPr eaLnBrk="1" hangingPunct="1">
              <a:buFontTx/>
              <a:buChar char="•"/>
            </a:pPr>
            <a:r>
              <a:rPr lang="id-ID" sz="1400">
                <a:latin typeface="Calibri" pitchFamily="34" charset="0"/>
              </a:rPr>
              <a:t> Surat</a:t>
            </a:r>
          </a:p>
          <a:p>
            <a:pPr eaLnBrk="1" hangingPunct="1">
              <a:buFontTx/>
              <a:buChar char="•"/>
            </a:pPr>
            <a:r>
              <a:rPr lang="id-ID" sz="1400">
                <a:latin typeface="Calibri" pitchFamily="34" charset="0"/>
              </a:rPr>
              <a:t> Barang Bukti</a:t>
            </a:r>
          </a:p>
        </p:txBody>
      </p:sp>
      <p:sp>
        <p:nvSpPr>
          <p:cNvPr id="72730" name="Text Box 26"/>
          <p:cNvSpPr txBox="1">
            <a:spLocks noChangeArrowheads="1"/>
          </p:cNvSpPr>
          <p:nvPr/>
        </p:nvSpPr>
        <p:spPr bwMode="auto">
          <a:xfrm>
            <a:off x="3419475" y="3284538"/>
            <a:ext cx="21605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d-ID" sz="1400">
                <a:latin typeface="Calibri" pitchFamily="34" charset="0"/>
              </a:rPr>
              <a:t>Pemeriksaan Terdakwa</a:t>
            </a:r>
          </a:p>
        </p:txBody>
      </p:sp>
      <p:sp>
        <p:nvSpPr>
          <p:cNvPr id="72731" name="Line 27"/>
          <p:cNvSpPr>
            <a:spLocks noChangeShapeType="1"/>
          </p:cNvSpPr>
          <p:nvPr/>
        </p:nvSpPr>
        <p:spPr bwMode="auto">
          <a:xfrm flipH="1">
            <a:off x="2627313" y="2133600"/>
            <a:ext cx="12969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32" name="Line 28"/>
          <p:cNvSpPr>
            <a:spLocks noChangeShapeType="1"/>
          </p:cNvSpPr>
          <p:nvPr/>
        </p:nvSpPr>
        <p:spPr bwMode="auto">
          <a:xfrm>
            <a:off x="2700338" y="2420938"/>
            <a:ext cx="338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33" name="Line 29"/>
          <p:cNvSpPr>
            <a:spLocks noChangeShapeType="1"/>
          </p:cNvSpPr>
          <p:nvPr/>
        </p:nvSpPr>
        <p:spPr bwMode="auto">
          <a:xfrm flipH="1">
            <a:off x="4500563" y="2492375"/>
            <a:ext cx="15843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34" name="Text Box 30"/>
          <p:cNvSpPr txBox="1">
            <a:spLocks noChangeArrowheads="1"/>
          </p:cNvSpPr>
          <p:nvPr/>
        </p:nvSpPr>
        <p:spPr bwMode="auto">
          <a:xfrm>
            <a:off x="827088" y="3716338"/>
            <a:ext cx="20161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1400">
                <a:latin typeface="Calibri" pitchFamily="34" charset="0"/>
              </a:rPr>
              <a:t>Requisitor</a:t>
            </a:r>
          </a:p>
          <a:p>
            <a:pPr algn="ctr" eaLnBrk="1" hangingPunct="1"/>
            <a:r>
              <a:rPr lang="id-ID" sz="1400">
                <a:latin typeface="Calibri" pitchFamily="34" charset="0"/>
              </a:rPr>
              <a:t>(Tuntutan Pidana)</a:t>
            </a:r>
          </a:p>
        </p:txBody>
      </p:sp>
      <p:sp>
        <p:nvSpPr>
          <p:cNvPr id="72735" name="Text Box 31"/>
          <p:cNvSpPr txBox="1">
            <a:spLocks noChangeArrowheads="1"/>
          </p:cNvSpPr>
          <p:nvPr/>
        </p:nvSpPr>
        <p:spPr bwMode="auto">
          <a:xfrm>
            <a:off x="6084888" y="3644900"/>
            <a:ext cx="20161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1400">
                <a:latin typeface="Calibri" pitchFamily="34" charset="0"/>
              </a:rPr>
              <a:t>Pleidooi</a:t>
            </a:r>
          </a:p>
          <a:p>
            <a:pPr algn="ctr" eaLnBrk="1" hangingPunct="1"/>
            <a:r>
              <a:rPr lang="id-ID" sz="1400">
                <a:latin typeface="Calibri" pitchFamily="34" charset="0"/>
              </a:rPr>
              <a:t>(Pembelaan)</a:t>
            </a:r>
          </a:p>
        </p:txBody>
      </p:sp>
      <p:sp>
        <p:nvSpPr>
          <p:cNvPr id="72736" name="Text Box 32"/>
          <p:cNvSpPr txBox="1">
            <a:spLocks noChangeArrowheads="1"/>
          </p:cNvSpPr>
          <p:nvPr/>
        </p:nvSpPr>
        <p:spPr bwMode="auto">
          <a:xfrm>
            <a:off x="971550" y="4365625"/>
            <a:ext cx="20161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1400">
                <a:latin typeface="Calibri" pitchFamily="34" charset="0"/>
              </a:rPr>
              <a:t>Replik</a:t>
            </a:r>
          </a:p>
        </p:txBody>
      </p:sp>
      <p:sp>
        <p:nvSpPr>
          <p:cNvPr id="72737" name="Text Box 33"/>
          <p:cNvSpPr txBox="1">
            <a:spLocks noChangeArrowheads="1"/>
          </p:cNvSpPr>
          <p:nvPr/>
        </p:nvSpPr>
        <p:spPr bwMode="auto">
          <a:xfrm>
            <a:off x="6084888" y="4437063"/>
            <a:ext cx="20161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1400">
                <a:latin typeface="Calibri" pitchFamily="34" charset="0"/>
              </a:rPr>
              <a:t>Duplik</a:t>
            </a:r>
          </a:p>
        </p:txBody>
      </p:sp>
      <p:sp>
        <p:nvSpPr>
          <p:cNvPr id="72738" name="Line 34"/>
          <p:cNvSpPr>
            <a:spLocks noChangeShapeType="1"/>
          </p:cNvSpPr>
          <p:nvPr/>
        </p:nvSpPr>
        <p:spPr bwMode="auto">
          <a:xfrm flipH="1">
            <a:off x="2627313" y="3573463"/>
            <a:ext cx="1728787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39" name="Line 35"/>
          <p:cNvSpPr>
            <a:spLocks noChangeShapeType="1"/>
          </p:cNvSpPr>
          <p:nvPr/>
        </p:nvSpPr>
        <p:spPr bwMode="auto">
          <a:xfrm>
            <a:off x="2700338" y="3933825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40" name="Line 36"/>
          <p:cNvSpPr>
            <a:spLocks noChangeShapeType="1"/>
          </p:cNvSpPr>
          <p:nvPr/>
        </p:nvSpPr>
        <p:spPr bwMode="auto">
          <a:xfrm flipH="1">
            <a:off x="2555875" y="4005263"/>
            <a:ext cx="374491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41" name="Line 37"/>
          <p:cNvSpPr>
            <a:spLocks noChangeShapeType="1"/>
          </p:cNvSpPr>
          <p:nvPr/>
        </p:nvSpPr>
        <p:spPr bwMode="auto">
          <a:xfrm>
            <a:off x="2555875" y="4581525"/>
            <a:ext cx="381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42" name="Line 38"/>
          <p:cNvSpPr>
            <a:spLocks noChangeShapeType="1"/>
          </p:cNvSpPr>
          <p:nvPr/>
        </p:nvSpPr>
        <p:spPr bwMode="auto">
          <a:xfrm flipH="1">
            <a:off x="4572000" y="4652963"/>
            <a:ext cx="18002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43" name="Text Box 39"/>
          <p:cNvSpPr txBox="1">
            <a:spLocks noChangeArrowheads="1"/>
          </p:cNvSpPr>
          <p:nvPr/>
        </p:nvSpPr>
        <p:spPr bwMode="auto">
          <a:xfrm>
            <a:off x="3203575" y="5132388"/>
            <a:ext cx="280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1200">
                <a:latin typeface="Times New Roman" pitchFamily="18" charset="0"/>
              </a:rPr>
              <a:t>(Musyawarah hakim, penilaian fakta, penerapan hukum, dan penerapan sanksi)</a:t>
            </a:r>
          </a:p>
        </p:txBody>
      </p:sp>
      <p:sp>
        <p:nvSpPr>
          <p:cNvPr id="72744" name="Text Box 40"/>
          <p:cNvSpPr txBox="1">
            <a:spLocks noChangeArrowheads="1"/>
          </p:cNvSpPr>
          <p:nvPr/>
        </p:nvSpPr>
        <p:spPr bwMode="auto">
          <a:xfrm>
            <a:off x="3517900" y="5919788"/>
            <a:ext cx="20161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1400">
                <a:latin typeface="Calibri" pitchFamily="34" charset="0"/>
              </a:rPr>
              <a:t>Putusan</a:t>
            </a:r>
          </a:p>
        </p:txBody>
      </p:sp>
      <p:sp>
        <p:nvSpPr>
          <p:cNvPr id="72745" name="Text Box 41"/>
          <p:cNvSpPr txBox="1">
            <a:spLocks noChangeArrowheads="1"/>
          </p:cNvSpPr>
          <p:nvPr/>
        </p:nvSpPr>
        <p:spPr bwMode="auto">
          <a:xfrm>
            <a:off x="3521075" y="6546850"/>
            <a:ext cx="20161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1400">
                <a:latin typeface="Calibri" pitchFamily="34" charset="0"/>
              </a:rPr>
              <a:t>Sidang Ditutup</a:t>
            </a:r>
          </a:p>
        </p:txBody>
      </p:sp>
      <p:sp>
        <p:nvSpPr>
          <p:cNvPr id="72746" name="Line 42"/>
          <p:cNvSpPr>
            <a:spLocks noChangeShapeType="1"/>
          </p:cNvSpPr>
          <p:nvPr/>
        </p:nvSpPr>
        <p:spPr bwMode="auto">
          <a:xfrm>
            <a:off x="4500563" y="56054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47" name="Line 43"/>
          <p:cNvSpPr>
            <a:spLocks noChangeShapeType="1"/>
          </p:cNvSpPr>
          <p:nvPr/>
        </p:nvSpPr>
        <p:spPr bwMode="auto">
          <a:xfrm>
            <a:off x="4500563" y="62357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48" name="Text Box 44"/>
          <p:cNvSpPr txBox="1">
            <a:spLocks noChangeArrowheads="1"/>
          </p:cNvSpPr>
          <p:nvPr/>
        </p:nvSpPr>
        <p:spPr bwMode="auto">
          <a:xfrm>
            <a:off x="611188" y="5702300"/>
            <a:ext cx="28082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id-ID" sz="1200">
                <a:latin typeface="Times New Roman" pitchFamily="18" charset="0"/>
              </a:rPr>
              <a:t>Pernyataan Sikap:</a:t>
            </a:r>
          </a:p>
          <a:p>
            <a:pPr algn="just" eaLnBrk="1" hangingPunct="1"/>
            <a:r>
              <a:rPr lang="id-ID" sz="1200">
                <a:latin typeface="Times New Roman" pitchFamily="18" charset="0"/>
              </a:rPr>
              <a:t> - Menerima</a:t>
            </a:r>
          </a:p>
          <a:p>
            <a:pPr algn="just" eaLnBrk="1" hangingPunct="1">
              <a:buFontTx/>
              <a:buChar char="-"/>
            </a:pPr>
            <a:r>
              <a:rPr lang="id-ID" sz="1200">
                <a:latin typeface="Times New Roman" pitchFamily="18" charset="0"/>
              </a:rPr>
              <a:t> Pikir-pikir</a:t>
            </a:r>
          </a:p>
          <a:p>
            <a:pPr algn="just" eaLnBrk="1" hangingPunct="1">
              <a:buFontTx/>
              <a:buChar char="-"/>
            </a:pPr>
            <a:r>
              <a:rPr lang="id-ID" sz="1200">
                <a:latin typeface="Times New Roman" pitchFamily="18" charset="0"/>
              </a:rPr>
              <a:t> Upaya Hukum</a:t>
            </a:r>
          </a:p>
        </p:txBody>
      </p:sp>
      <p:sp>
        <p:nvSpPr>
          <p:cNvPr id="72749" name="Line 45"/>
          <p:cNvSpPr>
            <a:spLocks noChangeShapeType="1"/>
          </p:cNvSpPr>
          <p:nvPr/>
        </p:nvSpPr>
        <p:spPr bwMode="auto">
          <a:xfrm flipH="1">
            <a:off x="2051050" y="6092825"/>
            <a:ext cx="2089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50" name="Text Box 46"/>
          <p:cNvSpPr txBox="1">
            <a:spLocks noChangeArrowheads="1"/>
          </p:cNvSpPr>
          <p:nvPr/>
        </p:nvSpPr>
        <p:spPr bwMode="auto">
          <a:xfrm>
            <a:off x="7091363" y="5702300"/>
            <a:ext cx="16573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id-ID" sz="1200">
                <a:latin typeface="Times New Roman" pitchFamily="18" charset="0"/>
              </a:rPr>
              <a:t>Pernyataan Sikap:</a:t>
            </a:r>
          </a:p>
          <a:p>
            <a:pPr algn="just" eaLnBrk="1" hangingPunct="1"/>
            <a:r>
              <a:rPr lang="id-ID" sz="1200">
                <a:latin typeface="Times New Roman" pitchFamily="18" charset="0"/>
              </a:rPr>
              <a:t> - Menerima</a:t>
            </a:r>
          </a:p>
          <a:p>
            <a:pPr algn="just" eaLnBrk="1" hangingPunct="1">
              <a:buFontTx/>
              <a:buChar char="-"/>
            </a:pPr>
            <a:r>
              <a:rPr lang="id-ID" sz="1200">
                <a:latin typeface="Times New Roman" pitchFamily="18" charset="0"/>
              </a:rPr>
              <a:t> Pikir-pikir</a:t>
            </a:r>
          </a:p>
          <a:p>
            <a:pPr algn="just" eaLnBrk="1" hangingPunct="1">
              <a:buFontTx/>
              <a:buChar char="-"/>
            </a:pPr>
            <a:r>
              <a:rPr lang="id-ID" sz="1200">
                <a:latin typeface="Times New Roman" pitchFamily="18" charset="0"/>
              </a:rPr>
              <a:t> Upaya Hukum</a:t>
            </a:r>
          </a:p>
        </p:txBody>
      </p:sp>
      <p:sp>
        <p:nvSpPr>
          <p:cNvPr id="72751" name="Line 47"/>
          <p:cNvSpPr>
            <a:spLocks noChangeShapeType="1"/>
          </p:cNvSpPr>
          <p:nvPr/>
        </p:nvSpPr>
        <p:spPr bwMode="auto">
          <a:xfrm>
            <a:off x="4932363" y="6092825"/>
            <a:ext cx="2087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1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err="1">
                <a:latin typeface="+mj-lt"/>
                <a:ea typeface="+mj-ea"/>
                <a:cs typeface="+mj-cs"/>
              </a:rPr>
              <a:t>Mengapa</a:t>
            </a:r>
            <a:r>
              <a:rPr lang="en-US" sz="4000" dirty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>
                <a:latin typeface="+mj-lt"/>
                <a:ea typeface="+mj-ea"/>
                <a:cs typeface="+mj-cs"/>
              </a:rPr>
              <a:t>pidana</a:t>
            </a:r>
            <a:r>
              <a:rPr lang="en-US" sz="4000" dirty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>
                <a:latin typeface="+mj-lt"/>
                <a:ea typeface="+mj-ea"/>
                <a:cs typeface="+mj-cs"/>
              </a:rPr>
              <a:t>perlu</a:t>
            </a:r>
            <a:r>
              <a:rPr lang="en-US" sz="4000" dirty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>
                <a:latin typeface="+mj-lt"/>
                <a:ea typeface="+mj-ea"/>
                <a:cs typeface="+mj-cs"/>
              </a:rPr>
              <a:t>dijatuhkan</a:t>
            </a:r>
            <a:r>
              <a:rPr lang="en-US" sz="4000" dirty="0"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73731" name="Rectangle 3"/>
          <p:cNvSpPr txBox="1">
            <a:spLocks noChangeArrowheads="1"/>
          </p:cNvSpPr>
          <p:nvPr/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id-ID" sz="3200">
                <a:solidFill>
                  <a:srgbClr val="FFC000"/>
                </a:solidFill>
                <a:latin typeface="Calibri" pitchFamily="34" charset="0"/>
              </a:rPr>
              <a:t>KELOMPOK KONSEKUENSIALIS</a:t>
            </a:r>
            <a:endParaRPr lang="en-US" sz="3200">
              <a:solidFill>
                <a:srgbClr val="FFC000"/>
              </a:solidFill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3200">
                <a:solidFill>
                  <a:srgbClr val="FFC000"/>
                </a:solidFill>
                <a:latin typeface="Calibri" pitchFamily="34" charset="0"/>
              </a:rPr>
              <a:t>  </a:t>
            </a:r>
            <a:r>
              <a:rPr lang="en-US" sz="3200">
                <a:latin typeface="Calibri" pitchFamily="34" charset="0"/>
              </a:rPr>
              <a:t> Pidana dijatuhkan bila benar-benar ada konsekuensi positif yang mengikutinya: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200">
                <a:latin typeface="Calibri" pitchFamily="34" charset="0"/>
              </a:rPr>
              <a:t>Membawa kebaikan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200">
                <a:latin typeface="Calibri" pitchFamily="34" charset="0"/>
              </a:rPr>
              <a:t>Mencegah kejadian yang lebih buruk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200">
                <a:latin typeface="Calibri" pitchFamily="34" charset="0"/>
              </a:rPr>
              <a:t>Tidak ada alternatif lain yang setara efeknya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endParaRPr lang="en-US" sz="3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95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 txBox="1">
            <a:spLocks noChangeArrowheads="1"/>
          </p:cNvSpPr>
          <p:nvPr/>
        </p:nvSpPr>
        <p:spPr bwMode="auto">
          <a:xfrm>
            <a:off x="457200" y="762000"/>
            <a:ext cx="8229600" cy="536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id-ID" sz="3200">
                <a:latin typeface="Calibri" pitchFamily="34" charset="0"/>
              </a:rPr>
              <a:t>	KELOMPOK NON-KONSEKUENSIALIS</a:t>
            </a:r>
            <a:endParaRPr lang="en-US" sz="3200"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200">
                <a:latin typeface="Calibri" pitchFamily="34" charset="0"/>
              </a:rPr>
              <a:t>   Pidana merupakan respons yang patut </a:t>
            </a:r>
            <a:r>
              <a:rPr lang="id-ID" sz="3200">
                <a:latin typeface="Calibri" pitchFamily="34" charset="0"/>
              </a:rPr>
              <a:t>  </a:t>
            </a:r>
            <a:r>
              <a:rPr lang="en-US" sz="3200">
                <a:latin typeface="Calibri" pitchFamily="34" charset="0"/>
              </a:rPr>
              <a:t>(appropriate response) terhadap tindak pidana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200">
                <a:latin typeface="Calibri" pitchFamily="34" charset="0"/>
              </a:rPr>
              <a:t>   Karena pelaku sudah melanggar norma yang berlaku</a:t>
            </a:r>
            <a:r>
              <a:rPr lang="id-ID" sz="3200">
                <a:latin typeface="Calibri" pitchFamily="34" charset="0"/>
              </a:rPr>
              <a:t> </a:t>
            </a:r>
            <a:endParaRPr lang="en-US" sz="3200"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200">
                <a:latin typeface="Calibri" pitchFamily="34" charset="0"/>
              </a:rPr>
              <a:t>   Karenanya pidana harus proporsional</a:t>
            </a:r>
          </a:p>
        </p:txBody>
      </p:sp>
    </p:spTree>
    <p:extLst>
      <p:ext uri="{BB962C8B-B14F-4D97-AF65-F5344CB8AC3E}">
        <p14:creationId xmlns:p14="http://schemas.microsoft.com/office/powerpoint/2010/main" val="315498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d-ID" sz="44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DOKTRIN PEMIDANAAN</a:t>
            </a:r>
            <a:endParaRPr lang="en-US" sz="4400" dirty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5779" name="Rectangle 3"/>
          <p:cNvSpPr txBox="1">
            <a:spLocks noChangeArrowheads="1"/>
          </p:cNvSpPr>
          <p:nvPr/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id-ID" sz="3200">
                <a:latin typeface="Calibri" pitchFamily="34" charset="0"/>
              </a:rPr>
              <a:t>TEORI RETRIBUTIVE</a:t>
            </a:r>
            <a:endParaRPr lang="en-US" sz="3200"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3200">
                <a:latin typeface="Calibri" pitchFamily="34" charset="0"/>
              </a:rPr>
              <a:t>   Penjahat layak dihukum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3200">
                <a:latin typeface="Calibri" pitchFamily="34" charset="0"/>
              </a:rPr>
              <a:t>   Sesuai dengan cerminan perasaan kolektif masyarakat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3200">
                <a:latin typeface="Calibri" pitchFamily="34" charset="0"/>
              </a:rPr>
              <a:t>   Menyatukan masyarakat melawan penjahat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3200">
                <a:latin typeface="Calibri" pitchFamily="34" charset="0"/>
              </a:rPr>
              <a:t>   Harus dilihat dalam konteks sosial budaya</a:t>
            </a:r>
          </a:p>
        </p:txBody>
      </p:sp>
    </p:spTree>
    <p:extLst>
      <p:ext uri="{BB962C8B-B14F-4D97-AF65-F5344CB8AC3E}">
        <p14:creationId xmlns:p14="http://schemas.microsoft.com/office/powerpoint/2010/main" val="250881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 txBox="1">
            <a:spLocks noChangeArrowheads="1"/>
          </p:cNvSpPr>
          <p:nvPr/>
        </p:nvSpPr>
        <p:spPr bwMode="auto">
          <a:xfrm>
            <a:off x="457200" y="990600"/>
            <a:ext cx="8229600" cy="513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id-ID" sz="3600">
                <a:latin typeface="Calibri" pitchFamily="34" charset="0"/>
              </a:rPr>
              <a:t>TEORI DITERRENCE</a:t>
            </a:r>
            <a:endParaRPr lang="en-US" sz="3600"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200">
                <a:latin typeface="Calibri" pitchFamily="34" charset="0"/>
              </a:rPr>
              <a:t>   Konsep aliran klasik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200">
                <a:latin typeface="Calibri" pitchFamily="34" charset="0"/>
              </a:rPr>
              <a:t>   Reaksi terhadap pemidanaan yang  semena-mena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200">
                <a:latin typeface="Calibri" pitchFamily="34" charset="0"/>
              </a:rPr>
              <a:t>   Utilitarian, forward looking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200">
                <a:latin typeface="Calibri" pitchFamily="34" charset="0"/>
              </a:rPr>
              <a:t>   Manusia itu rasional 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200">
                <a:latin typeface="Calibri" pitchFamily="34" charset="0"/>
              </a:rPr>
              <a:t>   General deterrence</a:t>
            </a:r>
          </a:p>
        </p:txBody>
      </p:sp>
    </p:spTree>
    <p:extLst>
      <p:ext uri="{BB962C8B-B14F-4D97-AF65-F5344CB8AC3E}">
        <p14:creationId xmlns:p14="http://schemas.microsoft.com/office/powerpoint/2010/main" val="271748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id-ID" sz="3600">
                <a:latin typeface="Calibri" pitchFamily="34" charset="0"/>
              </a:rPr>
              <a:t>	TEORI REHABILITASI</a:t>
            </a:r>
            <a:endParaRPr lang="en-US" sz="3600"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200">
                <a:latin typeface="Calibri" pitchFamily="34" charset="0"/>
              </a:rPr>
              <a:t>   Individualisasi pemidanaan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200">
                <a:latin typeface="Calibri" pitchFamily="34" charset="0"/>
              </a:rPr>
              <a:t>   Tekanan pada treatment/pembinaan/memperbaiki pelaku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200">
                <a:latin typeface="Calibri" pitchFamily="34" charset="0"/>
              </a:rPr>
              <a:t>   Anti-punishment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200">
                <a:latin typeface="Calibri" pitchFamily="34" charset="0"/>
              </a:rPr>
              <a:t>   Model medis</a:t>
            </a:r>
          </a:p>
        </p:txBody>
      </p:sp>
    </p:spTree>
    <p:extLst>
      <p:ext uri="{BB962C8B-B14F-4D97-AF65-F5344CB8AC3E}">
        <p14:creationId xmlns:p14="http://schemas.microsoft.com/office/powerpoint/2010/main" val="9829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</Words>
  <Application>Microsoft Office PowerPoint</Application>
  <PresentationFormat>On-screen Show (4:3)</PresentationFormat>
  <Paragraphs>114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ASUS-PC</dc:creator>
  <cp:lastModifiedBy>ASUS-PC</cp:lastModifiedBy>
  <cp:revision>1</cp:revision>
  <dcterms:created xsi:type="dcterms:W3CDTF">2019-08-06T09:29:09Z</dcterms:created>
  <dcterms:modified xsi:type="dcterms:W3CDTF">2019-08-06T09:29:46Z</dcterms:modified>
</cp:coreProperties>
</file>