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660C-B811-47D4-9095-369B711AF072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BDA8-30ED-463D-B848-E37F1898B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0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660C-B811-47D4-9095-369B711AF072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BDA8-30ED-463D-B848-E37F1898B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8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660C-B811-47D4-9095-369B711AF072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BDA8-30ED-463D-B848-E37F1898B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43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660C-B811-47D4-9095-369B711AF072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BDA8-30ED-463D-B848-E37F1898B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3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660C-B811-47D4-9095-369B711AF072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BDA8-30ED-463D-B848-E37F1898B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7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660C-B811-47D4-9095-369B711AF072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BDA8-30ED-463D-B848-E37F1898B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8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660C-B811-47D4-9095-369B711AF072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BDA8-30ED-463D-B848-E37F1898B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2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660C-B811-47D4-9095-369B711AF072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BDA8-30ED-463D-B848-E37F1898B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83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660C-B811-47D4-9095-369B711AF072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BDA8-30ED-463D-B848-E37F1898B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30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660C-B811-47D4-9095-369B711AF072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BDA8-30ED-463D-B848-E37F1898B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41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660C-B811-47D4-9095-369B711AF072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BDA8-30ED-463D-B848-E37F1898B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2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D660C-B811-47D4-9095-369B711AF072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BBDA8-30ED-463D-B848-E37F1898B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3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36935" y="355601"/>
            <a:ext cx="8515350" cy="1325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Tujuan pemidanaan (Keadilan lebih diutamakan)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25475" indent="-625475" eaLnBrk="1">
              <a:buFont typeface="Wingdings" panose="05000000000000000000" pitchFamily="2" charset="2"/>
              <a:buChar char="q"/>
              <a:defRPr/>
            </a:pPr>
            <a:r>
              <a:rPr lang="fi-FI" dirty="0" smtClean="0">
                <a:solidFill>
                  <a:schemeClr val="dk1"/>
                </a:solidFill>
              </a:rPr>
              <a:t>mencegah </a:t>
            </a:r>
            <a:r>
              <a:rPr lang="fi-FI" dirty="0">
                <a:solidFill>
                  <a:schemeClr val="dk1"/>
                </a:solidFill>
              </a:rPr>
              <a:t>dilakukannya  Tindak  Pidana  dengan menegakkan norma hukum demi </a:t>
            </a:r>
            <a:r>
              <a:rPr lang="en-US" dirty="0" err="1">
                <a:solidFill>
                  <a:schemeClr val="dk1"/>
                </a:solidFill>
              </a:rPr>
              <a:t>pelindungan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dirty="0" err="1">
                <a:solidFill>
                  <a:schemeClr val="dk1"/>
                </a:solidFill>
              </a:rPr>
              <a:t>dan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fi-FI" dirty="0">
                <a:solidFill>
                  <a:schemeClr val="dk1"/>
                </a:solidFill>
              </a:rPr>
              <a:t>pengayoman masyarakat; </a:t>
            </a:r>
            <a:endParaRPr lang="en-US" dirty="0">
              <a:solidFill>
                <a:schemeClr val="dk1"/>
              </a:solidFill>
            </a:endParaRPr>
          </a:p>
          <a:p>
            <a:pPr marL="625475" indent="-625475" eaLnBrk="1">
              <a:buFont typeface="Wingdings" panose="05000000000000000000" pitchFamily="2" charset="2"/>
              <a:buChar char="q"/>
              <a:defRPr/>
            </a:pPr>
            <a:r>
              <a:rPr lang="fi-FI" dirty="0" smtClean="0">
                <a:solidFill>
                  <a:schemeClr val="dk1"/>
                </a:solidFill>
              </a:rPr>
              <a:t>memasyarakatkan </a:t>
            </a:r>
            <a:r>
              <a:rPr lang="fi-FI" dirty="0">
                <a:solidFill>
                  <a:schemeClr val="dk1"/>
                </a:solidFill>
              </a:rPr>
              <a:t>terpidana dengan mengadakan pembinaan </a:t>
            </a:r>
            <a:r>
              <a:rPr lang="en-US" dirty="0" err="1">
                <a:solidFill>
                  <a:schemeClr val="dk1"/>
                </a:solidFill>
              </a:rPr>
              <a:t>dan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dirty="0" err="1">
                <a:solidFill>
                  <a:schemeClr val="dk1"/>
                </a:solidFill>
              </a:rPr>
              <a:t>pembimbingan</a:t>
            </a:r>
            <a:r>
              <a:rPr lang="en-US" dirty="0">
                <a:solidFill>
                  <a:schemeClr val="dk1"/>
                </a:solidFill>
              </a:rPr>
              <a:t> agar </a:t>
            </a:r>
            <a:r>
              <a:rPr lang="fi-FI" dirty="0">
                <a:solidFill>
                  <a:schemeClr val="dk1"/>
                </a:solidFill>
              </a:rPr>
              <a:t>menjadi orang yang baik dan berguna;</a:t>
            </a:r>
            <a:endParaRPr lang="en-US" dirty="0">
              <a:solidFill>
                <a:schemeClr val="dk1"/>
              </a:solidFill>
            </a:endParaRPr>
          </a:p>
          <a:p>
            <a:pPr marL="625475" indent="-625475" eaLnBrk="1" hangingPunct="1">
              <a:buFont typeface="Wingdings" panose="05000000000000000000" pitchFamily="2" charset="2"/>
              <a:buChar char="q"/>
              <a:defRPr/>
            </a:pPr>
            <a:r>
              <a:rPr lang="fi-FI" dirty="0" smtClean="0">
                <a:solidFill>
                  <a:schemeClr val="dk1"/>
                </a:solidFill>
              </a:rPr>
              <a:t>menyelesaikan </a:t>
            </a:r>
            <a:r>
              <a:rPr lang="fi-FI" dirty="0">
                <a:solidFill>
                  <a:schemeClr val="dk1"/>
                </a:solidFill>
              </a:rPr>
              <a:t>konflik yang ditimbulkan </a:t>
            </a:r>
            <a:r>
              <a:rPr lang="en-US" dirty="0" err="1">
                <a:solidFill>
                  <a:schemeClr val="dk1"/>
                </a:solidFill>
              </a:rPr>
              <a:t>akibat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fi-FI" dirty="0">
                <a:solidFill>
                  <a:schemeClr val="dk1"/>
                </a:solidFill>
              </a:rPr>
              <a:t>Tindak Pidana, memulihkan keseimbangan, </a:t>
            </a:r>
            <a:r>
              <a:rPr lang="en-US" dirty="0" err="1">
                <a:solidFill>
                  <a:schemeClr val="dk1"/>
                </a:solidFill>
              </a:rPr>
              <a:t>serta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fi-FI" dirty="0">
                <a:solidFill>
                  <a:schemeClr val="dk1"/>
                </a:solidFill>
              </a:rPr>
              <a:t>mendatangkan rasa </a:t>
            </a:r>
            <a:r>
              <a:rPr lang="en-US" dirty="0" err="1">
                <a:solidFill>
                  <a:schemeClr val="dk1"/>
                </a:solidFill>
              </a:rPr>
              <a:t>aman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dirty="0" err="1">
                <a:solidFill>
                  <a:schemeClr val="dk1"/>
                </a:solidFill>
              </a:rPr>
              <a:t>dan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fi-FI" dirty="0">
                <a:solidFill>
                  <a:schemeClr val="dk1"/>
                </a:solidFill>
              </a:rPr>
              <a:t>damai dalam masyarakat; dan</a:t>
            </a:r>
            <a:endParaRPr lang="en-US" dirty="0">
              <a:solidFill>
                <a:schemeClr val="dk1"/>
              </a:solidFill>
            </a:endParaRPr>
          </a:p>
          <a:p>
            <a:pPr marL="625475" indent="-625475" eaLnBrk="1" hangingPunct="1">
              <a:buFont typeface="Wingdings" panose="05000000000000000000" pitchFamily="2" charset="2"/>
              <a:buChar char="q"/>
              <a:defRPr/>
            </a:pPr>
            <a:r>
              <a:rPr lang="en-US" dirty="0" err="1" smtClean="0">
                <a:solidFill>
                  <a:schemeClr val="dk1"/>
                </a:solidFill>
              </a:rPr>
              <a:t>menumbuhkan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>
                <a:solidFill>
                  <a:schemeClr val="dk1"/>
                </a:solidFill>
              </a:rPr>
              <a:t>rasa </a:t>
            </a:r>
            <a:r>
              <a:rPr lang="en-US" dirty="0" err="1">
                <a:solidFill>
                  <a:schemeClr val="dk1"/>
                </a:solidFill>
              </a:rPr>
              <a:t>penyesalan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dirty="0" err="1">
                <a:solidFill>
                  <a:schemeClr val="dk1"/>
                </a:solidFill>
              </a:rPr>
              <a:t>dan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fi-FI" dirty="0">
                <a:solidFill>
                  <a:schemeClr val="dk1"/>
                </a:solidFill>
              </a:rPr>
              <a:t>membebaskan rasa bersalah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dirty="0" err="1">
                <a:solidFill>
                  <a:schemeClr val="dk1"/>
                </a:solidFill>
              </a:rPr>
              <a:t>pada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dirty="0" err="1">
                <a:solidFill>
                  <a:schemeClr val="dk1"/>
                </a:solidFill>
              </a:rPr>
              <a:t>terpidana</a:t>
            </a:r>
            <a:r>
              <a:rPr lang="en-US" dirty="0">
                <a:solidFill>
                  <a:schemeClr val="dk1"/>
                </a:solidFill>
              </a:rPr>
              <a:t>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752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2406" y="719139"/>
          <a:ext cx="5790010" cy="7777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005"/>
                <a:gridCol w="2895005"/>
              </a:tblGrid>
              <a:tr h="370861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Untuk</a:t>
                      </a:r>
                      <a:r>
                        <a:rPr lang="en-US" sz="1600" dirty="0" smtClean="0"/>
                        <a:t> orang </a:t>
                      </a:r>
                      <a:r>
                        <a:rPr lang="en-US" sz="1600" dirty="0" err="1" smtClean="0"/>
                        <a:t>dewasa</a:t>
                      </a:r>
                      <a:r>
                        <a:rPr lang="en-US" sz="1600" dirty="0" smtClean="0"/>
                        <a:t>/</a:t>
                      </a:r>
                      <a:r>
                        <a:rPr lang="en-US" sz="1600" dirty="0" err="1" smtClean="0"/>
                        <a:t>umum</a:t>
                      </a:r>
                      <a:endParaRPr lang="en-US" sz="1600" dirty="0"/>
                    </a:p>
                  </a:txBody>
                  <a:tcPr marL="68585" marR="68585"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Untuk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Korporasi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 marL="68585" marR="68585" marT="45723" marB="45723"/>
                </a:tc>
              </a:tr>
              <a:tr h="5212376">
                <a:tc>
                  <a:txBody>
                    <a:bodyPr/>
                    <a:lstStyle/>
                    <a:p>
                      <a:pPr marL="354013" lvl="4" indent="-354013" fontAlgn="base" hangingPunct="0">
                        <a:buFont typeface="+mj-lt"/>
                        <a:buAutoNum type="arabicPeriod"/>
                      </a:pPr>
                      <a:r>
                        <a:rPr lang="fi-F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kesalahan pembuat Tindak Pidana;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4013" lvl="4" indent="-354013" fontAlgn="base" hangingPunct="0">
                        <a:buFont typeface="+mj-lt"/>
                        <a:buAutoNum type="arabicPeriod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motif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tujuan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Tindak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Pidana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54013" lvl="4" indent="-354013" fontAlgn="base" hangingPunct="0">
                        <a:buFont typeface="+mj-lt"/>
                        <a:buAutoNum type="arabicPeriod"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sikap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batin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pembuat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Tindak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Pidana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54013" lvl="4" indent="-354013" fontAlgn="base" hangingPunct="0">
                        <a:buFont typeface="+mj-lt"/>
                        <a:buAutoNum type="arabicPeriod"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Tindak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Pidana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dilakukan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direncanakan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direncanakan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54013" lvl="4" indent="-354013" fontAlgn="base" hangingPunct="0">
                        <a:buFont typeface="+mj-lt"/>
                        <a:buAutoNum type="arabicPeriod"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Tindak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Pidana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54013" lvl="4" indent="-354013" fontAlgn="base" hangingPunct="0">
                        <a:buFont typeface="+mj-lt"/>
                        <a:buAutoNum type="arabicPeriod"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sikap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tindakan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pembuat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sesudah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Tindak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Pidana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54013" lvl="4" indent="-354013" fontAlgn="base" hangingPunct="0">
                        <a:buFont typeface="+mj-lt"/>
                        <a:buAutoNum type="arabicPeriod"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riwayat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hidup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keadaan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sosial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keadaan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ekonomi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pembuat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Tindak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Pidana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54013" lvl="4" indent="-354013" fontAlgn="base" hangingPunct="0">
                        <a:buFont typeface="+mj-lt"/>
                        <a:buAutoNum type="arabicPeriod"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pengaruh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pidana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terhadap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pembuat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Tindak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Pidana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54013" lvl="4" indent="-354013" fontAlgn="base" hangingPunct="0">
                        <a:buFont typeface="+mj-lt"/>
                        <a:buAutoNum type="arabicPeriod"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pengaruh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Tindak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Pidana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terhadap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korban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­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ke­luarga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korban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 marL="354013" lvl="4" indent="-354013" fontAlgn="base" hangingPunct="0">
                        <a:buFont typeface="+mj-lt"/>
                        <a:buAutoNum type="arabicPeriod"/>
                      </a:pPr>
                      <a:r>
                        <a:rPr lang="es-ES_tradn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pemaafan</a:t>
                      </a:r>
                      <a:r>
                        <a:rPr lang="es-ES_tradn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s-ES_tradn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korban</a:t>
                      </a:r>
                      <a:r>
                        <a:rPr lang="es-ES_tradn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dan/</a:t>
                      </a:r>
                      <a:r>
                        <a:rPr lang="es-ES_tradn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s-ES_tradn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keluarganya</a:t>
                      </a:r>
                      <a:r>
                        <a:rPr lang="es-ES_tradn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dan/</a:t>
                      </a:r>
                      <a:r>
                        <a:rPr lang="es-ES_tradn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endParaRPr lang="es-ES_tradn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4013" lvl="4" indent="-354013" fontAlgn="base" hangingPunct="0">
                        <a:buFont typeface="+mj-lt"/>
                        <a:buAutoNum type="arabicPeriod"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nilai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hukum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keadilan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hidup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s-ES_tradn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dirty="0"/>
                    </a:p>
                  </a:txBody>
                  <a:tcPr marL="68585" marR="68585" marT="45723" marB="45723"/>
                </a:tc>
                <a:tc>
                  <a:txBody>
                    <a:bodyPr/>
                    <a:lstStyle/>
                    <a:p>
                      <a:pPr marL="342900" lvl="0" indent="-342900" fontAlgn="base" hangingPunct="0">
                        <a:buFont typeface="+mj-lt"/>
                        <a:buAutoNum type="arabicPeriod"/>
                      </a:pPr>
                      <a:r>
                        <a:rPr lang="fi-F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tingkat kerugian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dampak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yang ditimbulkan;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fontAlgn="base" hangingPunct="0">
                        <a:buFont typeface="+mj-lt"/>
                        <a:buAutoNum type="arabicPeriod"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tingkat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keterlibatan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pengurus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Korporasi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personel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pengendali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Korporasi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42900" lvl="0" indent="-342900" fontAlgn="base" hangingPunct="0">
                        <a:buFont typeface="+mj-lt"/>
                        <a:buAutoNum type="arabicPeriod"/>
                      </a:pPr>
                      <a:r>
                        <a:rPr lang="fi-F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lamanya Tindak Pidana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yang </a:t>
                      </a:r>
                      <a:r>
                        <a:rPr lang="fi-F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telah dilakukan;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fontAlgn="base" hangingPunct="0">
                        <a:buFont typeface="+mj-lt"/>
                        <a:buAutoNum type="arabicPeriod"/>
                      </a:pPr>
                      <a:r>
                        <a:rPr lang="fi-F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frekuensi Tindak Pidana oleh Korporasi;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fontAlgn="base" hangingPunct="0">
                        <a:buFont typeface="+mj-lt"/>
                        <a:buAutoNum type="arabicPeriod"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bentuk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kesalahan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Tindak Pidana;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fontAlgn="base" hangingPunct="0">
                        <a:buFont typeface="+mj-lt"/>
                        <a:buAutoNum type="arabicPeriod"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keterlibatan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</a:t>
                      </a:r>
                      <a:r>
                        <a:rPr lang="fi-F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ejabat;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fontAlgn="base" hangingPunct="0">
                        <a:buFont typeface="+mj-lt"/>
                        <a:buAutoNum type="arabicPeriod"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nilai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hukum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keadilan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hidup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fontAlgn="base" hangingPunct="0">
                        <a:buFont typeface="+mj-lt"/>
                        <a:buAutoNum type="arabicPeriod"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rekam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jejak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Korporasi dalam melakukan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usaha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fi-F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fontAlgn="base" hangingPunct="0">
                        <a:buFont typeface="+mj-lt"/>
                        <a:buAutoNum type="arabicPeriod"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pengaruh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pemidanaan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terhadap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Korporasi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fontAlgn="base" hangingPunct="0">
                        <a:buFont typeface="+mj-lt"/>
                        <a:buAutoNum type="arabicPeriod"/>
                      </a:pPr>
                      <a:r>
                        <a:rPr lang="fi-F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kerja sama Korporasi dalam penanganan Tindak Pidana.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dirty="0"/>
                    </a:p>
                  </a:txBody>
                  <a:tcPr marL="68585" marR="68585" marT="45723" marB="45723"/>
                </a:tc>
              </a:tr>
            </a:tbl>
          </a:graphicData>
        </a:graphic>
      </p:graphicFrame>
      <p:sp>
        <p:nvSpPr>
          <p:cNvPr id="8205" name="TextBox 4"/>
          <p:cNvSpPr txBox="1">
            <a:spLocks noChangeArrowheads="1"/>
          </p:cNvSpPr>
          <p:nvPr/>
        </p:nvSpPr>
        <p:spPr bwMode="auto">
          <a:xfrm>
            <a:off x="525066" y="93664"/>
            <a:ext cx="39957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800"/>
              <a:t>Pertimbangan Hakim Dalam Penjatuhan Pidana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24638" y="265113"/>
            <a:ext cx="2246710" cy="48013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ES_tradnl" dirty="0" err="1"/>
              <a:t>Ringannya</a:t>
            </a:r>
            <a:r>
              <a:rPr lang="es-ES_tradnl" dirty="0"/>
              <a:t> </a:t>
            </a:r>
            <a:r>
              <a:rPr lang="es-ES_tradnl" dirty="0" err="1"/>
              <a:t>perbuatan</a:t>
            </a:r>
            <a:r>
              <a:rPr lang="es-ES_tradnl" dirty="0"/>
              <a:t>, </a:t>
            </a:r>
            <a:r>
              <a:rPr lang="es-ES_tradnl" dirty="0" err="1"/>
              <a:t>keadaan</a:t>
            </a:r>
            <a:r>
              <a:rPr lang="es-ES_tradnl" dirty="0"/>
              <a:t> </a:t>
            </a:r>
            <a:r>
              <a:rPr lang="es-ES_tradnl" dirty="0" err="1"/>
              <a:t>pribadi</a:t>
            </a:r>
            <a:r>
              <a:rPr lang="es-ES_tradnl" dirty="0"/>
              <a:t> </a:t>
            </a:r>
            <a:r>
              <a:rPr lang="es-ES_tradnl" dirty="0" err="1"/>
              <a:t>pembuat</a:t>
            </a:r>
            <a:r>
              <a:rPr lang="es-ES_tradnl" dirty="0"/>
              <a:t>, </a:t>
            </a:r>
            <a:r>
              <a:rPr lang="es-ES_tradnl" dirty="0" err="1"/>
              <a:t>atau</a:t>
            </a:r>
            <a:r>
              <a:rPr lang="es-ES_tradnl" dirty="0"/>
              <a:t> </a:t>
            </a:r>
            <a:r>
              <a:rPr lang="es-ES_tradnl" dirty="0" err="1"/>
              <a:t>kea­daan</a:t>
            </a:r>
            <a:r>
              <a:rPr lang="es-ES_tradnl" dirty="0"/>
              <a:t> pada </a:t>
            </a:r>
            <a:r>
              <a:rPr lang="es-ES_tradnl" dirty="0" err="1"/>
              <a:t>waktu</a:t>
            </a:r>
            <a:r>
              <a:rPr lang="es-ES_tradnl" dirty="0"/>
              <a:t> </a:t>
            </a:r>
            <a:r>
              <a:rPr lang="es-ES_tradnl" dirty="0" err="1"/>
              <a:t>dilakukan</a:t>
            </a:r>
            <a:r>
              <a:rPr lang="es-ES_tradnl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s-ES_tradnl" dirty="0"/>
              <a:t> </a:t>
            </a:r>
            <a:r>
              <a:rPr lang="es-ES_tradnl" dirty="0" err="1"/>
              <a:t>atau</a:t>
            </a:r>
            <a:r>
              <a:rPr lang="es-ES_tradnl" dirty="0"/>
              <a:t> yang </a:t>
            </a:r>
            <a:r>
              <a:rPr lang="es-ES_tradnl" dirty="0" err="1"/>
              <a:t>terjadi</a:t>
            </a:r>
            <a:r>
              <a:rPr lang="es-ES_tradnl" dirty="0"/>
              <a:t> </a:t>
            </a:r>
            <a:r>
              <a:rPr lang="es-ES_tradnl" dirty="0" err="1"/>
              <a:t>kemudian</a:t>
            </a:r>
            <a:r>
              <a:rPr lang="es-ES_tradnl" dirty="0"/>
              <a:t> </a:t>
            </a:r>
            <a:r>
              <a:rPr lang="es-ES_tradnl" dirty="0" err="1"/>
              <a:t>dapat</a:t>
            </a:r>
            <a:r>
              <a:rPr lang="es-ES_tradnl" dirty="0"/>
              <a:t> </a:t>
            </a:r>
            <a:r>
              <a:rPr lang="es-ES_tradnl" dirty="0" err="1"/>
              <a:t>dijadikan</a:t>
            </a:r>
            <a:r>
              <a:rPr lang="es-ES_tradnl" dirty="0"/>
              <a:t> </a:t>
            </a:r>
            <a:r>
              <a:rPr lang="es-ES_tradnl" dirty="0" err="1"/>
              <a:t>dasar</a:t>
            </a:r>
            <a:r>
              <a:rPr lang="es-ES_tradnl" dirty="0"/>
              <a:t> </a:t>
            </a:r>
            <a:r>
              <a:rPr lang="es-ES_tradnl" dirty="0" err="1"/>
              <a:t>pertimbangan</a:t>
            </a:r>
            <a:r>
              <a:rPr lang="es-ES_tradnl" dirty="0"/>
              <a:t> </a:t>
            </a:r>
            <a:r>
              <a:rPr lang="es-ES_tradnl" dirty="0" err="1"/>
              <a:t>untuk</a:t>
            </a:r>
            <a:r>
              <a:rPr lang="es-ES_tradnl" dirty="0"/>
              <a:t> </a:t>
            </a:r>
            <a:r>
              <a:rPr lang="es-ES_tradnl" dirty="0" err="1"/>
              <a:t>tidak</a:t>
            </a:r>
            <a:r>
              <a:rPr lang="es-ES_tradnl" dirty="0"/>
              <a:t> </a:t>
            </a:r>
            <a:r>
              <a:rPr lang="es-ES_tradnl" dirty="0" err="1"/>
              <a:t>menjatuhkan</a:t>
            </a:r>
            <a:r>
              <a:rPr lang="es-ES_tradnl" dirty="0"/>
              <a:t> </a:t>
            </a:r>
            <a:r>
              <a:rPr lang="es-ES_tradnl" dirty="0" err="1"/>
              <a:t>pidana</a:t>
            </a:r>
            <a:r>
              <a:rPr lang="es-ES_tradnl" dirty="0"/>
              <a:t> </a:t>
            </a:r>
            <a:r>
              <a:rPr lang="es-ES_tradnl" dirty="0" err="1"/>
              <a:t>atau</a:t>
            </a:r>
            <a:r>
              <a:rPr lang="es-ES_tradnl" dirty="0"/>
              <a:t> </a:t>
            </a:r>
            <a:r>
              <a:rPr lang="es-ES_tradnl" dirty="0" err="1"/>
              <a:t>tidak</a:t>
            </a:r>
            <a:r>
              <a:rPr lang="es-ES_tradnl" dirty="0"/>
              <a:t> </a:t>
            </a:r>
            <a:r>
              <a:rPr lang="es-ES_tradnl" dirty="0" err="1"/>
              <a:t>mengenakan</a:t>
            </a:r>
            <a:r>
              <a:rPr lang="es-ES_tradnl" dirty="0"/>
              <a:t> </a:t>
            </a:r>
            <a:r>
              <a:rPr lang="es-ES_tradnl" dirty="0" err="1"/>
              <a:t>tindakan</a:t>
            </a:r>
            <a:r>
              <a:rPr lang="es-ES_tradnl" dirty="0"/>
              <a:t> </a:t>
            </a:r>
            <a:r>
              <a:rPr lang="es-ES_tradnl" dirty="0" err="1"/>
              <a:t>dengan</a:t>
            </a:r>
            <a:r>
              <a:rPr lang="es-ES_tradnl" dirty="0"/>
              <a:t> </a:t>
            </a:r>
            <a:r>
              <a:rPr lang="es-ES_tradnl" dirty="0" err="1"/>
              <a:t>mempertimbangkan</a:t>
            </a:r>
            <a:r>
              <a:rPr lang="es-ES_tradnl" dirty="0"/>
              <a:t> </a:t>
            </a:r>
            <a:r>
              <a:rPr lang="es-ES_tradnl" dirty="0" err="1"/>
              <a:t>segi</a:t>
            </a:r>
            <a:r>
              <a:rPr lang="es-ES_tradnl" dirty="0"/>
              <a:t> </a:t>
            </a:r>
            <a:r>
              <a:rPr lang="es-ES_tradnl" dirty="0" err="1"/>
              <a:t>keadilan</a:t>
            </a:r>
            <a:r>
              <a:rPr lang="es-ES_tradnl" dirty="0"/>
              <a:t> dan </a:t>
            </a:r>
            <a:r>
              <a:rPr lang="es-ES_tradnl" dirty="0" err="1"/>
              <a:t>kemanusiaan</a:t>
            </a:r>
            <a:r>
              <a:rPr lang="es-ES_tradnl" dirty="0"/>
              <a:t>.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4241006" y="68263"/>
            <a:ext cx="2295525" cy="393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55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3038" y="639764"/>
            <a:ext cx="1994297" cy="23083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Jenis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pidana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pokok</a:t>
            </a:r>
            <a:r>
              <a:rPr lang="en-US" dirty="0">
                <a:latin typeface="+mn-lt"/>
              </a:rPr>
              <a:t>: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>
                <a:latin typeface="+mn-lt"/>
              </a:rPr>
              <a:t>pidana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mati</a:t>
            </a:r>
            <a:endParaRPr lang="en-US" dirty="0"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>
                <a:latin typeface="+mn-lt"/>
              </a:rPr>
              <a:t>pidana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penjara</a:t>
            </a:r>
            <a:endParaRPr lang="en-US" dirty="0"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>
                <a:latin typeface="+mn-lt"/>
              </a:rPr>
              <a:t>pidana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kurungan</a:t>
            </a:r>
            <a:endParaRPr lang="en-US" dirty="0"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>
                <a:latin typeface="+mn-lt"/>
              </a:rPr>
              <a:t>pidana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denda</a:t>
            </a:r>
            <a:endParaRPr lang="en-US" dirty="0"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>
                <a:latin typeface="+mn-lt"/>
              </a:rPr>
              <a:t>pidana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tutupan</a:t>
            </a:r>
            <a:r>
              <a:rPr lang="en-US" dirty="0">
                <a:latin typeface="+mn-lt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3038" y="2668588"/>
            <a:ext cx="3155156" cy="23083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Jenis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Pidana</a:t>
            </a:r>
            <a:r>
              <a:rPr lang="en-US" dirty="0">
                <a:latin typeface="+mn-lt"/>
              </a:rPr>
              <a:t> :</a:t>
            </a:r>
          </a:p>
          <a:p>
            <a:pPr marL="342900" indent="-342900" eaLnBrk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dirty="0" err="1">
                <a:latin typeface="+mn-lt"/>
              </a:rPr>
              <a:t>pidana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pokok</a:t>
            </a:r>
            <a:r>
              <a:rPr lang="en-US" dirty="0">
                <a:latin typeface="+mn-lt"/>
              </a:rPr>
              <a:t>; </a:t>
            </a:r>
          </a:p>
          <a:p>
            <a:pPr marL="342900" indent="-342900" eaLnBrk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dirty="0" err="1">
                <a:latin typeface="+mn-lt"/>
              </a:rPr>
              <a:t>pidana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tambahan</a:t>
            </a:r>
            <a:r>
              <a:rPr lang="en-US" dirty="0">
                <a:latin typeface="+mn-lt"/>
              </a:rPr>
              <a:t>; </a:t>
            </a:r>
            <a:r>
              <a:rPr lang="en-US" dirty="0" err="1">
                <a:latin typeface="+mn-lt"/>
              </a:rPr>
              <a:t>dan</a:t>
            </a:r>
            <a:endParaRPr lang="en-US" dirty="0"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dirty="0" err="1">
                <a:latin typeface="+mn-lt"/>
              </a:rPr>
              <a:t>pidana</a:t>
            </a:r>
            <a:r>
              <a:rPr lang="en-US" dirty="0">
                <a:latin typeface="+mn-lt"/>
              </a:rPr>
              <a:t> yang </a:t>
            </a:r>
            <a:r>
              <a:rPr lang="en-US" dirty="0" err="1">
                <a:latin typeface="+mn-lt"/>
              </a:rPr>
              <a:t>bersifat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khusus</a:t>
            </a:r>
            <a:r>
              <a:rPr lang="en-US" dirty="0">
                <a:latin typeface="+mn-lt"/>
              </a:rPr>
              <a:t> yang 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diancamkan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>
                <a:latin typeface="+mn-lt"/>
              </a:rPr>
              <a:t>(</a:t>
            </a:r>
            <a:r>
              <a:rPr lang="en-US" dirty="0" err="1">
                <a:latin typeface="+mn-lt"/>
              </a:rPr>
              <a:t>Pidana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Mati</a:t>
            </a:r>
            <a:r>
              <a:rPr lang="en-US" dirty="0">
                <a:latin typeface="+mn-lt"/>
              </a:rPr>
              <a:t>).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2310" y="2517776"/>
            <a:ext cx="3931444" cy="23082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Pidana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pokok</a:t>
            </a:r>
            <a:r>
              <a:rPr lang="en-US" dirty="0">
                <a:latin typeface="+mn-lt"/>
              </a:rPr>
              <a:t> :</a:t>
            </a:r>
          </a:p>
          <a:p>
            <a:pPr marL="285750" indent="-285750" eaLnBrk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err="1">
                <a:latin typeface="+mn-lt"/>
              </a:rPr>
              <a:t>pidana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penjara</a:t>
            </a:r>
            <a:endParaRPr lang="en-US" dirty="0">
              <a:latin typeface="+mn-lt"/>
            </a:endParaRPr>
          </a:p>
          <a:p>
            <a:pPr marL="285750" indent="-285750" eaLnBrk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err="1">
                <a:latin typeface="+mn-lt"/>
              </a:rPr>
              <a:t>pidana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tutupan</a:t>
            </a:r>
            <a:endParaRPr lang="en-US" dirty="0">
              <a:latin typeface="+mn-lt"/>
            </a:endParaRPr>
          </a:p>
          <a:p>
            <a:pPr marL="285750" indent="-285750" eaLnBrk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err="1">
                <a:latin typeface="+mn-lt"/>
              </a:rPr>
              <a:t>pidana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pengawasan</a:t>
            </a:r>
            <a:endParaRPr lang="en-US" dirty="0">
              <a:latin typeface="+mn-lt"/>
            </a:endParaRPr>
          </a:p>
          <a:p>
            <a:pPr marL="285750" indent="-285750" eaLnBrk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err="1">
                <a:latin typeface="+mn-lt"/>
              </a:rPr>
              <a:t>pidana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denda</a:t>
            </a:r>
            <a:r>
              <a:rPr lang="en-US" dirty="0">
                <a:latin typeface="+mn-lt"/>
              </a:rPr>
              <a:t>   </a:t>
            </a:r>
          </a:p>
          <a:p>
            <a:pPr marL="285750" indent="-285750" eaLnBrk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err="1">
                <a:latin typeface="+mn-lt"/>
              </a:rPr>
              <a:t>pidana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kerja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sosial</a:t>
            </a:r>
            <a:r>
              <a:rPr lang="en-US" dirty="0">
                <a:latin typeface="+mn-lt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>
                <a:latin typeface="+mn-lt"/>
              </a:rPr>
              <a:t>Urutan pidana menen­tukan berat </a:t>
            </a:r>
            <a:r>
              <a:rPr lang="en-US" dirty="0" err="1">
                <a:latin typeface="+mn-lt"/>
              </a:rPr>
              <a:t>atau</a:t>
            </a:r>
            <a:r>
              <a:rPr lang="en-US" dirty="0">
                <a:latin typeface="+mn-lt"/>
              </a:rPr>
              <a:t> </a:t>
            </a:r>
            <a:r>
              <a:rPr lang="fi-FI" dirty="0">
                <a:latin typeface="+mn-lt"/>
              </a:rPr>
              <a:t>ringannya pidana.</a:t>
            </a:r>
            <a:endParaRPr lang="en-US" dirty="0">
              <a:latin typeface="+mn-lt"/>
            </a:endParaRPr>
          </a:p>
        </p:txBody>
      </p:sp>
      <p:sp>
        <p:nvSpPr>
          <p:cNvPr id="9221" name="TextBox 1"/>
          <p:cNvSpPr txBox="1">
            <a:spLocks noChangeArrowheads="1"/>
          </p:cNvSpPr>
          <p:nvPr/>
        </p:nvSpPr>
        <p:spPr bwMode="auto">
          <a:xfrm>
            <a:off x="252412" y="84138"/>
            <a:ext cx="2777729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 i="1"/>
              <a:t>Jenis Pidana</a:t>
            </a:r>
          </a:p>
        </p:txBody>
      </p:sp>
      <p:sp>
        <p:nvSpPr>
          <p:cNvPr id="5" name="Right Arrow 4"/>
          <p:cNvSpPr/>
          <p:nvPr/>
        </p:nvSpPr>
        <p:spPr>
          <a:xfrm>
            <a:off x="4598194" y="2757489"/>
            <a:ext cx="463154" cy="815975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2068116" y="4826000"/>
            <a:ext cx="6728222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en-US" sz="1800"/>
              <a:t>Dalam pidana pokok diatur jenis pidana baru berupa pidana tutupan, pidana pengawasan dan pidana kerja sosial. </a:t>
            </a:r>
          </a:p>
          <a:p>
            <a:pPr>
              <a:buFont typeface="Wingdings" pitchFamily="2" charset="2"/>
              <a:buChar char="q"/>
            </a:pPr>
            <a:r>
              <a:rPr lang="en-US" sz="1800"/>
              <a:t>Pidana pengawasan dan pidana kerja sosial bersama dengan pidana denda dikembangkan sebagai alternatif dari pidana perampasan kemerdekaan jangka pendek</a:t>
            </a:r>
          </a:p>
          <a:p>
            <a:pPr>
              <a:buFont typeface="Wingdings" pitchFamily="2" charset="2"/>
              <a:buChar char="q"/>
            </a:pPr>
            <a:r>
              <a:rPr lang="en-US" sz="1800"/>
              <a:t>Dengan pelaksanaan ketiga jenis pidana ini terpidana dapat dibantu untuk membebaskan diri dari rasa bersalah, di samping untuk menghindari efek destruktif dari pidana perampasan kemerdekaan.</a:t>
            </a:r>
          </a:p>
        </p:txBody>
      </p:sp>
      <p:sp>
        <p:nvSpPr>
          <p:cNvPr id="2" name="Pentagon 1"/>
          <p:cNvSpPr/>
          <p:nvPr/>
        </p:nvSpPr>
        <p:spPr>
          <a:xfrm>
            <a:off x="434579" y="1003300"/>
            <a:ext cx="891778" cy="793750"/>
          </a:xfrm>
          <a:prstGeom prst="homePlat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b="1" dirty="0"/>
              <a:t>KUHP Lama </a:t>
            </a:r>
          </a:p>
        </p:txBody>
      </p:sp>
      <p:sp>
        <p:nvSpPr>
          <p:cNvPr id="12" name="Pentagon 11"/>
          <p:cNvSpPr/>
          <p:nvPr/>
        </p:nvSpPr>
        <p:spPr>
          <a:xfrm>
            <a:off x="434579" y="3074988"/>
            <a:ext cx="891778" cy="792162"/>
          </a:xfrm>
          <a:prstGeom prst="homePlat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b="1" dirty="0"/>
              <a:t>KUHP </a:t>
            </a:r>
            <a:r>
              <a:rPr lang="en-US" b="1" dirty="0" err="1"/>
              <a:t>Baru</a:t>
            </a:r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0540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4085" y="2108200"/>
            <a:ext cx="4506515" cy="50167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41338" indent="-541338" algn="just">
              <a:buFont typeface="Wingdings" panose="05000000000000000000" pitchFamily="2" charset="2"/>
              <a:buChar char="q"/>
              <a:defRPr/>
            </a:pPr>
            <a:r>
              <a:rPr lang="es-ES_tradnl" sz="2000" dirty="0" err="1"/>
              <a:t>Pidana</a:t>
            </a:r>
            <a:r>
              <a:rPr lang="es-ES_tradnl" sz="2000" dirty="0"/>
              <a:t> </a:t>
            </a:r>
            <a:r>
              <a:rPr lang="es-ES_tradnl" sz="2000" dirty="0" err="1"/>
              <a:t>penjara</a:t>
            </a:r>
            <a:r>
              <a:rPr lang="es-ES_tradnl" sz="2000" dirty="0"/>
              <a:t> </a:t>
            </a:r>
            <a:r>
              <a:rPr lang="es-ES_tradnl" sz="2000" dirty="0" err="1"/>
              <a:t>dijatuhkan</a:t>
            </a:r>
            <a:r>
              <a:rPr lang="es-ES_tradnl" sz="2000" dirty="0"/>
              <a:t> </a:t>
            </a:r>
            <a:r>
              <a:rPr lang="es-ES_tradnl" sz="2000" dirty="0" err="1"/>
              <a:t>untuk</a:t>
            </a:r>
            <a:r>
              <a:rPr lang="es-ES_tradnl" sz="2000" dirty="0"/>
              <a:t> </a:t>
            </a:r>
            <a:r>
              <a:rPr lang="es-ES_tradnl" sz="2000" dirty="0" err="1"/>
              <a:t>seumur</a:t>
            </a:r>
            <a:r>
              <a:rPr lang="es-ES_tradnl" sz="2000" dirty="0"/>
              <a:t> </a:t>
            </a:r>
            <a:r>
              <a:rPr lang="es-ES_tradnl" sz="2000" dirty="0" err="1"/>
              <a:t>hidup</a:t>
            </a:r>
            <a:r>
              <a:rPr lang="es-ES_tradnl" sz="2000" dirty="0"/>
              <a:t> </a:t>
            </a:r>
            <a:r>
              <a:rPr lang="es-ES_tradnl" sz="2000" dirty="0" err="1"/>
              <a:t>atau</a:t>
            </a:r>
            <a:r>
              <a:rPr lang="es-ES_tradnl" sz="2000" dirty="0"/>
              <a:t> ­</a:t>
            </a:r>
            <a:r>
              <a:rPr lang="es-ES_tradnl" sz="2000" dirty="0" err="1"/>
              <a:t>un­tuk</a:t>
            </a:r>
            <a:r>
              <a:rPr lang="es-ES_tradnl" sz="2000" dirty="0"/>
              <a:t> </a:t>
            </a:r>
            <a:r>
              <a:rPr lang="es-ES_tradnl" sz="2000" dirty="0" err="1"/>
              <a:t>waktu</a:t>
            </a:r>
            <a:r>
              <a:rPr lang="es-ES_tradnl" sz="2000" dirty="0"/>
              <a:t> </a:t>
            </a:r>
            <a:r>
              <a:rPr lang="es-ES_tradnl" sz="2000" dirty="0" err="1"/>
              <a:t>tertentu</a:t>
            </a:r>
            <a:r>
              <a:rPr lang="es-ES_tradnl" sz="2000" dirty="0"/>
              <a:t> </a:t>
            </a:r>
            <a:r>
              <a:rPr lang="es-ES_tradnl" sz="2000" dirty="0" err="1"/>
              <a:t>paling</a:t>
            </a:r>
            <a:r>
              <a:rPr lang="es-ES_tradnl" sz="2000" dirty="0"/>
              <a:t> lama 15 </a:t>
            </a:r>
            <a:r>
              <a:rPr lang="es-ES_tradnl" sz="2000" dirty="0" err="1"/>
              <a:t>tahun</a:t>
            </a:r>
            <a:r>
              <a:rPr lang="es-ES_tradnl" sz="2000" dirty="0"/>
              <a:t> </a:t>
            </a:r>
            <a:r>
              <a:rPr lang="es-ES_tradnl" sz="2000" dirty="0" err="1"/>
              <a:t>berturut‑turut</a:t>
            </a:r>
            <a:r>
              <a:rPr lang="es-ES_tradnl" sz="2000" dirty="0"/>
              <a:t> </a:t>
            </a:r>
            <a:r>
              <a:rPr lang="es-ES_tradnl" sz="2000" dirty="0" err="1"/>
              <a:t>atau</a:t>
            </a:r>
            <a:r>
              <a:rPr lang="es-ES_tradnl" sz="2000" dirty="0"/>
              <a:t> </a:t>
            </a:r>
            <a:r>
              <a:rPr lang="es-ES_tradnl" sz="2000" dirty="0" err="1"/>
              <a:t>paling</a:t>
            </a:r>
            <a:r>
              <a:rPr lang="es-ES_tradnl" sz="2000" dirty="0"/>
              <a:t> </a:t>
            </a:r>
            <a:r>
              <a:rPr lang="es-ES_tradnl" sz="2000" dirty="0" err="1"/>
              <a:t>singkat</a:t>
            </a:r>
            <a:r>
              <a:rPr lang="es-ES_tradnl" sz="2000" dirty="0"/>
              <a:t> 1 </a:t>
            </a:r>
            <a:r>
              <a:rPr lang="fi-FI" sz="2000" dirty="0"/>
              <a:t>Hari</a:t>
            </a:r>
            <a:r>
              <a:rPr lang="es-ES_tradnl" sz="2000" dirty="0"/>
              <a:t>, </a:t>
            </a:r>
            <a:r>
              <a:rPr lang="es-ES_tradnl" sz="2000" dirty="0" err="1"/>
              <a:t>kecuali</a:t>
            </a:r>
            <a:r>
              <a:rPr lang="es-ES_tradnl" sz="2000" dirty="0"/>
              <a:t> </a:t>
            </a:r>
            <a:r>
              <a:rPr lang="es-ES_tradnl" sz="2000" dirty="0" err="1"/>
              <a:t>ditentukan</a:t>
            </a:r>
            <a:r>
              <a:rPr lang="es-ES_tradnl" sz="2000" dirty="0"/>
              <a:t> </a:t>
            </a:r>
            <a:r>
              <a:rPr lang="es-ES_tradnl" sz="2000" dirty="0" err="1"/>
              <a:t>minimum</a:t>
            </a:r>
            <a:r>
              <a:rPr lang="es-ES_tradnl" sz="2000" dirty="0"/>
              <a:t> </a:t>
            </a:r>
            <a:r>
              <a:rPr lang="es-ES_tradnl" sz="2000" dirty="0" err="1"/>
              <a:t>khusus</a:t>
            </a:r>
            <a:r>
              <a:rPr lang="es-ES_tradnl" sz="2000" dirty="0"/>
              <a:t>.</a:t>
            </a:r>
            <a:endParaRPr lang="en-US" sz="2000" dirty="0"/>
          </a:p>
          <a:p>
            <a:pPr marL="541338" indent="-541338" algn="just">
              <a:buFont typeface="Wingdings" panose="05000000000000000000" pitchFamily="2" charset="2"/>
              <a:buChar char="q"/>
              <a:defRPr/>
            </a:pP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s-ES_tradnl" sz="2000" dirty="0" err="1"/>
              <a:t>pilih</a:t>
            </a:r>
            <a:r>
              <a:rPr lang="en-US" sz="2000" dirty="0"/>
              <a:t>an</a:t>
            </a:r>
            <a:r>
              <a:rPr lang="es-ES_tradnl" sz="2000" dirty="0"/>
              <a:t> antara </a:t>
            </a:r>
            <a:r>
              <a:rPr lang="es-ES_tradnl" sz="2000" dirty="0" err="1"/>
              <a:t>pidana</a:t>
            </a:r>
            <a:r>
              <a:rPr lang="es-ES_tradnl" sz="2000" dirty="0"/>
              <a:t> </a:t>
            </a:r>
            <a:r>
              <a:rPr lang="es-ES_tradnl" sz="2000" dirty="0" err="1"/>
              <a:t>mati</a:t>
            </a:r>
            <a:r>
              <a:rPr lang="es-ES_tradnl" sz="2000" dirty="0"/>
              <a:t> dan </a:t>
            </a:r>
            <a:r>
              <a:rPr lang="es-ES_tradnl" sz="2000" dirty="0" err="1"/>
              <a:t>pidana</a:t>
            </a:r>
            <a:r>
              <a:rPr lang="es-ES_tradnl" sz="2000" dirty="0"/>
              <a:t> </a:t>
            </a:r>
            <a:r>
              <a:rPr lang="es-ES_tradnl" sz="2000" dirty="0" err="1"/>
              <a:t>penjara</a:t>
            </a:r>
            <a:r>
              <a:rPr lang="es-ES_tradnl" sz="2000" dirty="0"/>
              <a:t> </a:t>
            </a:r>
            <a:r>
              <a:rPr lang="es-ES_tradnl" sz="2000" dirty="0" err="1"/>
              <a:t>seumur</a:t>
            </a:r>
            <a:r>
              <a:rPr lang="es-ES_tradnl" sz="2000" dirty="0"/>
              <a:t> </a:t>
            </a:r>
            <a:r>
              <a:rPr lang="es-ES_tradnl" sz="2000" dirty="0" err="1"/>
              <a:t>hidup</a:t>
            </a:r>
            <a:r>
              <a:rPr lang="es-ES_tradnl" sz="2000" dirty="0"/>
              <a:t> </a:t>
            </a:r>
            <a:r>
              <a:rPr lang="es-ES_tradnl" sz="2000" dirty="0" err="1"/>
              <a:t>atau</a:t>
            </a:r>
            <a:r>
              <a:rPr lang="es-ES_tradnl" sz="2000" dirty="0"/>
              <a:t>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s-ES_tradnl" sz="2000" dirty="0" err="1"/>
              <a:t>pemberatan</a:t>
            </a:r>
            <a:r>
              <a:rPr lang="es-ES_tradnl" sz="2000" dirty="0"/>
              <a:t> </a:t>
            </a:r>
            <a:r>
              <a:rPr lang="es-ES_tradnl" sz="2000" dirty="0" err="1"/>
              <a:t>pidana</a:t>
            </a:r>
            <a:r>
              <a:rPr lang="es-ES_tradnl" sz="2000" dirty="0"/>
              <a:t> </a:t>
            </a:r>
            <a:r>
              <a:rPr lang="es-ES_tradnl" sz="2000" dirty="0" err="1"/>
              <a:t>penjara</a:t>
            </a:r>
            <a:r>
              <a:rPr lang="es-ES_tradnl" sz="2000" dirty="0"/>
              <a:t> </a:t>
            </a:r>
            <a:r>
              <a:rPr lang="es-ES_tradnl" sz="2000" dirty="0" err="1"/>
              <a:t>untuk</a:t>
            </a:r>
            <a:r>
              <a:rPr lang="es-ES_tradnl" sz="2000" dirty="0"/>
              <a:t> </a:t>
            </a:r>
            <a:r>
              <a:rPr lang="es-ES_tradnl" sz="2000" dirty="0" err="1"/>
              <a:t>waktu</a:t>
            </a:r>
            <a:r>
              <a:rPr lang="es-ES_tradnl" sz="2000" dirty="0"/>
              <a:t> </a:t>
            </a:r>
            <a:r>
              <a:rPr lang="es-ES_tradnl" sz="2000" dirty="0" err="1"/>
              <a:t>tertentu</a:t>
            </a:r>
            <a:r>
              <a:rPr lang="es-ES_tradnl" sz="2000" dirty="0"/>
              <a:t>, </a:t>
            </a:r>
            <a:r>
              <a:rPr lang="es-ES_tradnl" sz="2000" dirty="0" err="1"/>
              <a:t>dapat</a:t>
            </a:r>
            <a:r>
              <a:rPr lang="es-ES_tradnl" sz="2000" dirty="0"/>
              <a:t> </a:t>
            </a:r>
            <a:r>
              <a:rPr lang="es-ES_tradnl" sz="2000" dirty="0" err="1"/>
              <a:t>dijatuhkan</a:t>
            </a:r>
            <a:r>
              <a:rPr lang="es-ES_tradnl" sz="2000" dirty="0"/>
              <a:t> </a:t>
            </a:r>
            <a:r>
              <a:rPr lang="es-ES_tradnl" sz="2000" dirty="0" err="1"/>
              <a:t>untuk</a:t>
            </a:r>
            <a:r>
              <a:rPr lang="es-ES_tradnl" sz="2000" dirty="0"/>
              <a:t> </a:t>
            </a:r>
            <a:r>
              <a:rPr lang="es-ES_tradnl" sz="2000" dirty="0" err="1"/>
              <a:t>waktu</a:t>
            </a:r>
            <a:r>
              <a:rPr lang="es-ES_tradnl" sz="2000" dirty="0"/>
              <a:t> 20  </a:t>
            </a:r>
            <a:r>
              <a:rPr lang="es-ES_tradnl" sz="2000" dirty="0" err="1"/>
              <a:t>tahun</a:t>
            </a:r>
            <a:r>
              <a:rPr lang="es-ES_tradnl" sz="2000" dirty="0"/>
              <a:t> </a:t>
            </a:r>
            <a:r>
              <a:rPr lang="es-ES_tradnl" sz="2000" dirty="0" err="1"/>
              <a:t>berturut‑turut</a:t>
            </a:r>
            <a:r>
              <a:rPr lang="es-ES_tradnl" sz="2000" dirty="0"/>
              <a:t>.</a:t>
            </a:r>
            <a:endParaRPr lang="en-US" sz="2000" dirty="0"/>
          </a:p>
          <a:p>
            <a:pPr marL="541338" indent="-541338" algn="just">
              <a:buFont typeface="Wingdings" panose="05000000000000000000" pitchFamily="2" charset="2"/>
              <a:buChar char="q"/>
              <a:defRPr/>
            </a:pPr>
            <a:r>
              <a:rPr lang="es-ES_tradnl" sz="2000" dirty="0" err="1"/>
              <a:t>Pidana</a:t>
            </a:r>
            <a:r>
              <a:rPr lang="es-ES_tradnl" sz="2000" dirty="0"/>
              <a:t> </a:t>
            </a:r>
            <a:r>
              <a:rPr lang="es-ES_tradnl" sz="2000" dirty="0" err="1"/>
              <a:t>penjara</a:t>
            </a:r>
            <a:r>
              <a:rPr lang="es-ES_tradnl" sz="2000" dirty="0"/>
              <a:t> </a:t>
            </a:r>
            <a:r>
              <a:rPr lang="es-ES_tradnl" sz="2000" dirty="0" err="1"/>
              <a:t>untuk</a:t>
            </a:r>
            <a:r>
              <a:rPr lang="es-ES_tradnl" sz="2000" dirty="0"/>
              <a:t> </a:t>
            </a:r>
            <a:r>
              <a:rPr lang="es-ES_tradnl" sz="2000" dirty="0" err="1"/>
              <a:t>waktu</a:t>
            </a:r>
            <a:r>
              <a:rPr lang="es-ES_tradnl" sz="2000" dirty="0"/>
              <a:t> </a:t>
            </a:r>
            <a:r>
              <a:rPr lang="es-ES_tradnl" sz="2000" dirty="0" err="1"/>
              <a:t>tertentu</a:t>
            </a:r>
            <a:r>
              <a:rPr lang="es-ES_tradnl" sz="2000" dirty="0"/>
              <a:t> </a:t>
            </a:r>
            <a:r>
              <a:rPr lang="es-ES_tradnl" sz="2000" dirty="0" err="1"/>
              <a:t>tidak</a:t>
            </a:r>
            <a:r>
              <a:rPr lang="es-ES_tradnl" sz="2000" dirty="0"/>
              <a:t> </a:t>
            </a:r>
            <a:r>
              <a:rPr lang="es-ES_tradnl" sz="2000" dirty="0" err="1"/>
              <a:t>boleh</a:t>
            </a:r>
            <a:r>
              <a:rPr lang="es-ES_tradnl" sz="2000" dirty="0"/>
              <a:t> </a:t>
            </a:r>
            <a:r>
              <a:rPr lang="es-ES_tradnl" sz="2000" dirty="0" err="1"/>
              <a:t>dijatuhkan</a:t>
            </a:r>
            <a:r>
              <a:rPr lang="es-ES_tradnl" sz="2000" dirty="0"/>
              <a:t> </a:t>
            </a:r>
            <a:r>
              <a:rPr lang="es-ES_tradnl" sz="2000" dirty="0" err="1"/>
              <a:t>lebih</a:t>
            </a:r>
            <a:r>
              <a:rPr lang="es-ES_tradnl" sz="2000" dirty="0"/>
              <a:t> </a:t>
            </a:r>
            <a:r>
              <a:rPr lang="es-ES_tradnl" sz="2000" dirty="0" err="1"/>
              <a:t>dari</a:t>
            </a:r>
            <a:r>
              <a:rPr lang="es-ES_tradnl" sz="2000" dirty="0"/>
              <a:t> 20 (</a:t>
            </a:r>
            <a:r>
              <a:rPr lang="es-ES_tradnl" sz="2000" dirty="0" err="1"/>
              <a:t>dua</a:t>
            </a:r>
            <a:r>
              <a:rPr lang="es-ES_tradnl" sz="2000" dirty="0"/>
              <a:t> </a:t>
            </a:r>
            <a:r>
              <a:rPr lang="es-ES_tradnl" sz="2000" dirty="0" err="1"/>
              <a:t>puluh</a:t>
            </a:r>
            <a:r>
              <a:rPr lang="es-ES_tradnl" sz="2000" dirty="0"/>
              <a:t>) </a:t>
            </a:r>
            <a:r>
              <a:rPr lang="es-ES_tradnl" sz="2000" dirty="0" err="1"/>
              <a:t>tahun</a:t>
            </a:r>
            <a:r>
              <a:rPr lang="es-ES_tradnl" sz="2000" dirty="0"/>
              <a:t>.</a:t>
            </a:r>
            <a:endParaRPr lang="en-US" sz="2000" dirty="0"/>
          </a:p>
          <a:p>
            <a:pPr algn="just">
              <a:defRPr/>
            </a:pP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598319" y="1419225"/>
            <a:ext cx="3429000" cy="68634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_tradnl" sz="2000" dirty="0" err="1"/>
              <a:t>Pembebasan</a:t>
            </a:r>
            <a:r>
              <a:rPr lang="es-ES_tradnl" sz="2000" dirty="0"/>
              <a:t> </a:t>
            </a:r>
            <a:r>
              <a:rPr lang="es-ES_tradnl" sz="2000" dirty="0" err="1"/>
              <a:t>Bersyarat</a:t>
            </a:r>
            <a:r>
              <a:rPr lang="es-ES_tradnl" sz="2000" dirty="0"/>
              <a:t> (</a:t>
            </a:r>
            <a:r>
              <a:rPr lang="es-ES_tradnl" sz="2000" dirty="0" err="1"/>
              <a:t>Pasal</a:t>
            </a:r>
            <a:r>
              <a:rPr lang="es-ES_tradnl" sz="2000" dirty="0"/>
              <a:t> 75)</a:t>
            </a:r>
            <a:endParaRPr lang="en-US" sz="2000" dirty="0"/>
          </a:p>
          <a:p>
            <a:pPr marL="447675" indent="-447675">
              <a:buFont typeface="Wingdings" panose="05000000000000000000" pitchFamily="2" charset="2"/>
              <a:buChar char="q"/>
              <a:defRPr/>
            </a:pPr>
            <a:r>
              <a:rPr lang="es-ES_tradnl" sz="2000" dirty="0" err="1"/>
              <a:t>Jika</a:t>
            </a:r>
            <a:r>
              <a:rPr lang="es-ES_tradnl" sz="2000" dirty="0"/>
              <a:t> </a:t>
            </a:r>
            <a:r>
              <a:rPr lang="en-US" sz="2000" dirty="0" err="1"/>
              <a:t>narapidana</a:t>
            </a:r>
            <a:r>
              <a:rPr lang="en-US" sz="2000" dirty="0"/>
              <a:t> </a:t>
            </a:r>
            <a:r>
              <a:rPr lang="es-ES_tradnl" sz="2000" dirty="0" err="1"/>
              <a:t>seumur</a:t>
            </a:r>
            <a:r>
              <a:rPr lang="es-ES_tradnl" sz="2000" dirty="0"/>
              <a:t> </a:t>
            </a:r>
            <a:r>
              <a:rPr lang="es-ES_tradnl" sz="2000" dirty="0" err="1"/>
              <a:t>hidup</a:t>
            </a:r>
            <a:r>
              <a:rPr lang="es-ES_tradnl" sz="2000" dirty="0"/>
              <a:t> </a:t>
            </a:r>
            <a:r>
              <a:rPr lang="es-ES_tradnl" sz="2000" dirty="0" err="1"/>
              <a:t>telah</a:t>
            </a:r>
            <a:r>
              <a:rPr lang="es-ES_tradnl" sz="2000" dirty="0"/>
              <a:t> </a:t>
            </a:r>
            <a:r>
              <a:rPr lang="es-ES_tradnl" sz="2000" dirty="0" err="1"/>
              <a:t>menjalani</a:t>
            </a:r>
            <a:r>
              <a:rPr lang="es-ES_tradnl" sz="2000" dirty="0"/>
              <a:t> </a:t>
            </a:r>
            <a:r>
              <a:rPr lang="es-ES_tradnl" sz="2000" dirty="0" err="1"/>
              <a:t>pidana</a:t>
            </a:r>
            <a:r>
              <a:rPr lang="en-US" sz="2000" dirty="0"/>
              <a:t> </a:t>
            </a:r>
            <a:r>
              <a:rPr lang="en-US" sz="2000" dirty="0" err="1"/>
              <a:t>penjara</a:t>
            </a:r>
            <a:r>
              <a:rPr lang="es-ES_tradnl" sz="2000" dirty="0"/>
              <a:t> </a:t>
            </a:r>
            <a:r>
              <a:rPr lang="es-ES_tradnl" sz="2000" dirty="0" err="1"/>
              <a:t>paling</a:t>
            </a:r>
            <a:r>
              <a:rPr lang="es-ES_tradnl" sz="2000" dirty="0"/>
              <a:t> </a:t>
            </a:r>
            <a:r>
              <a:rPr lang="es-ES_tradnl" sz="2000" dirty="0" err="1"/>
              <a:t>sedikit</a:t>
            </a:r>
            <a:r>
              <a:rPr lang="es-ES_tradnl" sz="2000" dirty="0"/>
              <a:t> 15 (lima </a:t>
            </a:r>
            <a:r>
              <a:rPr lang="es-ES_tradnl" sz="2000" dirty="0" err="1"/>
              <a:t>belas</a:t>
            </a:r>
            <a:r>
              <a:rPr lang="es-ES_tradnl" sz="2000" dirty="0"/>
              <a:t>) </a:t>
            </a:r>
            <a:r>
              <a:rPr lang="es-ES_tradnl" sz="2000" dirty="0" err="1"/>
              <a:t>tahun</a:t>
            </a:r>
            <a:r>
              <a:rPr lang="es-ES_tradnl" sz="2000" dirty="0"/>
              <a:t> </a:t>
            </a:r>
            <a:r>
              <a:rPr lang="es-ES_tradnl" sz="2000" dirty="0" err="1"/>
              <a:t>dengan</a:t>
            </a:r>
            <a:r>
              <a:rPr lang="es-ES_tradnl" sz="2000" dirty="0"/>
              <a:t> </a:t>
            </a:r>
            <a:r>
              <a:rPr lang="es-ES_tradnl" sz="2000" dirty="0" err="1"/>
              <a:t>berkelakuan</a:t>
            </a:r>
            <a:r>
              <a:rPr lang="es-ES_tradnl" sz="2000" dirty="0"/>
              <a:t> </a:t>
            </a:r>
            <a:r>
              <a:rPr lang="es-ES_tradnl" sz="2000" dirty="0" err="1"/>
              <a:t>baik</a:t>
            </a:r>
            <a:r>
              <a:rPr lang="en-US" sz="2000" dirty="0"/>
              <a:t>,</a:t>
            </a:r>
            <a:r>
              <a:rPr lang="en-US" sz="2000" dirty="0" err="1"/>
              <a:t>narapidana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s-ES_tradnl" sz="2000" dirty="0" err="1"/>
              <a:t>dapat</a:t>
            </a:r>
            <a:r>
              <a:rPr lang="es-ES_tradnl" sz="2000" dirty="0"/>
              <a:t> </a:t>
            </a:r>
            <a:r>
              <a:rPr lang="en-US" sz="2000" dirty="0" err="1"/>
              <a:t>mengajukan</a:t>
            </a:r>
            <a:r>
              <a:rPr lang="es-ES_tradnl" sz="2000" dirty="0"/>
              <a:t> </a:t>
            </a:r>
            <a:r>
              <a:rPr lang="es-ES_tradnl" sz="2000" dirty="0" err="1"/>
              <a:t>pembebasan</a:t>
            </a:r>
            <a:r>
              <a:rPr lang="es-ES_tradnl" sz="2000" dirty="0"/>
              <a:t> </a:t>
            </a:r>
            <a:r>
              <a:rPr lang="es-ES_tradnl" sz="2000" dirty="0" err="1"/>
              <a:t>bersyarat</a:t>
            </a:r>
            <a:r>
              <a:rPr lang="es-ES_tradnl" sz="2000" dirty="0"/>
              <a:t>.</a:t>
            </a:r>
            <a:endParaRPr lang="en-US" sz="2000" dirty="0"/>
          </a:p>
          <a:p>
            <a:pPr marL="447675" indent="-447675">
              <a:buFont typeface="Wingdings" panose="05000000000000000000" pitchFamily="2" charset="2"/>
              <a:buChar char="q"/>
              <a:defRPr/>
            </a:pPr>
            <a:r>
              <a:rPr lang="en-US" sz="2000" dirty="0" err="1"/>
              <a:t>Pembebasan</a:t>
            </a:r>
            <a:r>
              <a:rPr lang="en-US" sz="2000" dirty="0"/>
              <a:t> </a:t>
            </a:r>
            <a:r>
              <a:rPr lang="en-US" sz="2000" dirty="0" err="1"/>
              <a:t>bersyarat</a:t>
            </a:r>
            <a:r>
              <a:rPr lang="en-US" sz="2000" dirty="0"/>
              <a:t> 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diberikan</a:t>
            </a:r>
            <a:r>
              <a:rPr lang="en-US" sz="2000" dirty="0"/>
              <a:t> 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/>
              <a:t>nara</a:t>
            </a:r>
            <a:r>
              <a:rPr lang="es-ES_tradnl" sz="2000" dirty="0" err="1"/>
              <a:t>pidana</a:t>
            </a:r>
            <a:r>
              <a:rPr lang="es-ES_tradnl" sz="2000" dirty="0"/>
              <a:t> </a:t>
            </a:r>
            <a:r>
              <a:rPr lang="es-ES_tradnl" sz="2000" dirty="0" err="1"/>
              <a:t>seumur</a:t>
            </a:r>
            <a:r>
              <a:rPr lang="es-ES_tradnl" sz="2000" dirty="0"/>
              <a:t> </a:t>
            </a:r>
            <a:r>
              <a:rPr lang="es-ES_tradnl" sz="2000" dirty="0" err="1"/>
              <a:t>hidup</a:t>
            </a:r>
            <a:r>
              <a:rPr lang="es-ES_tradnl" sz="2000" dirty="0"/>
              <a:t> </a:t>
            </a:r>
            <a:r>
              <a:rPr lang="en-US" sz="2000" dirty="0" err="1"/>
              <a:t>menjalani</a:t>
            </a:r>
            <a:r>
              <a:rPr lang="en-US" sz="2000" dirty="0"/>
              <a:t> </a:t>
            </a:r>
            <a:r>
              <a:rPr lang="en-US" sz="2000" dirty="0" err="1"/>
              <a:t>pidana</a:t>
            </a:r>
            <a:r>
              <a:rPr lang="en-US" sz="2000" dirty="0"/>
              <a:t> </a:t>
            </a:r>
            <a:r>
              <a:rPr lang="en-US" sz="2000" dirty="0" err="1"/>
              <a:t>penjara</a:t>
            </a:r>
            <a:r>
              <a:rPr lang="en-US" sz="2000" dirty="0"/>
              <a:t> 10 (</a:t>
            </a:r>
            <a:r>
              <a:rPr lang="en-US" sz="2000" dirty="0" err="1"/>
              <a:t>sepuluh</a:t>
            </a:r>
            <a:r>
              <a:rPr lang="en-US" sz="2000" dirty="0"/>
              <a:t>) </a:t>
            </a:r>
            <a:r>
              <a:rPr lang="en-US" sz="2000" dirty="0" err="1"/>
              <a:t>tahun</a:t>
            </a:r>
            <a:r>
              <a:rPr lang="en-US" sz="2000" dirty="0"/>
              <a:t> </a:t>
            </a:r>
            <a:r>
              <a:rPr lang="en-US" sz="2000" dirty="0" err="1"/>
              <a:t>terhitung</a:t>
            </a:r>
            <a:r>
              <a:rPr lang="en-US" sz="2000" dirty="0"/>
              <a:t> </a:t>
            </a:r>
            <a:r>
              <a:rPr lang="en-US" sz="2000" dirty="0" err="1"/>
              <a:t>sejak</a:t>
            </a:r>
            <a:r>
              <a:rPr lang="en-US" sz="2000" dirty="0"/>
              <a:t> </a:t>
            </a:r>
            <a:r>
              <a:rPr lang="en-US" sz="2000" dirty="0" err="1"/>
              <a:t>permohonan</a:t>
            </a:r>
            <a:r>
              <a:rPr lang="en-US" sz="2000" dirty="0"/>
              <a:t> </a:t>
            </a:r>
            <a:r>
              <a:rPr lang="en-US" sz="2000" dirty="0" err="1"/>
              <a:t>diajukan</a:t>
            </a:r>
            <a:r>
              <a:rPr lang="en-US" sz="2000" dirty="0"/>
              <a:t>.</a:t>
            </a:r>
          </a:p>
          <a:p>
            <a:pPr marL="447675" indent="-447675">
              <a:buFont typeface="Wingdings" panose="05000000000000000000" pitchFamily="2" charset="2"/>
              <a:buChar char="q"/>
              <a:defRPr/>
            </a:pPr>
            <a:r>
              <a:rPr lang="en-US" sz="2000" dirty="0" err="1"/>
              <a:t>Masa</a:t>
            </a:r>
            <a:r>
              <a:rPr lang="en-US" sz="2000" dirty="0"/>
              <a:t> </a:t>
            </a:r>
            <a:r>
              <a:rPr lang="en-US" sz="2000" dirty="0" err="1"/>
              <a:t>pembebasan</a:t>
            </a:r>
            <a:r>
              <a:rPr lang="en-US" sz="2000" dirty="0"/>
              <a:t> </a:t>
            </a:r>
            <a:r>
              <a:rPr lang="en-US" sz="2000" dirty="0" err="1"/>
              <a:t>bersyarat</a:t>
            </a:r>
            <a:r>
              <a:rPr lang="en-US" sz="2000" dirty="0"/>
              <a:t>  </a:t>
            </a:r>
            <a:r>
              <a:rPr lang="en-US" sz="2000" dirty="0" err="1"/>
              <a:t>dijalani</a:t>
            </a:r>
            <a:r>
              <a:rPr lang="en-US" sz="2000" dirty="0"/>
              <a:t> 5 (lima) </a:t>
            </a:r>
            <a:r>
              <a:rPr lang="en-US" sz="2000" dirty="0" err="1"/>
              <a:t>tahun</a:t>
            </a:r>
            <a:r>
              <a:rPr lang="en-US" sz="2000" dirty="0"/>
              <a:t> di </a:t>
            </a:r>
            <a:r>
              <a:rPr lang="en-US" sz="2000" dirty="0" err="1"/>
              <a:t>luar</a:t>
            </a:r>
            <a:r>
              <a:rPr lang="en-US" sz="2000" dirty="0"/>
              <a:t> </a:t>
            </a:r>
            <a:r>
              <a:rPr lang="en-US" sz="2000" dirty="0" err="1"/>
              <a:t>lembaga</a:t>
            </a:r>
            <a:r>
              <a:rPr lang="en-US" sz="2000" dirty="0"/>
              <a:t> </a:t>
            </a:r>
            <a:r>
              <a:rPr lang="en-US" sz="2000" dirty="0" err="1"/>
              <a:t>pemasyarakatan</a:t>
            </a:r>
            <a:r>
              <a:rPr lang="en-US" sz="2000" dirty="0"/>
              <a:t>. </a:t>
            </a:r>
          </a:p>
          <a:p>
            <a:pPr>
              <a:defRPr/>
            </a:pP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91716" y="620714"/>
            <a:ext cx="3127772" cy="14465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dirty="0" err="1"/>
              <a:t>Pidana</a:t>
            </a:r>
            <a:r>
              <a:rPr lang="en-US" sz="4400" dirty="0"/>
              <a:t> </a:t>
            </a:r>
            <a:r>
              <a:rPr lang="en-US" sz="4400" dirty="0" err="1"/>
              <a:t>Penjara</a:t>
            </a:r>
            <a:r>
              <a:rPr lang="en-US" sz="4400" dirty="0"/>
              <a:t> </a:t>
            </a:r>
          </a:p>
        </p:txBody>
      </p:sp>
      <p:sp>
        <p:nvSpPr>
          <p:cNvPr id="2" name="Notched Right Arrow 1"/>
          <p:cNvSpPr/>
          <p:nvPr/>
        </p:nvSpPr>
        <p:spPr>
          <a:xfrm>
            <a:off x="4870848" y="1866901"/>
            <a:ext cx="629840" cy="1249363"/>
          </a:xfrm>
          <a:prstGeom prst="notched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39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9792" y="271463"/>
            <a:ext cx="8622506" cy="5778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Pertimbangan lain utk tdk dijatuhi pidana penjara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8903" y="1279849"/>
            <a:ext cx="6277170" cy="57554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541338" lvl="7" indent="-363538" fontAlgn="base" hangingPunct="0">
              <a:buFont typeface="+mj-lt"/>
              <a:buAutoNum type="arabicPeriod"/>
              <a:defRPr/>
            </a:pPr>
            <a:r>
              <a:rPr lang="es-ES_tradnl" sz="1600" dirty="0" err="1"/>
              <a:t>terdakwa</a:t>
            </a:r>
            <a:r>
              <a:rPr lang="es-ES_tradnl" sz="1600" dirty="0"/>
              <a:t> </a:t>
            </a:r>
            <a:r>
              <a:rPr lang="es-ES_tradnl" sz="1600" dirty="0" err="1"/>
              <a:t>berusia</a:t>
            </a:r>
            <a:r>
              <a:rPr lang="es-ES_tradnl" sz="1600" dirty="0"/>
              <a:t> di </a:t>
            </a:r>
            <a:r>
              <a:rPr lang="es-ES_tradnl" sz="1600" dirty="0" err="1"/>
              <a:t>bawah</a:t>
            </a:r>
            <a:r>
              <a:rPr lang="es-ES_tradnl" sz="1600" dirty="0"/>
              <a:t> 18 (</a:t>
            </a:r>
            <a:r>
              <a:rPr lang="es-ES_tradnl" sz="1600" dirty="0" err="1"/>
              <a:t>delapan</a:t>
            </a:r>
            <a:r>
              <a:rPr lang="es-ES_tradnl" sz="1600" dirty="0"/>
              <a:t> </a:t>
            </a:r>
            <a:r>
              <a:rPr lang="es-ES_tradnl" sz="1600" dirty="0" err="1"/>
              <a:t>belas</a:t>
            </a:r>
            <a:r>
              <a:rPr lang="es-ES_tradnl" sz="1600" dirty="0"/>
              <a:t>) </a:t>
            </a:r>
            <a:r>
              <a:rPr lang="es-ES_tradnl" sz="1600" dirty="0" err="1"/>
              <a:t>tahun</a:t>
            </a:r>
            <a:r>
              <a:rPr lang="es-ES_tradnl" sz="1600" dirty="0"/>
              <a:t> </a:t>
            </a:r>
            <a:r>
              <a:rPr lang="es-ES_tradnl" sz="1600" dirty="0" err="1"/>
              <a:t>atau</a:t>
            </a:r>
            <a:r>
              <a:rPr lang="es-ES_tradnl" sz="1600" dirty="0"/>
              <a:t> di atas </a:t>
            </a:r>
            <a:r>
              <a:rPr lang="en-US" sz="1600" dirty="0"/>
              <a:t>75 (</a:t>
            </a:r>
            <a:r>
              <a:rPr lang="en-US" sz="1600" dirty="0" err="1"/>
              <a:t>tujuh</a:t>
            </a:r>
            <a:r>
              <a:rPr lang="en-US" sz="1600" dirty="0"/>
              <a:t> </a:t>
            </a:r>
            <a:r>
              <a:rPr lang="en-US" sz="1600" dirty="0" err="1"/>
              <a:t>puluh</a:t>
            </a:r>
            <a:r>
              <a:rPr lang="en-US" sz="1600" dirty="0"/>
              <a:t> lima) </a:t>
            </a:r>
            <a:r>
              <a:rPr lang="es-ES_tradnl" sz="1600" dirty="0" err="1"/>
              <a:t>tahun</a:t>
            </a:r>
            <a:r>
              <a:rPr lang="es-ES_tradnl" sz="1600" dirty="0"/>
              <a:t>;</a:t>
            </a:r>
            <a:endParaRPr lang="en-US" sz="1600" dirty="0"/>
          </a:p>
          <a:p>
            <a:pPr marL="541338" lvl="7" indent="-363538" fontAlgn="base" hangingPunct="0">
              <a:buFont typeface="+mj-lt"/>
              <a:buAutoNum type="arabicPeriod"/>
              <a:defRPr/>
            </a:pPr>
            <a:r>
              <a:rPr lang="fi-FI" sz="1600" dirty="0"/>
              <a:t>terdakwa baru pertama kali melakukan Tindak Pidana;</a:t>
            </a:r>
            <a:endParaRPr lang="en-US" sz="1600" dirty="0"/>
          </a:p>
          <a:p>
            <a:pPr marL="541338" lvl="7" indent="-363538" fontAlgn="base" hangingPunct="0">
              <a:buFont typeface="+mj-lt"/>
              <a:buAutoNum type="arabicPeriod"/>
              <a:defRPr/>
            </a:pPr>
            <a:r>
              <a:rPr lang="es-ES_tradnl" sz="1600" dirty="0" err="1"/>
              <a:t>kerugian</a:t>
            </a:r>
            <a:r>
              <a:rPr lang="es-ES_tradnl" sz="1600" dirty="0"/>
              <a:t> dan </a:t>
            </a:r>
            <a:r>
              <a:rPr lang="es-ES_tradnl" sz="1600" dirty="0" err="1"/>
              <a:t>penderitaan</a:t>
            </a:r>
            <a:r>
              <a:rPr lang="es-ES_tradnl" sz="1600" dirty="0"/>
              <a:t> </a:t>
            </a:r>
            <a:r>
              <a:rPr lang="es-ES_tradnl" sz="1600" dirty="0" err="1"/>
              <a:t>korban</a:t>
            </a:r>
            <a:r>
              <a:rPr lang="es-ES_tradnl" sz="1600" dirty="0"/>
              <a:t> </a:t>
            </a:r>
            <a:r>
              <a:rPr lang="es-ES_tradnl" sz="1600" dirty="0" err="1"/>
              <a:t>tidak</a:t>
            </a:r>
            <a:r>
              <a:rPr lang="es-ES_tradnl" sz="1600" dirty="0"/>
              <a:t> </a:t>
            </a:r>
            <a:r>
              <a:rPr lang="es-ES_tradnl" sz="1600" dirty="0" err="1"/>
              <a:t>terlalu</a:t>
            </a:r>
            <a:r>
              <a:rPr lang="es-ES_tradnl" sz="1600" dirty="0"/>
              <a:t> besar;</a:t>
            </a:r>
            <a:endParaRPr lang="en-US" sz="1600" dirty="0"/>
          </a:p>
          <a:p>
            <a:pPr marL="541338" lvl="7" indent="-363538" fontAlgn="base" hangingPunct="0">
              <a:buFont typeface="+mj-lt"/>
              <a:buAutoNum type="arabicPeriod"/>
              <a:defRPr/>
            </a:pPr>
            <a:r>
              <a:rPr lang="es-ES_tradnl" sz="1600" dirty="0" err="1"/>
              <a:t>terdakwa</a:t>
            </a:r>
            <a:r>
              <a:rPr lang="es-ES_tradnl" sz="1600" dirty="0"/>
              <a:t> </a:t>
            </a:r>
            <a:r>
              <a:rPr lang="es-ES_tradnl" sz="1600" dirty="0" err="1"/>
              <a:t>telah</a:t>
            </a:r>
            <a:r>
              <a:rPr lang="es-ES_tradnl" sz="1600" dirty="0"/>
              <a:t> </a:t>
            </a:r>
            <a:r>
              <a:rPr lang="es-ES_tradnl" sz="1600" dirty="0" err="1"/>
              <a:t>membayar</a:t>
            </a:r>
            <a:r>
              <a:rPr lang="es-ES_tradnl" sz="1600" dirty="0"/>
              <a:t> </a:t>
            </a:r>
            <a:r>
              <a:rPr lang="es-ES_tradnl" sz="1600" dirty="0" err="1"/>
              <a:t>ganti</a:t>
            </a:r>
            <a:r>
              <a:rPr lang="es-ES_tradnl" sz="1600" dirty="0"/>
              <a:t> </a:t>
            </a:r>
            <a:r>
              <a:rPr lang="es-ES_tradnl" sz="1600" dirty="0" err="1"/>
              <a:t>rugi</a:t>
            </a:r>
            <a:r>
              <a:rPr lang="es-ES_tradnl" sz="1600" dirty="0"/>
              <a:t> </a:t>
            </a:r>
            <a:r>
              <a:rPr lang="es-ES_tradnl" sz="1600" dirty="0" err="1"/>
              <a:t>kepada</a:t>
            </a:r>
            <a:r>
              <a:rPr lang="es-ES_tradnl" sz="1600" dirty="0"/>
              <a:t> </a:t>
            </a:r>
            <a:r>
              <a:rPr lang="es-ES_tradnl" sz="1600" dirty="0" err="1"/>
              <a:t>korban</a:t>
            </a:r>
            <a:r>
              <a:rPr lang="es-ES_tradnl" sz="1600" dirty="0"/>
              <a:t>;</a:t>
            </a:r>
            <a:endParaRPr lang="en-US" sz="1600" dirty="0"/>
          </a:p>
          <a:p>
            <a:pPr marL="541338" lvl="7" indent="-363538" fontAlgn="base" hangingPunct="0">
              <a:buFont typeface="+mj-lt"/>
              <a:buAutoNum type="arabicPeriod"/>
              <a:defRPr/>
            </a:pPr>
            <a:r>
              <a:rPr lang="es-ES_tradnl" sz="1600" dirty="0" err="1"/>
              <a:t>terdakwa</a:t>
            </a:r>
            <a:r>
              <a:rPr lang="es-ES_tradnl" sz="1600" dirty="0"/>
              <a:t> </a:t>
            </a:r>
            <a:r>
              <a:rPr lang="es-ES_tradnl" sz="1600" dirty="0" err="1"/>
              <a:t>tidak</a:t>
            </a:r>
            <a:r>
              <a:rPr lang="es-ES_tradnl" sz="1600" dirty="0"/>
              <a:t> </a:t>
            </a:r>
            <a:r>
              <a:rPr lang="es-ES_tradnl" sz="1600" dirty="0" err="1"/>
              <a:t>menyadari</a:t>
            </a:r>
            <a:r>
              <a:rPr lang="es-ES_tradnl" sz="1600" dirty="0"/>
              <a:t> </a:t>
            </a:r>
            <a:r>
              <a:rPr lang="es-ES_tradnl" sz="1600" dirty="0" err="1"/>
              <a:t>bahwa</a:t>
            </a:r>
            <a:r>
              <a:rPr lang="es-ES_tradnl" sz="1600" dirty="0"/>
              <a:t> </a:t>
            </a:r>
            <a:r>
              <a:rPr lang="es-ES_tradnl" sz="1600" dirty="0" err="1"/>
              <a:t>Tindak</a:t>
            </a:r>
            <a:r>
              <a:rPr lang="es-ES_tradnl" sz="1600" dirty="0"/>
              <a:t> </a:t>
            </a:r>
            <a:r>
              <a:rPr lang="es-ES_tradnl" sz="1600" dirty="0" err="1"/>
              <a:t>Pidana</a:t>
            </a:r>
            <a:r>
              <a:rPr lang="es-ES_tradnl" sz="1600" dirty="0"/>
              <a:t> yang </a:t>
            </a:r>
            <a:r>
              <a:rPr lang="es-ES_tradnl" sz="1600" dirty="0" err="1"/>
              <a:t>dilakukan</a:t>
            </a:r>
            <a:r>
              <a:rPr lang="es-ES_tradnl" sz="1600" dirty="0"/>
              <a:t> </a:t>
            </a:r>
            <a:r>
              <a:rPr lang="es-ES_tradnl" sz="1600" dirty="0" err="1"/>
              <a:t>akan</a:t>
            </a:r>
            <a:r>
              <a:rPr lang="es-ES_tradnl" sz="1600" dirty="0"/>
              <a:t> </a:t>
            </a:r>
            <a:r>
              <a:rPr lang="es-ES_tradnl" sz="1600" dirty="0" err="1"/>
              <a:t>menimbulkan</a:t>
            </a:r>
            <a:r>
              <a:rPr lang="es-ES_tradnl" sz="1600" dirty="0"/>
              <a:t> </a:t>
            </a:r>
            <a:r>
              <a:rPr lang="es-ES_tradnl" sz="1600" dirty="0" err="1"/>
              <a:t>kerugian</a:t>
            </a:r>
            <a:r>
              <a:rPr lang="es-ES_tradnl" sz="1600" dirty="0"/>
              <a:t> yang besar;</a:t>
            </a:r>
            <a:endParaRPr lang="en-US" sz="1600" dirty="0"/>
          </a:p>
          <a:p>
            <a:pPr marL="541338" lvl="7" indent="-363538" fontAlgn="base" hangingPunct="0">
              <a:buFont typeface="+mj-lt"/>
              <a:buAutoNum type="arabicPeriod"/>
              <a:defRPr/>
            </a:pPr>
            <a:r>
              <a:rPr lang="fi-FI" sz="1600" dirty="0"/>
              <a:t>tindak  pidana  terjadi  karena  hasutan yang sangat kuat dari orang lain;</a:t>
            </a:r>
            <a:endParaRPr lang="en-US" sz="1600" dirty="0"/>
          </a:p>
          <a:p>
            <a:pPr marL="541338" lvl="7" indent="-363538" fontAlgn="base" hangingPunct="0">
              <a:buFont typeface="+mj-lt"/>
              <a:buAutoNum type="arabicPeriod"/>
              <a:defRPr/>
            </a:pPr>
            <a:r>
              <a:rPr lang="en-US" sz="1600" dirty="0" err="1"/>
              <a:t>korban</a:t>
            </a:r>
            <a:r>
              <a:rPr lang="en-US" sz="1600" dirty="0"/>
              <a:t>  </a:t>
            </a:r>
            <a:r>
              <a:rPr lang="en-US" sz="1600" dirty="0" err="1"/>
              <a:t>tindak</a:t>
            </a:r>
            <a:r>
              <a:rPr lang="en-US" sz="1600" dirty="0"/>
              <a:t>  </a:t>
            </a:r>
            <a:r>
              <a:rPr lang="en-US" sz="1600" dirty="0" err="1"/>
              <a:t>pidana</a:t>
            </a:r>
            <a:r>
              <a:rPr lang="en-US" sz="1600" dirty="0"/>
              <a:t> </a:t>
            </a:r>
            <a:r>
              <a:rPr lang="en-US" sz="1600" dirty="0" err="1"/>
              <a:t>mendorong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mengerakkan</a:t>
            </a:r>
            <a:r>
              <a:rPr lang="en-US" sz="1600" dirty="0"/>
              <a:t> </a:t>
            </a:r>
            <a:r>
              <a:rPr lang="en-US" sz="1600" dirty="0" err="1"/>
              <a:t>terjadinya</a:t>
            </a:r>
            <a:r>
              <a:rPr lang="en-US" sz="1600" dirty="0"/>
              <a:t> </a:t>
            </a:r>
            <a:r>
              <a:rPr lang="en-US" sz="1600" dirty="0" err="1"/>
              <a:t>Tindak</a:t>
            </a:r>
            <a:r>
              <a:rPr lang="en-US" sz="1600" dirty="0"/>
              <a:t> </a:t>
            </a:r>
            <a:r>
              <a:rPr lang="en-US" sz="1600" dirty="0" err="1"/>
              <a:t>Pidana</a:t>
            </a:r>
            <a:r>
              <a:rPr lang="en-US" sz="1600" dirty="0"/>
              <a:t> </a:t>
            </a:r>
            <a:r>
              <a:rPr lang="en-US" sz="1600" dirty="0" err="1"/>
              <a:t>tersebut</a:t>
            </a:r>
            <a:r>
              <a:rPr lang="en-US" sz="1600" dirty="0"/>
              <a:t>;</a:t>
            </a:r>
          </a:p>
          <a:p>
            <a:pPr marL="541338" lvl="7" indent="-363538" fontAlgn="base" hangingPunct="0">
              <a:buFont typeface="+mj-lt"/>
              <a:buAutoNum type="arabicPeriod"/>
              <a:defRPr/>
            </a:pPr>
            <a:r>
              <a:rPr lang="en-US" sz="1600" dirty="0" err="1"/>
              <a:t>Tindak</a:t>
            </a:r>
            <a:r>
              <a:rPr lang="en-US" sz="1600" dirty="0"/>
              <a:t>  </a:t>
            </a:r>
            <a:r>
              <a:rPr lang="en-US" sz="1600" dirty="0" err="1"/>
              <a:t>Pidana</a:t>
            </a:r>
            <a:r>
              <a:rPr lang="en-US" sz="1600" dirty="0"/>
              <a:t>  </a:t>
            </a:r>
            <a:r>
              <a:rPr lang="en-US" sz="1600" dirty="0" err="1"/>
              <a:t>tersebut</a:t>
            </a:r>
            <a:r>
              <a:rPr lang="en-US" sz="1600" dirty="0"/>
              <a:t> 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dirty="0" err="1"/>
              <a:t>akibat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suatu</a:t>
            </a:r>
            <a:r>
              <a:rPr lang="en-US" sz="1600" dirty="0"/>
              <a:t> </a:t>
            </a:r>
            <a:r>
              <a:rPr lang="en-US" sz="1600" dirty="0" err="1"/>
              <a:t>keadaan</a:t>
            </a:r>
            <a:r>
              <a:rPr lang="en-US" sz="1600" dirty="0"/>
              <a:t> yang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mungkin</a:t>
            </a:r>
            <a:r>
              <a:rPr lang="en-US" sz="1600" dirty="0"/>
              <a:t> </a:t>
            </a:r>
            <a:r>
              <a:rPr lang="en-US" sz="1600" dirty="0" err="1"/>
              <a:t>terulang</a:t>
            </a:r>
            <a:r>
              <a:rPr lang="en-US" sz="1600" dirty="0"/>
              <a:t> </a:t>
            </a:r>
            <a:r>
              <a:rPr lang="en-US" sz="1600" dirty="0" err="1"/>
              <a:t>lagi</a:t>
            </a:r>
            <a:r>
              <a:rPr lang="en-US" sz="1600" dirty="0"/>
              <a:t>;</a:t>
            </a:r>
          </a:p>
          <a:p>
            <a:pPr marL="541338" lvl="7" indent="-363538" fontAlgn="base" hangingPunct="0">
              <a:buFont typeface="+mj-lt"/>
              <a:buAutoNum type="arabicPeriod"/>
              <a:defRPr/>
            </a:pPr>
            <a:r>
              <a:rPr lang="en-US" sz="1600" dirty="0" err="1"/>
              <a:t>kepribadian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perilaku</a:t>
            </a:r>
            <a:r>
              <a:rPr lang="en-US" sz="1600" dirty="0"/>
              <a:t> </a:t>
            </a:r>
            <a:r>
              <a:rPr lang="en-US" sz="1600" dirty="0" err="1"/>
              <a:t>terdakwa</a:t>
            </a:r>
            <a:r>
              <a:rPr lang="en-US" sz="1600" dirty="0"/>
              <a:t> </a:t>
            </a:r>
            <a:r>
              <a:rPr lang="en-US" sz="1600" dirty="0" err="1"/>
              <a:t>meyakinkan</a:t>
            </a:r>
            <a:r>
              <a:rPr lang="en-US" sz="1600" dirty="0"/>
              <a:t> </a:t>
            </a:r>
            <a:r>
              <a:rPr lang="en-US" sz="1600" dirty="0" err="1"/>
              <a:t>bahwa</a:t>
            </a:r>
            <a:r>
              <a:rPr lang="en-US" sz="1600" dirty="0"/>
              <a:t> </a:t>
            </a:r>
            <a:r>
              <a:rPr lang="en-US" sz="1600" dirty="0" err="1"/>
              <a:t>ia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melakukan</a:t>
            </a:r>
            <a:r>
              <a:rPr lang="en-US" sz="1600" dirty="0"/>
              <a:t> </a:t>
            </a:r>
            <a:r>
              <a:rPr lang="en-US" sz="1600" dirty="0" err="1"/>
              <a:t>Tindak</a:t>
            </a:r>
            <a:r>
              <a:rPr lang="en-US" sz="1600" dirty="0"/>
              <a:t> </a:t>
            </a:r>
            <a:r>
              <a:rPr lang="en-US" sz="1600" dirty="0" err="1"/>
              <a:t>Pidana</a:t>
            </a:r>
            <a:r>
              <a:rPr lang="en-US" sz="1600" dirty="0"/>
              <a:t> yang lain;</a:t>
            </a:r>
          </a:p>
          <a:p>
            <a:pPr marL="541338" lvl="7" indent="-363538" fontAlgn="base" hangingPunct="0">
              <a:buFont typeface="+mj-lt"/>
              <a:buAutoNum type="arabicPeriod"/>
              <a:defRPr/>
            </a:pPr>
            <a:r>
              <a:rPr lang="en-US" sz="1600" dirty="0" err="1"/>
              <a:t>pidana</a:t>
            </a:r>
            <a:r>
              <a:rPr lang="en-US" sz="1600" dirty="0"/>
              <a:t>  </a:t>
            </a:r>
            <a:r>
              <a:rPr lang="en-US" sz="1600" dirty="0" err="1"/>
              <a:t>penjara</a:t>
            </a:r>
            <a:r>
              <a:rPr lang="en-US" sz="1600" dirty="0"/>
              <a:t>  </a:t>
            </a:r>
            <a:r>
              <a:rPr lang="en-US" sz="1600" dirty="0" err="1"/>
              <a:t>akan</a:t>
            </a:r>
            <a:r>
              <a:rPr lang="en-US" sz="1600" dirty="0"/>
              <a:t>  </a:t>
            </a:r>
            <a:r>
              <a:rPr lang="en-US" sz="1600" dirty="0" err="1"/>
              <a:t>menimbulkan</a:t>
            </a:r>
            <a:r>
              <a:rPr lang="en-US" sz="1600" dirty="0"/>
              <a:t> </a:t>
            </a:r>
            <a:r>
              <a:rPr lang="en-US" sz="1600" dirty="0" err="1"/>
              <a:t>penderitaan</a:t>
            </a:r>
            <a:r>
              <a:rPr lang="en-US" sz="1600" dirty="0"/>
              <a:t> yang </a:t>
            </a:r>
            <a:r>
              <a:rPr lang="en-US" sz="1600" dirty="0" err="1"/>
              <a:t>besar</a:t>
            </a:r>
            <a:r>
              <a:rPr lang="en-US" sz="1600" dirty="0"/>
              <a:t> </a:t>
            </a:r>
            <a:r>
              <a:rPr lang="en-US" sz="1600" dirty="0" err="1"/>
              <a:t>bagi</a:t>
            </a:r>
            <a:r>
              <a:rPr lang="en-US" sz="1600" dirty="0"/>
              <a:t> </a:t>
            </a:r>
            <a:r>
              <a:rPr lang="en-US" sz="1600" dirty="0" err="1"/>
              <a:t>terdakwa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keluarganya</a:t>
            </a:r>
            <a:r>
              <a:rPr lang="en-US" sz="1600" dirty="0"/>
              <a:t>;</a:t>
            </a:r>
          </a:p>
          <a:p>
            <a:pPr marL="541338" lvl="7" indent="-363538" fontAlgn="base" hangingPunct="0">
              <a:buFont typeface="+mj-lt"/>
              <a:buAutoNum type="arabicPeriod"/>
              <a:defRPr/>
            </a:pPr>
            <a:r>
              <a:rPr lang="en-US" sz="1600" dirty="0" err="1"/>
              <a:t>pembinaan</a:t>
            </a:r>
            <a:r>
              <a:rPr lang="en-US" sz="1600" dirty="0"/>
              <a:t> di </a:t>
            </a:r>
            <a:r>
              <a:rPr lang="en-US" sz="1600" dirty="0" err="1"/>
              <a:t>luar</a:t>
            </a:r>
            <a:r>
              <a:rPr lang="en-US" sz="1600" dirty="0"/>
              <a:t> </a:t>
            </a:r>
            <a:r>
              <a:rPr lang="en-US" sz="1600" dirty="0" err="1"/>
              <a:t>lembaga</a:t>
            </a:r>
            <a:r>
              <a:rPr lang="en-US" sz="1600" dirty="0"/>
              <a:t> </a:t>
            </a:r>
            <a:r>
              <a:rPr lang="en-US" sz="1600" dirty="0" err="1"/>
              <a:t>pemasyarakatan</a:t>
            </a:r>
            <a:r>
              <a:rPr lang="en-US" sz="1600" dirty="0"/>
              <a:t> </a:t>
            </a:r>
            <a:r>
              <a:rPr lang="en-US" sz="1600" dirty="0" err="1"/>
              <a:t>diperkirakan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berhasil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diri</a:t>
            </a:r>
            <a:r>
              <a:rPr lang="en-US" sz="1600" dirty="0"/>
              <a:t> </a:t>
            </a:r>
            <a:r>
              <a:rPr lang="en-US" sz="1600" dirty="0" err="1"/>
              <a:t>terdakwa</a:t>
            </a:r>
            <a:r>
              <a:rPr lang="en-US" sz="1600" dirty="0"/>
              <a:t>;</a:t>
            </a:r>
          </a:p>
          <a:p>
            <a:pPr marL="541338" lvl="7" indent="-363538" fontAlgn="base" hangingPunct="0">
              <a:buFont typeface="+mj-lt"/>
              <a:buAutoNum type="arabicPeriod"/>
              <a:defRPr/>
            </a:pPr>
            <a:r>
              <a:rPr lang="en-US" sz="1600" dirty="0" err="1"/>
              <a:t>penjatuhan</a:t>
            </a:r>
            <a:r>
              <a:rPr lang="en-US" sz="1600" dirty="0"/>
              <a:t> </a:t>
            </a:r>
            <a:r>
              <a:rPr lang="en-US" sz="1600" dirty="0" err="1"/>
              <a:t>pidana</a:t>
            </a:r>
            <a:r>
              <a:rPr lang="en-US" sz="1600" dirty="0"/>
              <a:t> yang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ringan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mengurangi</a:t>
            </a:r>
            <a:r>
              <a:rPr lang="en-US" sz="1600" dirty="0"/>
              <a:t> </a:t>
            </a:r>
            <a:r>
              <a:rPr lang="en-US" sz="1600" dirty="0" err="1"/>
              <a:t>sifat</a:t>
            </a:r>
            <a:r>
              <a:rPr lang="en-US" sz="1600" dirty="0"/>
              <a:t> </a:t>
            </a:r>
            <a:r>
              <a:rPr lang="en-US" sz="1600" dirty="0" err="1"/>
              <a:t>berat</a:t>
            </a:r>
            <a:r>
              <a:rPr lang="en-US" sz="1600" dirty="0"/>
              <a:t> </a:t>
            </a:r>
            <a:r>
              <a:rPr lang="en-US" sz="1600" dirty="0" err="1"/>
              <a:t>Tindak</a:t>
            </a:r>
            <a:r>
              <a:rPr lang="en-US" sz="1600" dirty="0"/>
              <a:t> </a:t>
            </a:r>
            <a:r>
              <a:rPr lang="en-US" sz="1600" dirty="0" err="1"/>
              <a:t>Pidana</a:t>
            </a:r>
            <a:r>
              <a:rPr lang="en-US" sz="1600" dirty="0"/>
              <a:t> yang </a:t>
            </a:r>
            <a:r>
              <a:rPr lang="en-US" sz="1600" dirty="0" err="1"/>
              <a:t>dilakukan</a:t>
            </a:r>
            <a:r>
              <a:rPr lang="en-US" sz="1600" dirty="0"/>
              <a:t> </a:t>
            </a:r>
            <a:r>
              <a:rPr lang="en-US" sz="1600" dirty="0" err="1"/>
              <a:t>terdakwa</a:t>
            </a:r>
            <a:r>
              <a:rPr lang="en-US" sz="1600" dirty="0"/>
              <a:t>;</a:t>
            </a:r>
          </a:p>
          <a:p>
            <a:pPr marL="541338" lvl="7" indent="-363538" fontAlgn="base" hangingPunct="0">
              <a:buFont typeface="+mj-lt"/>
              <a:buAutoNum type="arabicPeriod"/>
              <a:defRPr/>
            </a:pPr>
            <a:r>
              <a:rPr lang="en-US" sz="1600" dirty="0" err="1"/>
              <a:t>Tindak</a:t>
            </a:r>
            <a:r>
              <a:rPr lang="en-US" sz="1600" dirty="0"/>
              <a:t> </a:t>
            </a:r>
            <a:r>
              <a:rPr lang="en-US" sz="1600" dirty="0" err="1"/>
              <a:t>Pidana</a:t>
            </a:r>
            <a:r>
              <a:rPr lang="en-US" sz="1600" dirty="0"/>
              <a:t> </a:t>
            </a:r>
            <a:r>
              <a:rPr lang="en-US" sz="1600" dirty="0" err="1"/>
              <a:t>terjadi</a:t>
            </a:r>
            <a:r>
              <a:rPr lang="en-US" sz="1600" dirty="0"/>
              <a:t> di </a:t>
            </a:r>
            <a:r>
              <a:rPr lang="en-US" sz="1600" dirty="0" err="1"/>
              <a:t>kalangan</a:t>
            </a:r>
            <a:r>
              <a:rPr lang="en-US" sz="1600" dirty="0"/>
              <a:t> </a:t>
            </a:r>
            <a:r>
              <a:rPr lang="en-US" sz="1600" dirty="0" err="1"/>
              <a:t>keluarga</a:t>
            </a:r>
            <a:r>
              <a:rPr lang="en-US" sz="1600" dirty="0"/>
              <a:t>; </a:t>
            </a:r>
            <a:r>
              <a:rPr lang="en-US" sz="1600" dirty="0" err="1"/>
              <a:t>dan</a:t>
            </a:r>
            <a:r>
              <a:rPr lang="en-US" sz="1600" dirty="0"/>
              <a:t>/</a:t>
            </a:r>
            <a:r>
              <a:rPr lang="en-US" sz="1600" dirty="0" err="1"/>
              <a:t>atau</a:t>
            </a:r>
            <a:endParaRPr lang="en-US" sz="1600" dirty="0"/>
          </a:p>
          <a:p>
            <a:pPr marL="541338" lvl="7" indent="-363538" fontAlgn="base" hangingPunct="0">
              <a:buFont typeface="+mj-lt"/>
              <a:buAutoNum type="arabicPeriod"/>
              <a:defRPr/>
            </a:pPr>
            <a:r>
              <a:rPr lang="en-US" sz="1600" dirty="0" err="1"/>
              <a:t>Tindak</a:t>
            </a:r>
            <a:r>
              <a:rPr lang="en-US" sz="1600" dirty="0"/>
              <a:t> </a:t>
            </a:r>
            <a:r>
              <a:rPr lang="en-US" sz="1600" dirty="0" err="1"/>
              <a:t>Pidana</a:t>
            </a:r>
            <a:r>
              <a:rPr lang="en-US" sz="1600" dirty="0"/>
              <a:t> </a:t>
            </a:r>
            <a:r>
              <a:rPr lang="en-US" sz="1600" dirty="0" err="1"/>
              <a:t>terjadi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</a:t>
            </a:r>
            <a:r>
              <a:rPr lang="en-US" sz="1600" dirty="0" err="1"/>
              <a:t>kealpaan</a:t>
            </a:r>
            <a:r>
              <a:rPr lang="en-US" sz="16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47310" y="1943100"/>
            <a:ext cx="2096690" cy="59093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i-FI" dirty="0"/>
              <a:t>Pembatasan: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fi-FI" dirty="0"/>
              <a:t>bagi Tindak Pidana yang diancam dengan pidana penjara 5 (lima) tahun atau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atau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fi-FI" dirty="0"/>
              <a:t>diancam dengan pidana minimum khusus atau 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fi-FI" dirty="0"/>
              <a:t>Tindak Pidana tertentu yang sangat membahayakan</a:t>
            </a:r>
            <a:r>
              <a:rPr lang="en-US" dirty="0"/>
              <a:t>,</a:t>
            </a:r>
            <a:r>
              <a:rPr lang="fi-FI" dirty="0"/>
              <a:t> merugikan masyarakat</a:t>
            </a:r>
            <a:r>
              <a:rPr lang="en-US" dirty="0"/>
              <a:t>,</a:t>
            </a:r>
            <a:r>
              <a:rPr lang="fi-FI" dirty="0"/>
              <a:t> atau merugikan keuangan atau perekonomian negara.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6625829" y="2911475"/>
            <a:ext cx="401240" cy="175418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65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760</Words>
  <Application>Microsoft Office PowerPoint</Application>
  <PresentationFormat>On-screen Show (4:3)</PresentationFormat>
  <Paragraphs>80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Tujuan pemidanaan (Keadilan lebih diutamakan)</vt:lpstr>
      <vt:lpstr>PowerPoint Presentation</vt:lpstr>
      <vt:lpstr>PowerPoint Presentation</vt:lpstr>
      <vt:lpstr>PowerPoint Presentation</vt:lpstr>
      <vt:lpstr>Pertimbangan lain utk tdk dijatuhi pidana penjara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Tujuan pemidanaan (Keadilan lebih diutamakan)</dc:title>
  <dc:creator>ASUS-PC</dc:creator>
  <cp:lastModifiedBy>ASUS-PC</cp:lastModifiedBy>
  <cp:revision>1</cp:revision>
  <dcterms:created xsi:type="dcterms:W3CDTF">2019-08-06T08:38:50Z</dcterms:created>
  <dcterms:modified xsi:type="dcterms:W3CDTF">2019-08-06T08:40:52Z</dcterms:modified>
</cp:coreProperties>
</file>