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6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4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8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7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6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5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1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7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0F792-F420-4084-9076-1E018719B14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0DE8-D0BE-45AF-BEFC-DE40E6963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3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6448" y="4152901"/>
            <a:ext cx="3373040" cy="2601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s-ES_tradnl" dirty="0" err="1"/>
              <a:t>Jika</a:t>
            </a:r>
            <a:r>
              <a:rPr lang="es-ES_tradnl" dirty="0"/>
              <a:t> </a:t>
            </a:r>
            <a:r>
              <a:rPr lang="en-US" dirty="0" err="1"/>
              <a:t>penyitaan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s-ES_tradnl" dirty="0"/>
              <a:t> </a:t>
            </a:r>
            <a:r>
              <a:rPr lang="es-ES_tradnl" dirty="0" err="1"/>
              <a:t>kekayaan</a:t>
            </a:r>
            <a:r>
              <a:rPr lang="es-ES_tradnl" dirty="0"/>
              <a:t> </a:t>
            </a:r>
            <a:r>
              <a:rPr lang="es-ES_tradnl" dirty="0" err="1"/>
              <a:t>atau</a:t>
            </a:r>
            <a:r>
              <a:rPr lang="es-ES_tradnl" dirty="0"/>
              <a:t> </a:t>
            </a:r>
            <a:r>
              <a:rPr lang="es-ES_tradnl" dirty="0" err="1"/>
              <a:t>pendapatan</a:t>
            </a:r>
            <a:r>
              <a:rPr lang="es-ES_tradnl" dirty="0"/>
              <a:t> </a:t>
            </a:r>
            <a:r>
              <a:rPr lang="es-ES_tradnl" dirty="0" err="1"/>
              <a:t>tidak</a:t>
            </a:r>
            <a:r>
              <a:rPr lang="es-ES_tradnl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s-ES_tradnl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,</a:t>
            </a:r>
            <a:r>
              <a:rPr lang="es-ES_tradnl" dirty="0"/>
              <a:t> </a:t>
            </a:r>
            <a:r>
              <a:rPr lang="es-ES_tradnl" dirty="0" err="1"/>
              <a:t>pidana</a:t>
            </a:r>
            <a:r>
              <a:rPr lang="es-ES_tradnl" dirty="0"/>
              <a:t> </a:t>
            </a:r>
            <a:r>
              <a:rPr lang="es-ES_tradnl" dirty="0" err="1"/>
              <a:t>denda</a:t>
            </a:r>
            <a:r>
              <a:rPr lang="es-ES_tradnl" dirty="0"/>
              <a:t> yang </a:t>
            </a:r>
            <a:r>
              <a:rPr lang="es-ES_tradnl" dirty="0" err="1"/>
              <a:t>tidak</a:t>
            </a:r>
            <a:r>
              <a:rPr lang="es-ES_tradnl" dirty="0"/>
              <a:t> </a:t>
            </a:r>
            <a:r>
              <a:rPr lang="es-ES_tradnl" dirty="0" err="1"/>
              <a:t>dibayar</a:t>
            </a:r>
            <a:r>
              <a:rPr lang="es-ES_tradnl" dirty="0"/>
              <a:t> </a:t>
            </a:r>
            <a:r>
              <a:rPr lang="es-ES_tradnl" b="1" dirty="0" err="1"/>
              <a:t>diganti</a:t>
            </a:r>
            <a:r>
              <a:rPr lang="es-ES_tradnl" b="1" dirty="0"/>
              <a:t> </a:t>
            </a:r>
            <a:r>
              <a:rPr lang="es-ES_tradnl" b="1" dirty="0" err="1"/>
              <a:t>dengan</a:t>
            </a:r>
            <a:r>
              <a:rPr lang="es-ES_tradnl" dirty="0"/>
              <a:t>:</a:t>
            </a:r>
          </a:p>
          <a:p>
            <a:pPr marL="541338" indent="-187325">
              <a:buFont typeface="Wingdings" panose="05000000000000000000" pitchFamily="2" charset="2"/>
              <a:buChar char="§"/>
              <a:defRPr/>
            </a:pPr>
            <a:r>
              <a:rPr lang="es-ES_tradnl" dirty="0" err="1"/>
              <a:t>pidana</a:t>
            </a:r>
            <a:r>
              <a:rPr lang="es-ES_tradnl" dirty="0"/>
              <a:t> </a:t>
            </a:r>
            <a:r>
              <a:rPr lang="es-ES_tradnl" dirty="0" err="1"/>
              <a:t>kerja</a:t>
            </a:r>
            <a:r>
              <a:rPr lang="es-ES_tradnl" dirty="0"/>
              <a:t> </a:t>
            </a:r>
            <a:r>
              <a:rPr lang="es-ES_tradnl" dirty="0" err="1"/>
              <a:t>sosial</a:t>
            </a:r>
            <a:endParaRPr lang="es-ES_tradnl" dirty="0"/>
          </a:p>
          <a:p>
            <a:pPr marL="541338" indent="-187325">
              <a:buFont typeface="Wingdings" panose="05000000000000000000" pitchFamily="2" charset="2"/>
              <a:buChar char="§"/>
              <a:defRPr/>
            </a:pPr>
            <a:r>
              <a:rPr lang="es-ES_tradnl" dirty="0" err="1"/>
              <a:t>pidana</a:t>
            </a:r>
            <a:r>
              <a:rPr lang="es-ES_tradnl" dirty="0"/>
              <a:t> </a:t>
            </a:r>
            <a:r>
              <a:rPr lang="es-ES_tradnl" dirty="0" err="1"/>
              <a:t>pengawasan</a:t>
            </a:r>
            <a:r>
              <a:rPr lang="es-ES_tradnl" dirty="0"/>
              <a:t> </a:t>
            </a:r>
            <a:r>
              <a:rPr lang="es-ES_tradnl" dirty="0" err="1"/>
              <a:t>atau</a:t>
            </a:r>
            <a:r>
              <a:rPr lang="es-ES_tradnl" dirty="0"/>
              <a:t> </a:t>
            </a:r>
          </a:p>
          <a:p>
            <a:pPr marL="541338" indent="-187325">
              <a:buFont typeface="Wingdings" panose="05000000000000000000" pitchFamily="2" charset="2"/>
              <a:buChar char="§"/>
              <a:defRPr/>
            </a:pPr>
            <a:r>
              <a:rPr lang="es-ES_tradnl" dirty="0" err="1"/>
              <a:t>pidana</a:t>
            </a:r>
            <a:r>
              <a:rPr lang="es-ES_tradnl" dirty="0"/>
              <a:t> </a:t>
            </a:r>
            <a:r>
              <a:rPr lang="es-ES_tradnl" dirty="0" err="1"/>
              <a:t>penjara</a:t>
            </a:r>
            <a:r>
              <a:rPr lang="es-ES_tradnl" dirty="0"/>
              <a:t> </a:t>
            </a:r>
            <a:r>
              <a:rPr lang="es-ES_tradnl" dirty="0" err="1"/>
              <a:t>dengan</a:t>
            </a:r>
            <a:r>
              <a:rPr lang="es-ES_tradnl" dirty="0"/>
              <a:t> </a:t>
            </a:r>
            <a:r>
              <a:rPr lang="es-ES_tradnl" dirty="0" err="1"/>
              <a:t>ketentuan</a:t>
            </a:r>
            <a:r>
              <a:rPr lang="es-ES_tradnl" dirty="0"/>
              <a:t> </a:t>
            </a:r>
            <a:r>
              <a:rPr lang="es-ES_tradnl" dirty="0" err="1"/>
              <a:t>pidana</a:t>
            </a:r>
            <a:r>
              <a:rPr lang="es-ES_tradnl" dirty="0"/>
              <a:t> </a:t>
            </a:r>
            <a:r>
              <a:rPr lang="es-ES_tradnl" dirty="0" err="1"/>
              <a:t>denda</a:t>
            </a:r>
            <a:r>
              <a:rPr lang="es-ES_tradnl" dirty="0"/>
              <a:t> </a:t>
            </a:r>
            <a:r>
              <a:rPr lang="es-ES_tradnl" dirty="0" err="1"/>
              <a:t>tersebut</a:t>
            </a:r>
            <a:r>
              <a:rPr lang="es-ES_tradnl" dirty="0"/>
              <a:t> </a:t>
            </a:r>
            <a:r>
              <a:rPr lang="es-ES_tradnl" dirty="0" err="1"/>
              <a:t>tidak</a:t>
            </a:r>
            <a:r>
              <a:rPr lang="es-ES_tradnl" dirty="0"/>
              <a:t> </a:t>
            </a:r>
            <a:r>
              <a:rPr lang="es-ES_tradnl" dirty="0" err="1"/>
              <a:t>melebihi</a:t>
            </a:r>
            <a:r>
              <a:rPr lang="es-ES_tradnl" dirty="0"/>
              <a:t> </a:t>
            </a:r>
            <a:r>
              <a:rPr lang="es-ES_tradnl" dirty="0" err="1"/>
              <a:t>pidana</a:t>
            </a:r>
            <a:r>
              <a:rPr lang="es-ES_tradnl" dirty="0"/>
              <a:t> </a:t>
            </a:r>
            <a:r>
              <a:rPr lang="es-ES_tradnl" dirty="0" err="1"/>
              <a:t>denda</a:t>
            </a:r>
            <a:r>
              <a:rPr lang="es-ES_tradnl" dirty="0"/>
              <a:t> </a:t>
            </a:r>
            <a:r>
              <a:rPr lang="es-ES_tradnl" dirty="0" err="1"/>
              <a:t>Kategori</a:t>
            </a:r>
            <a:r>
              <a:rPr lang="es-ES_tradnl" dirty="0"/>
              <a:t> </a:t>
            </a:r>
            <a:r>
              <a:rPr lang="es-ES_tradnl" b="1" dirty="0" err="1"/>
              <a:t>yg</a:t>
            </a:r>
            <a:r>
              <a:rPr lang="es-ES_tradnl" b="1" dirty="0"/>
              <a:t> </a:t>
            </a:r>
            <a:r>
              <a:rPr lang="es-ES_tradnl" b="1" dirty="0" err="1"/>
              <a:t>ditentukan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32610" y="811213"/>
            <a:ext cx="3205163" cy="82176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s-ES_tradnl" sz="1650" dirty="0"/>
              <a:t>Lama </a:t>
            </a:r>
            <a:r>
              <a:rPr lang="es-ES_tradnl" sz="1650" dirty="0" err="1"/>
              <a:t>pidana</a:t>
            </a:r>
            <a:r>
              <a:rPr lang="es-ES_tradnl" sz="1650" dirty="0"/>
              <a:t> </a:t>
            </a:r>
            <a:r>
              <a:rPr lang="es-ES_tradnl" sz="1650" dirty="0" err="1"/>
              <a:t>pengganti</a:t>
            </a:r>
            <a:r>
              <a:rPr lang="es-ES_tradnl" sz="1650" dirty="0"/>
              <a:t>: </a:t>
            </a:r>
            <a:endParaRPr lang="en-US" sz="1650" dirty="0"/>
          </a:p>
          <a:p>
            <a:pPr marL="541338" indent="-271463">
              <a:buFont typeface="+mj-lt"/>
              <a:buAutoNum type="alphaLcPeriod"/>
              <a:defRPr/>
            </a:pPr>
            <a:r>
              <a:rPr lang="fi-FI" sz="1650" dirty="0"/>
              <a:t>untuk pidana pengawasan paling singkat 1 bln dan paling lama 1 tahun</a:t>
            </a:r>
            <a:r>
              <a:rPr lang="en-US" sz="1650" dirty="0"/>
              <a:t> </a:t>
            </a:r>
            <a:r>
              <a:rPr lang="en-US" sz="1650" dirty="0" err="1"/>
              <a:t>dgn</a:t>
            </a:r>
            <a:r>
              <a:rPr lang="en-US" sz="1650" dirty="0"/>
              <a:t> </a:t>
            </a:r>
            <a:r>
              <a:rPr lang="en-US" sz="1650" dirty="0" err="1"/>
              <a:t>syarat</a:t>
            </a:r>
            <a:r>
              <a:rPr lang="en-US" sz="1650" dirty="0"/>
              <a:t> </a:t>
            </a:r>
            <a:r>
              <a:rPr lang="en-US" sz="1650" dirty="0" err="1"/>
              <a:t>Psl</a:t>
            </a:r>
            <a:r>
              <a:rPr lang="en-US" sz="1650" dirty="0"/>
              <a:t> 86 (3).</a:t>
            </a:r>
            <a:r>
              <a:rPr lang="fi-FI" sz="1650" dirty="0"/>
              <a:t> atau</a:t>
            </a:r>
            <a:endParaRPr lang="en-US" sz="1650" dirty="0"/>
          </a:p>
          <a:p>
            <a:pPr marL="541338" indent="-271463">
              <a:buFont typeface="+mj-lt"/>
              <a:buAutoNum type="alphaLcPeriod"/>
              <a:defRPr/>
            </a:pPr>
            <a:r>
              <a:rPr lang="fi-FI" sz="1650" dirty="0"/>
              <a:t>untuk pidana penjara pengganti paling singkat 1 bln dan paling lama 1 (satu) tahun yang dapat diperberat paling lama 1 tahun 4 b</a:t>
            </a:r>
            <a:r>
              <a:rPr lang="es-ES_tradnl" sz="1650" dirty="0" err="1"/>
              <a:t>ulan</a:t>
            </a:r>
            <a:r>
              <a:rPr lang="fi-FI" sz="1650" dirty="0"/>
              <a:t> jika ada pemberatan  pidana denda karena perbarengan.</a:t>
            </a:r>
            <a:endParaRPr lang="en-US" sz="1650" dirty="0"/>
          </a:p>
          <a:p>
            <a:pPr marL="354013" indent="-354013">
              <a:buFont typeface="Wingdings" panose="05000000000000000000" pitchFamily="2" charset="2"/>
              <a:buChar char="q"/>
              <a:tabLst>
                <a:tab pos="269875" algn="l"/>
              </a:tabLst>
              <a:defRPr/>
            </a:pPr>
            <a:r>
              <a:rPr lang="fi-FI" sz="1650" dirty="0"/>
              <a:t>Perhitungan lama pidana pengganti didasarkan pada ukuran untuk setiap pidana denda </a:t>
            </a:r>
            <a:r>
              <a:rPr lang="en-US" sz="1650" dirty="0"/>
              <a:t>Rp50.000,00 </a:t>
            </a:r>
            <a:r>
              <a:rPr lang="fi-FI" sz="1650" dirty="0"/>
              <a:t>atau kurang </a:t>
            </a:r>
            <a:r>
              <a:rPr lang="en-US" sz="1650" dirty="0"/>
              <a:t>yang </a:t>
            </a:r>
            <a:r>
              <a:rPr lang="fi-FI" sz="1650" dirty="0"/>
              <a:t>disepadankan dengan:</a:t>
            </a:r>
            <a:endParaRPr lang="en-US" sz="1650" b="1" dirty="0"/>
          </a:p>
          <a:p>
            <a:pPr marL="541338" indent="-187325">
              <a:buFont typeface="Wingdings" panose="05000000000000000000" pitchFamily="2" charset="2"/>
              <a:buChar char="§"/>
              <a:tabLst>
                <a:tab pos="541338" algn="l"/>
              </a:tabLst>
              <a:defRPr/>
            </a:pPr>
            <a:r>
              <a:rPr lang="fi-FI" sz="1650" dirty="0"/>
              <a:t>satu jam pidana kerja sosial pengganti; </a:t>
            </a:r>
            <a:r>
              <a:rPr lang="en-US" sz="1650" dirty="0" err="1"/>
              <a:t>atau</a:t>
            </a:r>
            <a:endParaRPr lang="en-US" sz="1650" b="1" dirty="0"/>
          </a:p>
          <a:p>
            <a:pPr marL="541338" indent="-187325">
              <a:buFont typeface="Wingdings" panose="05000000000000000000" pitchFamily="2" charset="2"/>
              <a:buChar char="§"/>
              <a:tabLst>
                <a:tab pos="541338" algn="l"/>
              </a:tabLst>
              <a:defRPr/>
            </a:pPr>
            <a:r>
              <a:rPr lang="en-US" sz="1650" dirty="0"/>
              <a:t>s</a:t>
            </a:r>
            <a:r>
              <a:rPr lang="fi-FI" sz="1650" dirty="0"/>
              <a:t>atu hari pidana pengawasan atau pidana penjara pengganti.</a:t>
            </a:r>
            <a:endParaRPr lang="en-US" sz="1650" b="1" dirty="0"/>
          </a:p>
          <a:p>
            <a:pPr marL="354013" indent="-354013">
              <a:buFont typeface="Wingdings" panose="05000000000000000000" pitchFamily="2" charset="2"/>
              <a:buChar char="q"/>
              <a:tabLst>
                <a:tab pos="269875" algn="l"/>
              </a:tabLst>
              <a:defRPr/>
            </a:pPr>
            <a:r>
              <a:rPr lang="fi-FI" sz="1650" dirty="0"/>
              <a:t>Jika setelah menjalani pidana pengganti, sebagian pidana denda dibayar</a:t>
            </a:r>
            <a:r>
              <a:rPr lang="en-US" sz="1650" dirty="0"/>
              <a:t>,</a:t>
            </a:r>
            <a:r>
              <a:rPr lang="fi-FI" sz="1650" dirty="0"/>
              <a:t> lama pidana pengganti dikurangi menurut ukuran yang sepadan </a:t>
            </a:r>
            <a:r>
              <a:rPr lang="en-US" sz="1650" dirty="0" err="1"/>
              <a:t>sesuai</a:t>
            </a:r>
            <a:r>
              <a:rPr lang="en-US" sz="1650" dirty="0"/>
              <a:t> </a:t>
            </a:r>
            <a:r>
              <a:rPr lang="en-US" sz="1650" dirty="0" err="1"/>
              <a:t>dengan</a:t>
            </a:r>
            <a:r>
              <a:rPr lang="en-US" sz="1650" dirty="0"/>
              <a:t> </a:t>
            </a:r>
            <a:r>
              <a:rPr lang="fi-FI" sz="1650" dirty="0"/>
              <a:t>ketentuan </a:t>
            </a:r>
            <a:r>
              <a:rPr lang="en-US" sz="1650" dirty="0" err="1"/>
              <a:t>sebagaimana</a:t>
            </a:r>
            <a:r>
              <a:rPr lang="en-US" sz="1650" dirty="0"/>
              <a:t> </a:t>
            </a:r>
            <a:r>
              <a:rPr lang="en-US" sz="1650" dirty="0" err="1"/>
              <a:t>dimaksud</a:t>
            </a:r>
            <a:r>
              <a:rPr lang="en-US" sz="1650" dirty="0"/>
              <a:t> </a:t>
            </a:r>
            <a:r>
              <a:rPr lang="fi-FI" sz="1650" dirty="0"/>
              <a:t>pada ayat (3).</a:t>
            </a:r>
            <a:endParaRPr lang="en-US" sz="1650" b="1" dirty="0"/>
          </a:p>
          <a:p>
            <a:pPr>
              <a:defRPr/>
            </a:pPr>
            <a:endParaRPr lang="en-US" sz="1650" dirty="0"/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146447" y="214313"/>
            <a:ext cx="1728788" cy="646331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800" b="1">
                <a:solidFill>
                  <a:schemeClr val="bg1"/>
                </a:solidFill>
              </a:rPr>
              <a:t>Pidana Denda (2) </a:t>
            </a:r>
          </a:p>
        </p:txBody>
      </p:sp>
      <p:sp>
        <p:nvSpPr>
          <p:cNvPr id="8" name="Chevron 7"/>
          <p:cNvSpPr/>
          <p:nvPr/>
        </p:nvSpPr>
        <p:spPr>
          <a:xfrm>
            <a:off x="3361135" y="5148264"/>
            <a:ext cx="496490" cy="123983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3498" y="2135189"/>
            <a:ext cx="2120503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penyitaan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I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</a:t>
            </a:r>
            <a:r>
              <a:rPr lang="en-US" dirty="0" err="1"/>
              <a:t>singkat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paling lama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diancamkan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ybs</a:t>
            </a:r>
            <a:r>
              <a:rPr lang="en-US" dirty="0"/>
              <a:t>.</a:t>
            </a:r>
            <a:endParaRPr lang="en-US" b="1" dirty="0"/>
          </a:p>
          <a:p>
            <a:pPr>
              <a:defRPr/>
            </a:pPr>
            <a:endParaRPr lang="en-US" dirty="0"/>
          </a:p>
        </p:txBody>
      </p:sp>
      <p:sp>
        <p:nvSpPr>
          <p:cNvPr id="10" name="Down Arrow Callout 9"/>
          <p:cNvSpPr/>
          <p:nvPr/>
        </p:nvSpPr>
        <p:spPr>
          <a:xfrm>
            <a:off x="141685" y="669926"/>
            <a:ext cx="3467100" cy="348297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  <a:defRPr/>
            </a:pPr>
            <a:r>
              <a:rPr lang="es-ES_tradnl"/>
              <a:t>Pidana denda dapat dibayar dengan cara mengangsur dalam </a:t>
            </a:r>
            <a:r>
              <a:rPr lang="en-US"/>
              <a:t>jangka </a:t>
            </a:r>
            <a:r>
              <a:rPr lang="es-ES_tradnl"/>
              <a:t>waktu </a:t>
            </a:r>
            <a:r>
              <a:rPr lang="en-US"/>
              <a:t>tertentu </a:t>
            </a:r>
            <a:r>
              <a:rPr lang="es-ES_tradnl"/>
              <a:t>sesuai dengan putusan </a:t>
            </a:r>
            <a:r>
              <a:rPr lang="en-US"/>
              <a:t>pengadilan</a:t>
            </a:r>
            <a:r>
              <a:rPr lang="es-ES_tradnl"/>
              <a:t>.</a:t>
            </a:r>
            <a:endParaRPr lang="en-US"/>
          </a:p>
          <a:p>
            <a:pPr marL="342900" indent="-342900">
              <a:buFont typeface="+mj-lt"/>
              <a:buAutoNum type="arabicPeriod"/>
              <a:defRPr/>
            </a:pPr>
            <a:r>
              <a:rPr lang="es-ES_tradnl"/>
              <a:t>Jika pidana denda tidak dibayar penuh dalam </a:t>
            </a:r>
            <a:r>
              <a:rPr lang="en-US"/>
              <a:t>jangka </a:t>
            </a:r>
            <a:r>
              <a:rPr lang="es-ES_tradnl"/>
              <a:t>waktu yang </a:t>
            </a:r>
            <a:r>
              <a:rPr lang="en-US"/>
              <a:t>telah ditentukan,</a:t>
            </a:r>
            <a:r>
              <a:rPr lang="es-ES_tradnl"/>
              <a:t> kekayaan atau pendapatan terpidana dapat </a:t>
            </a:r>
            <a:r>
              <a:rPr lang="en-US"/>
              <a:t>disita dan dilelang untuk melunasi </a:t>
            </a:r>
            <a:r>
              <a:rPr lang="es-ES_tradnl"/>
              <a:t>pidana denda yang tidak dibayar.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1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77850"/>
          </a:xfrm>
        </p:spPr>
        <p:txBody>
          <a:bodyPr>
            <a:normAutofit fontScale="90000"/>
          </a:bodyPr>
          <a:lstStyle/>
          <a:p>
            <a:r>
              <a:rPr lang="en-US" sz="3200" b="1" smtClean="0"/>
              <a:t>Pidana Denda (3)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63663"/>
            <a:ext cx="6404372" cy="52800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arenR"/>
              <a:defRPr/>
            </a:pPr>
            <a:r>
              <a:rPr lang="es-ES_tradnl" sz="3600" dirty="0" err="1" smtClean="0"/>
              <a:t>Jika</a:t>
            </a:r>
            <a:r>
              <a:rPr lang="es-ES_tradnl" sz="3600" dirty="0" smtClean="0"/>
              <a:t> </a:t>
            </a:r>
            <a:r>
              <a:rPr lang="es-ES_tradnl" sz="3600" dirty="0" err="1"/>
              <a:t>Tindak</a:t>
            </a:r>
            <a:r>
              <a:rPr lang="es-ES_tradnl" sz="3600" dirty="0"/>
              <a:t> </a:t>
            </a:r>
            <a:r>
              <a:rPr lang="es-ES_tradnl" sz="3600" dirty="0" err="1"/>
              <a:t>Pidana</a:t>
            </a:r>
            <a:r>
              <a:rPr lang="es-ES_tradnl" sz="3600" dirty="0"/>
              <a:t> </a:t>
            </a:r>
            <a:r>
              <a:rPr lang="es-ES_tradnl" sz="3600" dirty="0" err="1"/>
              <a:t>hanya</a:t>
            </a:r>
            <a:r>
              <a:rPr lang="es-ES_tradnl" sz="3600" dirty="0"/>
              <a:t> </a:t>
            </a:r>
            <a:r>
              <a:rPr lang="es-ES_tradnl" sz="3600" dirty="0" err="1"/>
              <a:t>diancam</a:t>
            </a:r>
            <a:r>
              <a:rPr lang="es-ES_tradnl" sz="3600" dirty="0"/>
              <a:t> </a:t>
            </a:r>
            <a:r>
              <a:rPr lang="es-ES_tradnl" sz="3600" dirty="0" err="1"/>
              <a:t>dengan</a:t>
            </a:r>
            <a:r>
              <a:rPr lang="es-ES_tradnl" sz="3600" dirty="0"/>
              <a:t> </a:t>
            </a:r>
            <a:r>
              <a:rPr lang="es-ES_tradnl" sz="3600" dirty="0" err="1"/>
              <a:t>pidana</a:t>
            </a:r>
            <a:r>
              <a:rPr lang="es-ES_tradnl" sz="3600" dirty="0"/>
              <a:t> </a:t>
            </a:r>
            <a:r>
              <a:rPr lang="es-ES_tradnl" sz="3600" dirty="0" err="1"/>
              <a:t>denda</a:t>
            </a:r>
            <a:r>
              <a:rPr lang="en-US" sz="3600" dirty="0"/>
              <a:t>,</a:t>
            </a:r>
            <a:r>
              <a:rPr lang="es-ES_tradnl" sz="3600" dirty="0" err="1"/>
              <a:t>dapat</a:t>
            </a:r>
            <a:r>
              <a:rPr lang="es-ES_tradnl" sz="3600" dirty="0"/>
              <a:t> </a:t>
            </a:r>
            <a:r>
              <a:rPr lang="es-ES_tradnl" sz="3600" dirty="0" err="1"/>
              <a:t>dijatuhkan</a:t>
            </a:r>
            <a:r>
              <a:rPr lang="es-ES_tradnl" sz="3600" dirty="0"/>
              <a:t> </a:t>
            </a:r>
            <a:r>
              <a:rPr lang="es-ES_tradnl" sz="3600" dirty="0" err="1"/>
              <a:t>pidana</a:t>
            </a:r>
            <a:r>
              <a:rPr lang="es-ES_tradnl" sz="3600" dirty="0"/>
              <a:t> </a:t>
            </a:r>
            <a:r>
              <a:rPr lang="es-ES_tradnl" sz="3600" dirty="0" err="1"/>
              <a:t>tambahan</a:t>
            </a:r>
            <a:r>
              <a:rPr lang="es-ES_tradnl" sz="3600" dirty="0"/>
              <a:t> </a:t>
            </a:r>
            <a:r>
              <a:rPr lang="es-ES_tradnl" sz="3600" dirty="0" err="1"/>
              <a:t>atau</a:t>
            </a:r>
            <a:r>
              <a:rPr lang="es-ES_tradnl" sz="3600" dirty="0"/>
              <a:t> </a:t>
            </a:r>
            <a:r>
              <a:rPr lang="es-ES_tradnl" sz="3600" dirty="0" err="1"/>
              <a:t>tindakan</a:t>
            </a:r>
            <a:r>
              <a:rPr lang="es-ES_tradnl" sz="3600" dirty="0"/>
              <a:t>.</a:t>
            </a:r>
            <a:endParaRPr lang="en-US" sz="3600" dirty="0"/>
          </a:p>
          <a:p>
            <a:pPr marL="742950" indent="-742950">
              <a:buFont typeface="+mj-lt"/>
              <a:buAutoNum type="arabicParenR"/>
              <a:defRPr/>
            </a:pPr>
            <a:r>
              <a:rPr lang="en-US" sz="3600" dirty="0" err="1" smtClean="0"/>
              <a:t>Setiap</a:t>
            </a:r>
            <a:r>
              <a:rPr lang="en-US" sz="3600" dirty="0" smtClean="0"/>
              <a:t> </a:t>
            </a:r>
            <a:r>
              <a:rPr lang="en-US" sz="3600" dirty="0"/>
              <a:t>Orang</a:t>
            </a:r>
            <a:r>
              <a:rPr lang="es-ES_tradnl" sz="3600" dirty="0"/>
              <a:t> yang </a:t>
            </a:r>
            <a:r>
              <a:rPr lang="es-ES_tradnl" sz="3600" dirty="0" err="1"/>
              <a:t>telah</a:t>
            </a:r>
            <a:r>
              <a:rPr lang="es-ES_tradnl" sz="3600" dirty="0"/>
              <a:t> </a:t>
            </a:r>
            <a:r>
              <a:rPr lang="es-ES_tradnl" sz="3600" dirty="0" err="1"/>
              <a:t>berulang</a:t>
            </a:r>
            <a:r>
              <a:rPr lang="es-ES_tradnl" sz="3600" dirty="0"/>
              <a:t> </a:t>
            </a:r>
            <a:r>
              <a:rPr lang="es-ES_tradnl" sz="3600" dirty="0" err="1"/>
              <a:t>kali</a:t>
            </a:r>
            <a:r>
              <a:rPr lang="es-ES_tradnl" sz="3600" dirty="0"/>
              <a:t> </a:t>
            </a:r>
            <a:r>
              <a:rPr lang="es-ES_tradnl" sz="3600" dirty="0" err="1"/>
              <a:t>dijatuhi</a:t>
            </a:r>
            <a:r>
              <a:rPr lang="es-ES_tradnl" sz="3600" dirty="0"/>
              <a:t> </a:t>
            </a:r>
            <a:r>
              <a:rPr lang="es-ES_tradnl" sz="3600" dirty="0" err="1"/>
              <a:t>pidana</a:t>
            </a:r>
            <a:r>
              <a:rPr lang="es-ES_tradnl" sz="3600" dirty="0"/>
              <a:t> </a:t>
            </a:r>
            <a:r>
              <a:rPr lang="es-ES_tradnl" sz="3600" dirty="0" err="1"/>
              <a:t>denda</a:t>
            </a:r>
            <a:r>
              <a:rPr lang="es-ES_tradnl" sz="3600" dirty="0"/>
              <a:t> </a:t>
            </a:r>
            <a:r>
              <a:rPr lang="es-ES_tradnl" sz="3600" dirty="0" err="1"/>
              <a:t>untuk</a:t>
            </a:r>
            <a:r>
              <a:rPr lang="es-ES_tradnl" sz="3600" dirty="0"/>
              <a:t> </a:t>
            </a:r>
            <a:r>
              <a:rPr lang="es-ES_tradnl" sz="3600" dirty="0" err="1"/>
              <a:t>Tindak</a:t>
            </a:r>
            <a:r>
              <a:rPr lang="es-ES_tradnl" sz="3600" dirty="0"/>
              <a:t> </a:t>
            </a:r>
            <a:r>
              <a:rPr lang="es-ES_tradnl" sz="3600" dirty="0" err="1"/>
              <a:t>Pidana</a:t>
            </a:r>
            <a:r>
              <a:rPr lang="es-ES_tradnl" sz="3600" dirty="0"/>
              <a:t> yang </a:t>
            </a:r>
            <a:r>
              <a:rPr lang="es-ES_tradnl" sz="3600" dirty="0" err="1"/>
              <a:t>hanya</a:t>
            </a:r>
            <a:r>
              <a:rPr lang="es-ES_tradnl" sz="3600" dirty="0"/>
              <a:t> </a:t>
            </a:r>
            <a:r>
              <a:rPr lang="es-ES_tradnl" sz="3600" dirty="0" err="1"/>
              <a:t>diancam</a:t>
            </a:r>
            <a:r>
              <a:rPr lang="es-ES_tradnl" sz="3600" dirty="0"/>
              <a:t> </a:t>
            </a:r>
            <a:r>
              <a:rPr lang="es-ES_tradnl" sz="3600" dirty="0" err="1"/>
              <a:t>dengan</a:t>
            </a:r>
            <a:r>
              <a:rPr lang="es-ES_tradnl" sz="3600" dirty="0"/>
              <a:t> </a:t>
            </a:r>
            <a:r>
              <a:rPr lang="es-ES_tradnl" sz="3600" dirty="0" err="1"/>
              <a:t>pidana</a:t>
            </a:r>
            <a:r>
              <a:rPr lang="es-ES_tradnl" sz="3600" dirty="0"/>
              <a:t> </a:t>
            </a:r>
            <a:r>
              <a:rPr lang="es-ES_tradnl" sz="3600" dirty="0" err="1"/>
              <a:t>denda</a:t>
            </a:r>
            <a:r>
              <a:rPr lang="es-ES_tradnl" sz="3600" dirty="0"/>
              <a:t> </a:t>
            </a:r>
            <a:r>
              <a:rPr lang="es-ES_tradnl" sz="3600" dirty="0" err="1"/>
              <a:t>dapat</a:t>
            </a:r>
            <a:r>
              <a:rPr lang="es-ES_tradnl" sz="3600" dirty="0"/>
              <a:t> </a:t>
            </a:r>
            <a:r>
              <a:rPr lang="es-ES_tradnl" sz="3600" dirty="0" err="1"/>
              <a:t>dijatuhi</a:t>
            </a:r>
            <a:r>
              <a:rPr lang="es-ES_tradnl" sz="3600" dirty="0"/>
              <a:t> </a:t>
            </a:r>
            <a:r>
              <a:rPr lang="es-ES_tradnl" sz="3600" dirty="0" err="1"/>
              <a:t>pidana</a:t>
            </a:r>
            <a:r>
              <a:rPr lang="es-ES_tradnl" sz="3600" dirty="0"/>
              <a:t> </a:t>
            </a:r>
            <a:r>
              <a:rPr lang="es-ES_tradnl" sz="3600" dirty="0" err="1"/>
              <a:t>penjara</a:t>
            </a:r>
            <a:r>
              <a:rPr lang="es-ES_tradnl" sz="3600" dirty="0"/>
              <a:t> </a:t>
            </a:r>
            <a:r>
              <a:rPr lang="es-ES_tradnl" sz="3600" dirty="0" err="1"/>
              <a:t>paling</a:t>
            </a:r>
            <a:r>
              <a:rPr lang="es-ES_tradnl" sz="3600" dirty="0"/>
              <a:t> lama </a:t>
            </a:r>
            <a:r>
              <a:rPr lang="en-US" sz="3600" dirty="0"/>
              <a:t>6</a:t>
            </a:r>
            <a:r>
              <a:rPr lang="es-ES_tradnl" sz="3600" dirty="0"/>
              <a:t> (</a:t>
            </a:r>
            <a:r>
              <a:rPr lang="en-US" sz="3600" dirty="0" err="1"/>
              <a:t>enam</a:t>
            </a:r>
            <a:r>
              <a:rPr lang="es-ES_tradnl" sz="3600" dirty="0"/>
              <a:t>) </a:t>
            </a:r>
            <a:r>
              <a:rPr lang="es-ES_tradnl" sz="3600" dirty="0" err="1"/>
              <a:t>Bulan</a:t>
            </a:r>
            <a:r>
              <a:rPr lang="es-ES_tradnl" sz="3600" dirty="0"/>
              <a:t> </a:t>
            </a:r>
            <a:r>
              <a:rPr lang="es-ES_tradnl" sz="3600" dirty="0" err="1"/>
              <a:t>atau</a:t>
            </a:r>
            <a:r>
              <a:rPr lang="es-ES_tradnl" sz="3600" dirty="0"/>
              <a:t> </a:t>
            </a:r>
            <a:r>
              <a:rPr lang="es-ES_tradnl" sz="3600" dirty="0" err="1"/>
              <a:t>pidana</a:t>
            </a:r>
            <a:r>
              <a:rPr lang="es-ES_tradnl" sz="3600" dirty="0"/>
              <a:t> </a:t>
            </a:r>
            <a:r>
              <a:rPr lang="es-ES_tradnl" sz="3600" dirty="0" err="1"/>
              <a:t>pengawasan</a:t>
            </a:r>
            <a:r>
              <a:rPr lang="es-ES_tradnl" sz="3600" dirty="0"/>
              <a:t> </a:t>
            </a:r>
            <a:r>
              <a:rPr lang="es-ES_tradnl" sz="3600" dirty="0" err="1"/>
              <a:t>bersama</a:t>
            </a:r>
            <a:r>
              <a:rPr lang="es-ES_tradnl" sz="3600" dirty="0"/>
              <a:t>-sama </a:t>
            </a:r>
            <a:r>
              <a:rPr lang="es-ES_tradnl" sz="3600" dirty="0" err="1"/>
              <a:t>dengan</a:t>
            </a:r>
            <a:r>
              <a:rPr lang="es-ES_tradnl" sz="3600" dirty="0"/>
              <a:t> </a:t>
            </a:r>
            <a:r>
              <a:rPr lang="es-ES_tradnl" sz="3600" dirty="0" err="1"/>
              <a:t>pidana</a:t>
            </a:r>
            <a:r>
              <a:rPr lang="es-ES_tradnl" sz="3600" dirty="0"/>
              <a:t> </a:t>
            </a:r>
            <a:r>
              <a:rPr lang="es-ES_tradnl" sz="3600" dirty="0" err="1"/>
              <a:t>denda</a:t>
            </a:r>
            <a:r>
              <a:rPr lang="es-ES_tradnl" sz="3600" dirty="0"/>
              <a:t>.</a:t>
            </a:r>
            <a:endParaRPr lang="en-US" sz="36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033022" y="5141914"/>
            <a:ext cx="1637109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/>
              <a:t>Pemberatan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192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64319" y="336551"/>
            <a:ext cx="3409950" cy="409575"/>
          </a:xfrm>
        </p:spPr>
        <p:txBody>
          <a:bodyPr>
            <a:normAutofit fontScale="90000"/>
          </a:bodyPr>
          <a:lstStyle/>
          <a:p>
            <a:r>
              <a:rPr lang="en-US" sz="3600" b="1" smtClean="0"/>
              <a:t>Pidana Kerja Sosial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647" y="1060451"/>
            <a:ext cx="4480322" cy="55276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  <a:defRPr/>
            </a:pPr>
            <a:r>
              <a:rPr lang="en-US" sz="1800" dirty="0"/>
              <a:t> </a:t>
            </a:r>
            <a:r>
              <a:rPr lang="es-ES_tradnl" sz="1800" dirty="0" err="1" smtClean="0"/>
              <a:t>Pidana</a:t>
            </a:r>
            <a:r>
              <a:rPr lang="es-ES_tradnl" sz="1800" dirty="0" smtClean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dijatuhkan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terdakwa</a:t>
            </a:r>
            <a:r>
              <a:rPr lang="es-ES_tradnl" sz="1800" dirty="0"/>
              <a:t> yang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Tindak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yang </a:t>
            </a:r>
            <a:r>
              <a:rPr lang="en-US" sz="1800" dirty="0" err="1"/>
              <a:t>diancam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penjara</a:t>
            </a:r>
            <a:r>
              <a:rPr lang="en-US" sz="1800" dirty="0"/>
              <a:t> di </a:t>
            </a:r>
            <a:r>
              <a:rPr lang="en-US" sz="1800" dirty="0" err="1"/>
              <a:t>bawah</a:t>
            </a:r>
            <a:r>
              <a:rPr lang="en-US" sz="1800" dirty="0"/>
              <a:t> 5 (lima)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hakim </a:t>
            </a:r>
            <a:r>
              <a:rPr lang="en-US" sz="1800" dirty="0" err="1"/>
              <a:t>menjatuhkan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penjara</a:t>
            </a:r>
            <a:r>
              <a:rPr lang="en-US" sz="1800" dirty="0"/>
              <a:t> </a:t>
            </a:r>
            <a:r>
              <a:rPr lang="es-ES_tradnl" sz="1800" dirty="0" err="1"/>
              <a:t>tidak</a:t>
            </a:r>
            <a:r>
              <a:rPr lang="es-ES_tradnl" sz="1800" dirty="0"/>
              <a:t> </a:t>
            </a:r>
            <a:r>
              <a:rPr lang="es-ES_tradnl" sz="1800" dirty="0" err="1"/>
              <a:t>lebih</a:t>
            </a:r>
            <a:r>
              <a:rPr lang="es-ES_tradnl" sz="1800" dirty="0"/>
              <a:t> </a:t>
            </a:r>
            <a:r>
              <a:rPr lang="es-ES_tradnl" sz="1800" dirty="0" err="1"/>
              <a:t>dari</a:t>
            </a:r>
            <a:r>
              <a:rPr lang="es-ES_tradnl" sz="1800" dirty="0"/>
              <a:t> 6 (</a:t>
            </a:r>
            <a:r>
              <a:rPr lang="es-ES_tradnl" sz="1800" dirty="0" err="1"/>
              <a:t>enam</a:t>
            </a:r>
            <a:r>
              <a:rPr lang="es-ES_tradnl" sz="1800" dirty="0"/>
              <a:t>) </a:t>
            </a:r>
            <a:r>
              <a:rPr lang="es-ES_tradnl" sz="1800" dirty="0" err="1" smtClean="0"/>
              <a:t>Bulan</a:t>
            </a:r>
            <a:r>
              <a:rPr lang="es-ES_tradnl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denda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b="1" dirty="0" err="1"/>
              <a:t>Kategori</a:t>
            </a:r>
            <a:r>
              <a:rPr lang="en-US" sz="1800" b="1" dirty="0"/>
              <a:t> </a:t>
            </a:r>
            <a:r>
              <a:rPr lang="en-US" sz="1800" b="1" dirty="0" smtClean="0"/>
              <a:t>II</a:t>
            </a:r>
            <a:endParaRPr lang="en-US" sz="1800" b="1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  <a:defRPr/>
            </a:pPr>
            <a:r>
              <a:rPr lang="en-US" sz="1800" dirty="0" err="1" smtClean="0"/>
              <a:t>Pertimbangan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Penjatuhannya</a:t>
            </a:r>
            <a:r>
              <a:rPr lang="es-ES_tradnl" sz="1800" dirty="0" smtClean="0"/>
              <a:t>:</a:t>
            </a:r>
            <a:endParaRPr lang="en-US" sz="1800" dirty="0"/>
          </a:p>
          <a:p>
            <a:pPr marL="895350" indent="-447675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  <a:defRPr/>
            </a:pPr>
            <a:r>
              <a:rPr lang="es-ES_tradnl" sz="1800" dirty="0" err="1"/>
              <a:t>pengakuan</a:t>
            </a:r>
            <a:r>
              <a:rPr lang="es-ES_tradnl" sz="1800" dirty="0"/>
              <a:t> </a:t>
            </a:r>
            <a:r>
              <a:rPr lang="es-ES_tradnl" sz="1800" dirty="0" err="1"/>
              <a:t>terdakwa</a:t>
            </a:r>
            <a:r>
              <a:rPr lang="es-ES_tradnl" sz="1800" dirty="0"/>
              <a:t> </a:t>
            </a:r>
            <a:r>
              <a:rPr lang="es-ES_tradnl" sz="1800" dirty="0" err="1"/>
              <a:t>terhadap</a:t>
            </a:r>
            <a:r>
              <a:rPr lang="es-ES_tradnl" sz="1800" dirty="0"/>
              <a:t> </a:t>
            </a:r>
            <a:r>
              <a:rPr lang="es-ES_tradnl" sz="1800" dirty="0" err="1"/>
              <a:t>Tindak</a:t>
            </a:r>
            <a:r>
              <a:rPr lang="es-ES_tradnl" sz="1800" dirty="0"/>
              <a:t> </a:t>
            </a:r>
            <a:r>
              <a:rPr lang="es-ES_tradnl" sz="1800" dirty="0" err="1"/>
              <a:t>Pidana</a:t>
            </a:r>
            <a:r>
              <a:rPr lang="es-ES_tradnl" sz="1800" dirty="0"/>
              <a:t> yang </a:t>
            </a:r>
            <a:r>
              <a:rPr lang="es-ES_tradnl" sz="1800" dirty="0" err="1"/>
              <a:t>dilakukan</a:t>
            </a:r>
            <a:r>
              <a:rPr lang="es-ES_tradnl" sz="1800" dirty="0"/>
              <a:t>;</a:t>
            </a:r>
            <a:endParaRPr lang="en-US" sz="1800" dirty="0"/>
          </a:p>
          <a:p>
            <a:pPr marL="895350" indent="-447675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1800" dirty="0" err="1"/>
              <a:t>kemampuan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terdakwa</a:t>
            </a:r>
            <a:r>
              <a:rPr lang="en-US" sz="1800" dirty="0"/>
              <a:t>; </a:t>
            </a:r>
          </a:p>
          <a:p>
            <a:pPr marL="895350" indent="-447675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1800" dirty="0" err="1"/>
              <a:t>persetujuan</a:t>
            </a:r>
            <a:r>
              <a:rPr lang="en-US" sz="1800" dirty="0"/>
              <a:t> </a:t>
            </a:r>
            <a:r>
              <a:rPr lang="en-US" sz="1800" dirty="0" err="1"/>
              <a:t>terdakwa</a:t>
            </a:r>
            <a:r>
              <a:rPr lang="en-US" sz="1800" dirty="0"/>
              <a:t>  </a:t>
            </a:r>
            <a:r>
              <a:rPr lang="en-US" sz="1800" dirty="0" err="1"/>
              <a:t>sesudah</a:t>
            </a:r>
            <a:r>
              <a:rPr lang="en-US" sz="1800" dirty="0"/>
              <a:t>  </a:t>
            </a:r>
            <a:r>
              <a:rPr lang="en-US" sz="1800" dirty="0" err="1"/>
              <a:t>dijelaskan</a:t>
            </a:r>
            <a:r>
              <a:rPr lang="en-US" sz="1800" dirty="0"/>
              <a:t>  </a:t>
            </a:r>
            <a:r>
              <a:rPr lang="en-US" sz="1800" dirty="0" err="1"/>
              <a:t>mengenai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yang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;</a:t>
            </a:r>
          </a:p>
          <a:p>
            <a:pPr marL="895350" indent="-447675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1800" dirty="0" err="1"/>
              <a:t>riwayat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terdakwa</a:t>
            </a:r>
            <a:r>
              <a:rPr lang="en-US" sz="1800" dirty="0"/>
              <a:t>;</a:t>
            </a:r>
          </a:p>
          <a:p>
            <a:pPr marL="895350" indent="-447675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1800" dirty="0" err="1"/>
              <a:t>pelindungan</a:t>
            </a:r>
            <a:r>
              <a:rPr lang="en-US" sz="1800" dirty="0"/>
              <a:t> </a:t>
            </a:r>
            <a:r>
              <a:rPr lang="en-US" sz="1800" dirty="0" err="1"/>
              <a:t>keselamatan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terdakwa</a:t>
            </a:r>
            <a:r>
              <a:rPr lang="en-US" sz="1800" dirty="0"/>
              <a:t>;</a:t>
            </a:r>
          </a:p>
          <a:p>
            <a:pPr marL="895350" indent="-447675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  <a:defRPr/>
            </a:pPr>
            <a:r>
              <a:rPr lang="es-ES_tradnl" sz="1800" dirty="0" err="1"/>
              <a:t>keyakinan</a:t>
            </a:r>
            <a:r>
              <a:rPr lang="es-ES_tradnl" sz="1800" dirty="0"/>
              <a:t> agama dan </a:t>
            </a:r>
            <a:r>
              <a:rPr lang="es-ES_tradnl" sz="1800" dirty="0" err="1"/>
              <a:t>politik</a:t>
            </a:r>
            <a:r>
              <a:rPr lang="es-ES_tradnl" sz="1800" dirty="0"/>
              <a:t> </a:t>
            </a:r>
            <a:r>
              <a:rPr lang="es-ES_tradnl" sz="1800" dirty="0" err="1"/>
              <a:t>terdakwa</a:t>
            </a:r>
            <a:r>
              <a:rPr lang="es-ES_tradnl" sz="1800" dirty="0"/>
              <a:t>; dan</a:t>
            </a:r>
            <a:endParaRPr lang="en-US" sz="1800" dirty="0"/>
          </a:p>
          <a:p>
            <a:pPr marL="895350" indent="-447675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1800" dirty="0" err="1"/>
              <a:t>kemampuan</a:t>
            </a:r>
            <a:r>
              <a:rPr lang="en-US" sz="1800" dirty="0"/>
              <a:t> </a:t>
            </a:r>
            <a:r>
              <a:rPr lang="en-US" sz="1800" dirty="0" err="1"/>
              <a:t>terdakwa</a:t>
            </a:r>
            <a:r>
              <a:rPr lang="en-US" sz="1800" dirty="0"/>
              <a:t> </a:t>
            </a:r>
            <a:r>
              <a:rPr lang="en-US" sz="1800" dirty="0" err="1"/>
              <a:t>membayar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denda</a:t>
            </a:r>
            <a:r>
              <a:rPr lang="en-US" sz="1800" dirty="0"/>
              <a:t>.</a:t>
            </a:r>
          </a:p>
          <a:p>
            <a:pPr marL="354013" indent="-35401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fi-FI" sz="1800" dirty="0" smtClean="0"/>
              <a:t>3)   Pelaksanaan </a:t>
            </a:r>
            <a:r>
              <a:rPr lang="fi-FI" sz="1800" dirty="0"/>
              <a:t>pidana kerja sosial tidak boleh dikomersialkan.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087542" y="869951"/>
            <a:ext cx="3849290" cy="8402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arenR" startAt="4"/>
              <a:defRPr/>
            </a:pPr>
            <a:r>
              <a:rPr lang="fi-FI" dirty="0"/>
              <a:t>Pidana kerja sosial dijatuhkan paling singkat </a:t>
            </a:r>
            <a:r>
              <a:rPr lang="en-US" dirty="0"/>
              <a:t> 8  jam </a:t>
            </a:r>
            <a:r>
              <a:rPr lang="en-US" dirty="0" err="1"/>
              <a:t>dan</a:t>
            </a:r>
            <a:r>
              <a:rPr lang="en-US" dirty="0"/>
              <a:t> paling lama 240 </a:t>
            </a:r>
            <a:r>
              <a:rPr lang="es-ES_tradnl" dirty="0" err="1"/>
              <a:t>jam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arenR" startAt="4"/>
              <a:defRPr/>
            </a:pP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diangsur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 6 </a:t>
            </a:r>
            <a:r>
              <a:rPr lang="en-US" dirty="0" err="1"/>
              <a:t>bln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terpidana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pencahariannya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lain yang </a:t>
            </a:r>
            <a:r>
              <a:rPr lang="en-US" dirty="0" err="1"/>
              <a:t>bermanfaat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arenR" startAt="4"/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terpidana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, </a:t>
            </a:r>
            <a:r>
              <a:rPr lang="en-US" dirty="0" err="1"/>
              <a:t>terpidana</a:t>
            </a:r>
            <a:r>
              <a:rPr lang="en-US" dirty="0"/>
              <a:t> </a:t>
            </a:r>
            <a:r>
              <a:rPr lang="en-US" dirty="0" err="1"/>
              <a:t>diperintahkan</a:t>
            </a:r>
            <a:r>
              <a:rPr lang="en-US" dirty="0"/>
              <a:t>:</a:t>
            </a:r>
          </a:p>
          <a:p>
            <a:pPr marL="719138" indent="-365125">
              <a:buFont typeface="+mj-lt"/>
              <a:buAutoNum type="alphaLcPeriod"/>
              <a:defRPr/>
            </a:pPr>
            <a:r>
              <a:rPr lang="fi-FI" dirty="0"/>
              <a:t>mengulangi  seluruh atau sebagian pidana kerja sosial tersebut; </a:t>
            </a:r>
            <a:endParaRPr lang="en-US" dirty="0"/>
          </a:p>
          <a:p>
            <a:pPr marL="719138" indent="-365125">
              <a:buFont typeface="+mj-lt"/>
              <a:buAutoNum type="alphaLcPeriod"/>
              <a:defRPr/>
            </a:pPr>
            <a:r>
              <a:rPr lang="fi-FI" dirty="0"/>
              <a:t>menjalani seluruh  atau  sebagian pidana penjara yang diganti dengan pidana kerja sosial tersebut; atau</a:t>
            </a:r>
            <a:endParaRPr lang="en-US" dirty="0"/>
          </a:p>
          <a:p>
            <a:pPr marL="719138" indent="-365125">
              <a:buFont typeface="+mj-lt"/>
              <a:buAutoNum type="alphaLcPeriod"/>
              <a:defRPr/>
            </a:pPr>
            <a:r>
              <a:rPr lang="fi-FI" dirty="0"/>
              <a:t>membayar  seluruh  atau  sebagian  pidana denda yang diganti dengan pidana kerja sosial atau menjalani pidana penjara sebagai peng­ganti pidana denda yang tidak dibayar.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5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5016" y="261938"/>
            <a:ext cx="7886700" cy="438150"/>
          </a:xfrm>
        </p:spPr>
        <p:txBody>
          <a:bodyPr>
            <a:normAutofit fontScale="90000"/>
          </a:bodyPr>
          <a:lstStyle/>
          <a:p>
            <a:r>
              <a:rPr lang="en-US" smtClean="0"/>
              <a:t>PIDANA MATI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925" y="881063"/>
            <a:ext cx="2715816" cy="149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/>
              <a:t>Pidana mati dijatuhkan secara alternatif sebagai upaya terakhir untuk mengayomi masyarakat.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212307" y="549275"/>
            <a:ext cx="300871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dirty="0"/>
              <a:t>P</a:t>
            </a:r>
            <a:r>
              <a:rPr lang="fi-FI" dirty="0"/>
              <a:t>elaksanaan pidana mati dapat ditunda dengan masa percobaan selama 10 (sepuluh) tahun jika: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fi-FI" dirty="0"/>
              <a:t>terpidana menunjukkan rasa menyesal dan ada harapan untuk diperbaiki; atau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fi-FI" dirty="0"/>
              <a:t>ada alasan yang meringankan.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68691" y="690564"/>
            <a:ext cx="2295525" cy="191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/>
              <a:t>diubah menjadi pidana penjara seumur hidup dengan </a:t>
            </a:r>
            <a:r>
              <a:rPr lang="en-US"/>
              <a:t>K</a:t>
            </a:r>
            <a:r>
              <a:rPr lang="fi-FI"/>
              <a:t>eputusan </a:t>
            </a:r>
            <a:r>
              <a:rPr lang="en-US"/>
              <a:t>Presiden setelah mendapatkan pertimbangan Mahkamah Agung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98044" y="3067051"/>
            <a:ext cx="2781300" cy="2957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permohonan</a:t>
            </a:r>
            <a:r>
              <a:rPr lang="en-US" b="1" dirty="0"/>
              <a:t> </a:t>
            </a:r>
            <a:r>
              <a:rPr lang="en-US" b="1" dirty="0" err="1"/>
              <a:t>grasi</a:t>
            </a:r>
            <a:r>
              <a:rPr lang="en-US" b="1" dirty="0"/>
              <a:t> </a:t>
            </a:r>
            <a:r>
              <a:rPr lang="en-US" b="1" dirty="0" err="1"/>
              <a:t>terpidana</a:t>
            </a:r>
            <a:r>
              <a:rPr lang="en-US" b="1" dirty="0"/>
              <a:t> </a:t>
            </a:r>
            <a:r>
              <a:rPr lang="en-US" b="1" dirty="0" err="1"/>
              <a:t>mati</a:t>
            </a:r>
            <a:r>
              <a:rPr lang="en-US" b="1" dirty="0"/>
              <a:t> </a:t>
            </a:r>
            <a:r>
              <a:rPr lang="en-US" b="1" dirty="0" err="1"/>
              <a:t>ditolak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mati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dilaksanakan</a:t>
            </a:r>
            <a:r>
              <a:rPr lang="en-US" b="1" dirty="0"/>
              <a:t> </a:t>
            </a:r>
            <a:r>
              <a:rPr lang="fi-FI" b="1" dirty="0"/>
              <a:t>selama 10 (sepuluh) tahun </a:t>
            </a:r>
            <a:r>
              <a:rPr lang="en-US" b="1" dirty="0" err="1"/>
              <a:t>sejak</a:t>
            </a:r>
            <a:r>
              <a:rPr lang="en-US" b="1" dirty="0"/>
              <a:t> </a:t>
            </a:r>
            <a:r>
              <a:rPr lang="en-US" b="1" dirty="0" err="1"/>
              <a:t>grasi</a:t>
            </a:r>
            <a:r>
              <a:rPr lang="en-US" b="1" dirty="0"/>
              <a:t> </a:t>
            </a:r>
            <a:r>
              <a:rPr lang="en-US" b="1" dirty="0" err="1"/>
              <a:t>ditolak</a:t>
            </a:r>
            <a:r>
              <a:rPr lang="en-US" b="1" dirty="0"/>
              <a:t> </a:t>
            </a:r>
            <a:r>
              <a:rPr lang="fi-FI" b="1" dirty="0"/>
              <a:t>bukan karena terpidana melarikan diri</a:t>
            </a:r>
            <a:r>
              <a:rPr lang="en-US" b="1" dirty="0"/>
              <a:t>,</a:t>
            </a:r>
            <a:r>
              <a:rPr lang="fi-FI" b="1" dirty="0"/>
              <a:t> pidana mati dapat diubah menjadi pidana seumur hidup dengan Keputusan Presiden</a:t>
            </a:r>
            <a:r>
              <a:rPr lang="en-US" b="1" dirty="0"/>
              <a:t>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7922" y="5775325"/>
            <a:ext cx="2147888" cy="1017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</a:t>
            </a:r>
            <a:r>
              <a:rPr lang="fi-FI" b="1" dirty="0"/>
              <a:t>idana mati tidak dilaksanakan di muka umum.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10766" y="3384550"/>
            <a:ext cx="2194322" cy="2141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 dirty="0"/>
              <a:t>Pidana mati dapat  dilaksanakan setelah permohonan grasi bagi terpidana ditolak Presiden.</a:t>
            </a:r>
            <a:endParaRPr lang="en-US" b="1" dirty="0"/>
          </a:p>
        </p:txBody>
      </p:sp>
      <p:sp>
        <p:nvSpPr>
          <p:cNvPr id="11" name="Right Arrow 10"/>
          <p:cNvSpPr/>
          <p:nvPr/>
        </p:nvSpPr>
        <p:spPr>
          <a:xfrm>
            <a:off x="6256735" y="1147764"/>
            <a:ext cx="335756" cy="1417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100138" y="2373313"/>
            <a:ext cx="713185" cy="93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533650" y="4021138"/>
            <a:ext cx="864394" cy="1073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2569369" cy="5207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Pemidanaan 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64344" y="1455738"/>
            <a:ext cx="3524250" cy="4851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400" b="1" dirty="0" err="1" smtClean="0"/>
              <a:t>Variabel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menentukan</a:t>
            </a:r>
            <a:r>
              <a:rPr lang="en-US" sz="2400" b="1" dirty="0" smtClean="0"/>
              <a:t>:</a:t>
            </a:r>
          </a:p>
          <a:p>
            <a:pPr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sz="2400" b="1" dirty="0" smtClean="0"/>
              <a:t>Kerugian </a:t>
            </a:r>
            <a:r>
              <a:rPr lang="id-ID" sz="2400" b="1" dirty="0" err="1" smtClean="0"/>
              <a:t>materil</a:t>
            </a:r>
            <a:r>
              <a:rPr lang="id-ID" sz="2400" b="1" dirty="0" smtClean="0"/>
              <a:t> individu</a:t>
            </a:r>
            <a:endParaRPr lang="id-ID" sz="2400" dirty="0" smtClean="0"/>
          </a:p>
          <a:p>
            <a:pPr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sz="2400" b="1" dirty="0" smtClean="0"/>
              <a:t>Kerugian </a:t>
            </a:r>
            <a:r>
              <a:rPr lang="id-ID" sz="2400" b="1" dirty="0" err="1" smtClean="0"/>
              <a:t>imaterial</a:t>
            </a:r>
            <a:r>
              <a:rPr lang="id-ID" sz="2400" b="1" dirty="0" smtClean="0"/>
              <a:t> individu</a:t>
            </a:r>
            <a:endParaRPr lang="id-ID" sz="2400" dirty="0" smtClean="0"/>
          </a:p>
          <a:p>
            <a:pPr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sz="2400" b="1" dirty="0" smtClean="0"/>
              <a:t>Kerugian </a:t>
            </a:r>
            <a:r>
              <a:rPr lang="id-ID" sz="2400" b="1" dirty="0" err="1" smtClean="0"/>
              <a:t>materil</a:t>
            </a:r>
            <a:r>
              <a:rPr lang="id-ID" sz="2400" b="1" dirty="0" smtClean="0"/>
              <a:t> masyarakat</a:t>
            </a:r>
            <a:endParaRPr lang="id-ID" sz="2400" dirty="0" smtClean="0"/>
          </a:p>
          <a:p>
            <a:pPr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sz="2400" b="1" dirty="0" smtClean="0"/>
              <a:t>Kerugian </a:t>
            </a:r>
            <a:r>
              <a:rPr lang="id-ID" sz="2400" b="1" dirty="0" err="1" smtClean="0"/>
              <a:t>imaterial</a:t>
            </a:r>
            <a:r>
              <a:rPr lang="id-ID" sz="2400" b="1" dirty="0" smtClean="0"/>
              <a:t> masyarakat</a:t>
            </a:r>
            <a:endParaRPr lang="id-ID" sz="2400" dirty="0" smtClean="0"/>
          </a:p>
          <a:p>
            <a:pPr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sz="2400" b="1" dirty="0" smtClean="0"/>
              <a:t>Tingkat ketercelaan</a:t>
            </a:r>
            <a:endParaRPr lang="id-ID" sz="2400" dirty="0" smtClean="0"/>
          </a:p>
          <a:p>
            <a:pPr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sz="2400" b="1" dirty="0" smtClean="0"/>
              <a:t>Kepentingan hukum </a:t>
            </a:r>
            <a:r>
              <a:rPr lang="id-ID" sz="2400" b="1" dirty="0" err="1" smtClean="0"/>
              <a:t>yg</a:t>
            </a:r>
            <a:r>
              <a:rPr lang="id-ID" sz="2400" b="1" dirty="0" smtClean="0"/>
              <a:t> dilindungi</a:t>
            </a:r>
            <a:endParaRPr lang="id-ID" sz="2400" dirty="0" smtClean="0"/>
          </a:p>
          <a:p>
            <a:pPr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sz="2400" b="1" dirty="0" smtClean="0"/>
              <a:t>Kualifikasi korban</a:t>
            </a:r>
            <a:r>
              <a:rPr lang="en-US" sz="2400" b="1" dirty="0" smtClean="0"/>
              <a:t>:</a:t>
            </a:r>
            <a:endParaRPr lang="id-ID" sz="2400" b="1" dirty="0" smtClean="0"/>
          </a:p>
          <a:p>
            <a:pPr lvl="1"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b="1" dirty="0" smtClean="0"/>
              <a:t>Individu</a:t>
            </a:r>
          </a:p>
          <a:p>
            <a:pPr lvl="1"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b="1" dirty="0" smtClean="0"/>
              <a:t>Masyarakat</a:t>
            </a:r>
          </a:p>
          <a:p>
            <a:pPr lvl="1"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b="1" dirty="0" smtClean="0"/>
              <a:t>Negara</a:t>
            </a:r>
          </a:p>
          <a:p>
            <a:pPr lvl="1" eaLnBrk="1" fontAlgn="t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d-ID" b="1" dirty="0" smtClean="0"/>
              <a:t>Pemimpin Negara</a:t>
            </a:r>
            <a:endParaRPr lang="id-ID" dirty="0" smtClean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id-ID" sz="2400" dirty="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679156" y="1455738"/>
          <a:ext cx="4269582" cy="503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791">
                  <a:extLst>
                    <a:ext uri="{9D8B030D-6E8A-4147-A177-3AD203B41FA5}"/>
                  </a:extLst>
                </a:gridCol>
                <a:gridCol w="2134791">
                  <a:extLst>
                    <a:ext uri="{9D8B030D-6E8A-4147-A177-3AD203B41FA5}"/>
                  </a:extLst>
                </a:gridCol>
              </a:tblGrid>
              <a:tr h="955684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Bobot Tindak Pidana</a:t>
                      </a:r>
                    </a:p>
                  </a:txBody>
                  <a:tcPr marL="68573" marR="68573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Nilai </a:t>
                      </a:r>
                    </a:p>
                  </a:txBody>
                  <a:tcPr marL="68573" marR="68573" marT="45711" marB="45711"/>
                </a:tc>
                <a:extLst>
                  <a:ext uri="{0D108BD9-81ED-4DB2-BD59-A6C34878D82A}"/>
                </a:extLst>
              </a:tr>
              <a:tr h="627590">
                <a:tc>
                  <a:txBody>
                    <a:bodyPr/>
                    <a:lstStyle/>
                    <a:p>
                      <a:r>
                        <a:rPr lang="id-ID" sz="2800" dirty="0"/>
                        <a:t>Sangat ringan</a:t>
                      </a:r>
                    </a:p>
                  </a:txBody>
                  <a:tcPr marL="68573" marR="68573" marT="45711" marB="45711"/>
                </a:tc>
                <a:tc>
                  <a:txBody>
                    <a:bodyPr/>
                    <a:lstStyle/>
                    <a:p>
                      <a:r>
                        <a:rPr lang="id-ID" sz="2800" dirty="0"/>
                        <a:t>Kurang dari 1</a:t>
                      </a:r>
                    </a:p>
                  </a:txBody>
                  <a:tcPr marL="68573" marR="68573" marT="45711" marB="45711"/>
                </a:tc>
                <a:extLst>
                  <a:ext uri="{0D108BD9-81ED-4DB2-BD59-A6C34878D82A}"/>
                </a:extLst>
              </a:tr>
              <a:tr h="627590">
                <a:tc>
                  <a:txBody>
                    <a:bodyPr/>
                    <a:lstStyle/>
                    <a:p>
                      <a:r>
                        <a:rPr lang="id-ID" sz="2800" dirty="0"/>
                        <a:t>Ringan </a:t>
                      </a:r>
                    </a:p>
                  </a:txBody>
                  <a:tcPr marL="68573" marR="68573" marT="45711" marB="45711"/>
                </a:tc>
                <a:tc>
                  <a:txBody>
                    <a:bodyPr/>
                    <a:lstStyle/>
                    <a:p>
                      <a:r>
                        <a:rPr lang="id-ID" sz="2800" dirty="0"/>
                        <a:t>1 - &lt;</a:t>
                      </a:r>
                      <a:r>
                        <a:rPr lang="id-ID" sz="2800" baseline="0" dirty="0"/>
                        <a:t> 3</a:t>
                      </a:r>
                      <a:endParaRPr lang="id-ID" sz="2800" dirty="0"/>
                    </a:p>
                  </a:txBody>
                  <a:tcPr marL="68573" marR="68573" marT="45711" marB="45711"/>
                </a:tc>
                <a:extLst>
                  <a:ext uri="{0D108BD9-81ED-4DB2-BD59-A6C34878D82A}"/>
                </a:extLst>
              </a:tr>
              <a:tr h="627590">
                <a:tc>
                  <a:txBody>
                    <a:bodyPr/>
                    <a:lstStyle/>
                    <a:p>
                      <a:r>
                        <a:rPr lang="id-ID" sz="2800" dirty="0"/>
                        <a:t>Sedang </a:t>
                      </a:r>
                    </a:p>
                  </a:txBody>
                  <a:tcPr marL="68573" marR="68573" marT="45711" marB="45711"/>
                </a:tc>
                <a:tc>
                  <a:txBody>
                    <a:bodyPr/>
                    <a:lstStyle/>
                    <a:p>
                      <a:r>
                        <a:rPr lang="id-ID" sz="2800" dirty="0"/>
                        <a:t>3 - &lt; 6</a:t>
                      </a:r>
                    </a:p>
                  </a:txBody>
                  <a:tcPr marL="68573" marR="68573" marT="45711" marB="45711"/>
                </a:tc>
                <a:extLst>
                  <a:ext uri="{0D108BD9-81ED-4DB2-BD59-A6C34878D82A}"/>
                </a:extLst>
              </a:tr>
              <a:tr h="627590">
                <a:tc>
                  <a:txBody>
                    <a:bodyPr/>
                    <a:lstStyle/>
                    <a:p>
                      <a:r>
                        <a:rPr lang="id-ID" sz="2800" dirty="0"/>
                        <a:t>Berat </a:t>
                      </a:r>
                    </a:p>
                  </a:txBody>
                  <a:tcPr marL="68573" marR="68573" marT="45711" marB="45711"/>
                </a:tc>
                <a:tc>
                  <a:txBody>
                    <a:bodyPr/>
                    <a:lstStyle/>
                    <a:p>
                      <a:r>
                        <a:rPr lang="id-ID" sz="2800" dirty="0"/>
                        <a:t>6 - &lt;8</a:t>
                      </a:r>
                    </a:p>
                  </a:txBody>
                  <a:tcPr marL="68573" marR="68573" marT="45711" marB="45711"/>
                </a:tc>
                <a:extLst>
                  <a:ext uri="{0D108BD9-81ED-4DB2-BD59-A6C34878D82A}"/>
                </a:extLst>
              </a:tr>
              <a:tr h="627590">
                <a:tc>
                  <a:txBody>
                    <a:bodyPr/>
                    <a:lstStyle/>
                    <a:p>
                      <a:r>
                        <a:rPr lang="id-ID" sz="2800" dirty="0"/>
                        <a:t>Sangat berat</a:t>
                      </a:r>
                    </a:p>
                  </a:txBody>
                  <a:tcPr marL="68573" marR="68573" marT="45711" marB="45711"/>
                </a:tc>
                <a:tc>
                  <a:txBody>
                    <a:bodyPr/>
                    <a:lstStyle/>
                    <a:p>
                      <a:r>
                        <a:rPr lang="id-ID" sz="2800" dirty="0"/>
                        <a:t>8 – 10</a:t>
                      </a:r>
                    </a:p>
                  </a:txBody>
                  <a:tcPr marL="68573" marR="68573" marT="45711" marB="45711"/>
                </a:tc>
                <a:extLst>
                  <a:ext uri="{0D108BD9-81ED-4DB2-BD59-A6C34878D82A}"/>
                </a:extLst>
              </a:tr>
              <a:tr h="627590">
                <a:tc>
                  <a:txBody>
                    <a:bodyPr/>
                    <a:lstStyle/>
                    <a:p>
                      <a:r>
                        <a:rPr lang="id-ID" sz="2800" dirty="0"/>
                        <a:t>Lua</a:t>
                      </a:r>
                      <a:r>
                        <a:rPr lang="id-ID" sz="2800" baseline="0" dirty="0"/>
                        <a:t>r biasa berat</a:t>
                      </a:r>
                      <a:endParaRPr lang="id-ID" sz="2800" dirty="0"/>
                    </a:p>
                  </a:txBody>
                  <a:tcPr marL="68573" marR="68573" marT="45711" marB="45711"/>
                </a:tc>
                <a:tc>
                  <a:txBody>
                    <a:bodyPr/>
                    <a:lstStyle/>
                    <a:p>
                      <a:r>
                        <a:rPr lang="id-ID" sz="2800" dirty="0"/>
                        <a:t>&gt;</a:t>
                      </a:r>
                      <a:r>
                        <a:rPr lang="id-ID" sz="2800" baseline="0" dirty="0"/>
                        <a:t> 10</a:t>
                      </a:r>
                      <a:endParaRPr lang="id-ID" sz="2800" dirty="0"/>
                    </a:p>
                  </a:txBody>
                  <a:tcPr marL="68573" marR="68573" marT="45711" marB="45711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988594" y="2649539"/>
            <a:ext cx="609600" cy="2435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6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Pidana Denda (3) </vt:lpstr>
      <vt:lpstr>Pidana Kerja Sosial</vt:lpstr>
      <vt:lpstr>PIDANA MATI</vt:lpstr>
      <vt:lpstr>Pemidanaan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1</cp:revision>
  <dcterms:created xsi:type="dcterms:W3CDTF">2019-08-06T08:42:06Z</dcterms:created>
  <dcterms:modified xsi:type="dcterms:W3CDTF">2019-08-06T08:42:38Z</dcterms:modified>
</cp:coreProperties>
</file>