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8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4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0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6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0B57-1131-4568-97AE-A0FC03D0AE0A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A613-78C7-4390-9DE2-9647469E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+mj-cs"/>
              </a:rPr>
              <a:t>RUANG LINGKUP HUKUM PIDANA</a:t>
            </a:r>
          </a:p>
        </p:txBody>
      </p:sp>
      <p:sp>
        <p:nvSpPr>
          <p:cNvPr id="8195" name="Rectangle 4"/>
          <p:cNvSpPr txBox="1">
            <a:spLocks noChangeArrowheads="1"/>
          </p:cNvSpPr>
          <p:nvPr/>
        </p:nvSpPr>
        <p:spPr bwMode="auto">
          <a:xfrm>
            <a:off x="457200" y="3276600"/>
            <a:ext cx="82296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5288" indent="-395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Menentukan perbuatan yang dilarang disertai dengan sanksi pidana;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Menentukan kapan dan dalam hal apa kepada mereka yang melanggar larangan tersebut dapat dikenai sanksi pidana sebagaimana yang telah diancamkan;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id-ID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Menentukan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dengan </a:t>
            </a:r>
            <a:r>
              <a:rPr lang="id-ID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cara bagaimana sanksi 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pidana </a:t>
            </a:r>
            <a:r>
              <a:rPr lang="id-ID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itu dapat dikenakan</a:t>
            </a:r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</a:t>
            </a:r>
            <a:endParaRPr lang="id-ID" sz="240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266390-1D07-474E-A03E-26B0CE424C76}" type="slidenum">
              <a:rPr lang="ar-SA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381000" y="685800"/>
            <a:ext cx="6629400" cy="5048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>
                <a:latin typeface="+mn-lt"/>
              </a:rPr>
              <a:t>SKEMA HUKUM PIDANA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2286000"/>
            <a:ext cx="18288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Berlin Sans FB" pitchFamily="34" charset="0"/>
            </a:endParaRPr>
          </a:p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Berlin Sans FB" pitchFamily="34" charset="0"/>
              </a:rPr>
              <a:t>HUKUM PIDANA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lumMod val="10000"/>
                </a:schemeClr>
              </a:solidFill>
              <a:latin typeface="Broadway" pitchFamily="8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86200" y="4038600"/>
            <a:ext cx="2286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HP FORMAL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86200" y="2057400"/>
            <a:ext cx="22860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HP MATERIAL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Perbuatan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dilarang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chemeClr val="tx1"/>
                </a:solidFill>
                <a:latin typeface="+mj-lt"/>
              </a:rPr>
              <a:t>Sanksi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pidana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53200" y="1828800"/>
            <a:ext cx="2286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HP UMUM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553200" y="2667000"/>
            <a:ext cx="2286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HP KHUSUS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96000" y="22098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6172200" y="2743200"/>
            <a:ext cx="609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77000" y="4038600"/>
          <a:ext cx="1371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3848040" imgH="5478120" progId="MS_ClipArt_Gallery.2">
                  <p:embed/>
                </p:oleObj>
              </mc:Choice>
              <mc:Fallback>
                <p:oleObj name="Clip" r:id="rId3" imgW="3848040" imgH="5478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1371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V="1">
            <a:off x="2743200" y="2514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43200" y="3048000"/>
            <a:ext cx="838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lgerian" pitchFamily="82" charset="0"/>
              </a:rPr>
              <a:t>SISTEMATIKA KUHP</a:t>
            </a:r>
            <a:endParaRPr lang="en-US" dirty="0">
              <a:solidFill>
                <a:schemeClr val="tx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1295400"/>
            <a:ext cx="457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b="1">
                <a:latin typeface="Corbel" pitchFamily="34" charset="0"/>
              </a:rPr>
              <a:t>KUHP TERDIRI DARI  TIGA BUKU, YAITU:</a:t>
            </a:r>
            <a:endParaRPr lang="id-ID" b="1">
              <a:latin typeface="Corbel" pitchFamily="34" charset="0"/>
            </a:endParaRPr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457200" y="2971800"/>
            <a:ext cx="2362200" cy="23622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endParaRPr lang="id-ID" sz="2400">
              <a:solidFill>
                <a:schemeClr val="bg1"/>
              </a:solidFill>
              <a:latin typeface="Berlin Sans FB Demi" pitchFamily="34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62000" y="3352800"/>
            <a:ext cx="1828800" cy="1600200"/>
            <a:chOff x="3107" y="1661"/>
            <a:chExt cx="2177" cy="1860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515" y="1661"/>
              <a:ext cx="590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107" y="2342"/>
              <a:ext cx="590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515" y="2977"/>
              <a:ext cx="590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377" y="2931"/>
              <a:ext cx="590" cy="546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3878" y="2296"/>
              <a:ext cx="590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4694" y="2296"/>
              <a:ext cx="590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4332" y="1661"/>
              <a:ext cx="591" cy="544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9233" name="Group 30"/>
            <p:cNvGrpSpPr>
              <a:grpSpLocks/>
            </p:cNvGrpSpPr>
            <p:nvPr/>
          </p:nvGrpSpPr>
          <p:grpSpPr bwMode="auto">
            <a:xfrm>
              <a:off x="3515" y="1842"/>
              <a:ext cx="1406" cy="1361"/>
              <a:chOff x="3515" y="1842"/>
              <a:chExt cx="1406" cy="1361"/>
            </a:xfrm>
          </p:grpSpPr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4105" y="-4760"/>
                <a:ext cx="227" cy="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 flipH="1">
                <a:off x="3515" y="2159"/>
                <a:ext cx="136" cy="229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4785" y="2159"/>
                <a:ext cx="91" cy="13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3515" y="2886"/>
                <a:ext cx="91" cy="13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4105" y="-3412"/>
                <a:ext cx="272" cy="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 flipV="1">
                <a:off x="4830" y="2840"/>
                <a:ext cx="91" cy="13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 flipV="1">
                <a:off x="-2001" y="2205"/>
                <a:ext cx="0" cy="72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-2857" y="2159"/>
                <a:ext cx="0" cy="81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 flipH="1" flipV="1">
                <a:off x="4059" y="2069"/>
                <a:ext cx="680" cy="364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 flipH="1" flipV="1">
                <a:off x="3651" y="2659"/>
                <a:ext cx="726" cy="408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 flipV="1">
                <a:off x="3651" y="2025"/>
                <a:ext cx="680" cy="454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" name="Line 23"/>
              <p:cNvSpPr>
                <a:spLocks noChangeShapeType="1"/>
              </p:cNvSpPr>
              <p:nvPr/>
            </p:nvSpPr>
            <p:spPr bwMode="auto">
              <a:xfrm flipV="1">
                <a:off x="4059" y="2659"/>
                <a:ext cx="635" cy="454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8" name="Line 24"/>
              <p:cNvSpPr>
                <a:spLocks noChangeShapeType="1"/>
              </p:cNvSpPr>
              <p:nvPr/>
            </p:nvSpPr>
            <p:spPr bwMode="auto">
              <a:xfrm flipV="1">
                <a:off x="4377" y="2159"/>
                <a:ext cx="91" cy="183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 flipH="1" flipV="1">
                <a:off x="3923" y="2159"/>
                <a:ext cx="91" cy="183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 flipH="1">
                <a:off x="3697" y="-4030"/>
                <a:ext cx="181" cy="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/>
            </p:nvSpPr>
            <p:spPr bwMode="auto">
              <a:xfrm flipH="1">
                <a:off x="3923" y="2796"/>
                <a:ext cx="91" cy="22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>
                <a:off x="4332" y="2750"/>
                <a:ext cx="181" cy="227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/>
            </p:nvSpPr>
            <p:spPr bwMode="auto">
              <a:xfrm>
                <a:off x="4468" y="-4030"/>
                <a:ext cx="227" cy="0"/>
              </a:xfrm>
              <a:prstGeom prst="line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34" name="Left Bracket 33"/>
          <p:cNvSpPr/>
          <p:nvPr/>
        </p:nvSpPr>
        <p:spPr>
          <a:xfrm>
            <a:off x="3048000" y="2057400"/>
            <a:ext cx="5715000" cy="4267200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352800" y="2590800"/>
            <a:ext cx="533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>
                <a:latin typeface="Cambria Math" pitchFamily="18" charset="0"/>
              </a:rPr>
              <a:t>BUKU I : MENGATUR TENTANG KETENTUAN UMUM TERDIRI DARI 9 BAB, TIAP BAB TERDIRI DARI BERBAGAI PASAL YANG JUMLAHNYA 103 PASAL (PASAL 1 S.D. 103)</a:t>
            </a:r>
            <a:endParaRPr lang="id-ID">
              <a:latin typeface="Cambria Math" pitchFamily="18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3352800" y="3962400"/>
            <a:ext cx="548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>
                <a:latin typeface="Cambria Math" pitchFamily="18" charset="0"/>
              </a:rPr>
              <a:t>BUKU II: MENGATUR TENTANG KEJAHATAN TERDIRI DARI 31 BAB DAN 385 PASAL (PASAL 104 S.D. 448)</a:t>
            </a:r>
            <a:endParaRPr lang="id-ID" i="1">
              <a:latin typeface="Cambria Math" pitchFamily="18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352800" y="4876800"/>
            <a:ext cx="556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>
                <a:latin typeface="Cambria Math" pitchFamily="18" charset="0"/>
              </a:rPr>
              <a:t>BUKU III: MENGATUR TENTANG PELANGGARAN TERDIRI DARI 10 BAB YANG MEMUAT 82 PASAL (PASAL 449 S.D. 569).</a:t>
            </a:r>
          </a:p>
        </p:txBody>
      </p:sp>
    </p:spTree>
    <p:extLst>
      <p:ext uri="{BB962C8B-B14F-4D97-AF65-F5344CB8AC3E}">
        <p14:creationId xmlns:p14="http://schemas.microsoft.com/office/powerpoint/2010/main" val="38550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0.32309 0.00532 " pathEditMode="relative" rAng="0" ptsTypes="AA">
                                      <p:cBhvr>
                                        <p:cTn id="51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6" grpId="1" animBg="1"/>
      <p:bldP spid="6" grpId="2" animBg="1"/>
      <p:bldP spid="6" grpId="3" animBg="1"/>
      <p:bldP spid="6" grpId="4" animBg="1"/>
      <p:bldP spid="35" grpId="0" build="p"/>
      <p:bldP spid="36" grpId="0" build="p"/>
      <p:bldP spid="3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5075" y="476250"/>
            <a:ext cx="4032250" cy="746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smtClean="0">
                <a:solidFill>
                  <a:schemeClr val="tx2">
                    <a:satMod val="200000"/>
                  </a:schemeClr>
                </a:solidFill>
                <a:latin typeface="Tahoma" pitchFamily="34" charset="0"/>
                <a:cs typeface="Tahoma" pitchFamily="34" charset="0"/>
              </a:rPr>
              <a:t>Sistematika KUHP</a:t>
            </a:r>
          </a:p>
        </p:txBody>
      </p:sp>
      <p:sp>
        <p:nvSpPr>
          <p:cNvPr id="9219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030547-70D8-459F-BE16-5DCF4F52FB59}" type="slidenum">
              <a:rPr lang="ar-SA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1413" y="1916113"/>
            <a:ext cx="6816725" cy="95408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Buku I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  <a:latin typeface="Corbel" pitchFamily="34" charset="0"/>
              </a:rPr>
              <a:t>Aturan Umum</a:t>
            </a:r>
          </a:p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Pasal 1-103, Bab I - IX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143000" y="2924175"/>
            <a:ext cx="2232025" cy="1228725"/>
          </a:xfrm>
          <a:prstGeom prst="rect">
            <a:avLst/>
          </a:prstGeom>
          <a:solidFill>
            <a:schemeClr val="tx2"/>
          </a:solidFill>
          <a:ln w="38100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Buku II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  <a:latin typeface="Corbel" pitchFamily="34" charset="0"/>
              </a:rPr>
              <a:t>Kejahatan</a:t>
            </a:r>
          </a:p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Pasal 104 - 488</a:t>
            </a:r>
          </a:p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Bab X - XXXXI</a:t>
            </a:r>
            <a:r>
              <a:rPr lang="en-US" b="1">
                <a:latin typeface="Corbel" pitchFamily="34" charset="0"/>
              </a:rPr>
              <a:t>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430588" y="2924175"/>
            <a:ext cx="2655887" cy="1228725"/>
          </a:xfrm>
          <a:prstGeom prst="rect">
            <a:avLst/>
          </a:prstGeom>
          <a:solidFill>
            <a:srgbClr val="ACD4B0"/>
          </a:solidFill>
          <a:ln w="38100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Buku III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  <a:latin typeface="Corbel" pitchFamily="34" charset="0"/>
              </a:rPr>
              <a:t>Pelanggaran</a:t>
            </a:r>
          </a:p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Pasal 489 - 569</a:t>
            </a:r>
          </a:p>
          <a:p>
            <a:pPr eaLnBrk="1" hangingPunct="1"/>
            <a:r>
              <a:rPr lang="en-US" b="1">
                <a:solidFill>
                  <a:schemeClr val="bg2"/>
                </a:solidFill>
                <a:latin typeface="Corbel" pitchFamily="34" charset="0"/>
              </a:rPr>
              <a:t>Bab XXXXI - XXXXXX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137275" y="2928938"/>
            <a:ext cx="1820863" cy="2416175"/>
          </a:xfrm>
          <a:prstGeom prst="rect">
            <a:avLst/>
          </a:prstGeom>
          <a:solidFill>
            <a:srgbClr val="B2B3CE"/>
          </a:solidFill>
          <a:ln w="38100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>
                <a:solidFill>
                  <a:schemeClr val="accent2"/>
                </a:solidFill>
                <a:latin typeface="Corbel" pitchFamily="34" charset="0"/>
              </a:rPr>
              <a:t>Hukum Pidana Khusus</a:t>
            </a:r>
          </a:p>
          <a:p>
            <a:pPr eaLnBrk="1" hangingPunct="1"/>
            <a:r>
              <a:rPr lang="en-US" sz="1500" b="1">
                <a:solidFill>
                  <a:schemeClr val="bg2"/>
                </a:solidFill>
                <a:latin typeface="Corbel" pitchFamily="34" charset="0"/>
              </a:rPr>
              <a:t>(Aturan Pidana dalam UU di luar KUHP)</a:t>
            </a:r>
          </a:p>
          <a:p>
            <a:pPr eaLnBrk="1" hangingPunct="1"/>
            <a:r>
              <a:rPr lang="en-US" sz="1500" b="1">
                <a:solidFill>
                  <a:schemeClr val="bg2"/>
                </a:solidFill>
                <a:latin typeface="Corbel" pitchFamily="34" charset="0"/>
              </a:rPr>
              <a:t>UU Narkotika, UU Psikotropika, UU Terorisme, UU HAM, UU KDRT, dll</a:t>
            </a:r>
          </a:p>
        </p:txBody>
      </p:sp>
    </p:spTree>
    <p:extLst>
      <p:ext uri="{BB962C8B-B14F-4D97-AF65-F5344CB8AC3E}">
        <p14:creationId xmlns:p14="http://schemas.microsoft.com/office/powerpoint/2010/main" val="31060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1219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SUMBER-SUMBER HUKUM PIDANA DI INDONESIA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33600"/>
            <a:ext cx="4038600" cy="3962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KUHP (</a:t>
            </a:r>
            <a:r>
              <a:rPr lang="en-US" sz="2800" dirty="0" err="1">
                <a:solidFill>
                  <a:schemeClr val="tx1"/>
                </a:solidFill>
              </a:rPr>
              <a:t>beserta</a:t>
            </a:r>
            <a:r>
              <a:rPr lang="en-US" sz="2800" dirty="0">
                <a:solidFill>
                  <a:schemeClr val="tx1"/>
                </a:solidFill>
              </a:rPr>
              <a:t> UU yang </a:t>
            </a:r>
            <a:r>
              <a:rPr lang="en-US" sz="2800" dirty="0" err="1">
                <a:solidFill>
                  <a:schemeClr val="tx1"/>
                </a:solidFill>
              </a:rPr>
              <a:t>merubah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dirty="0" err="1">
                <a:solidFill>
                  <a:schemeClr val="tx1"/>
                </a:solidFill>
              </a:rPr>
              <a:t>menambahnya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UU </a:t>
            </a:r>
            <a:r>
              <a:rPr lang="en-US" sz="2800" dirty="0" err="1">
                <a:solidFill>
                  <a:schemeClr val="tx1"/>
                </a:solidFill>
              </a:rPr>
              <a:t>Pidana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KUHP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 err="1">
                <a:solidFill>
                  <a:schemeClr val="tx1"/>
                </a:solidFill>
              </a:rPr>
              <a:t>Ketentuan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Pidana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Peraturan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perundang-undangan</a:t>
            </a:r>
            <a:r>
              <a:rPr lang="en-US" sz="2800" dirty="0">
                <a:solidFill>
                  <a:schemeClr val="tx1"/>
                </a:solidFill>
              </a:rPr>
              <a:t> non-</a:t>
            </a:r>
            <a:r>
              <a:rPr lang="en-US" sz="2800" dirty="0" err="1">
                <a:solidFill>
                  <a:schemeClr val="tx1"/>
                </a:solidFill>
              </a:rPr>
              <a:t>pidana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1270" name="Picture 7" descr="j03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92438"/>
            <a:ext cx="262096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61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03350" y="401638"/>
            <a:ext cx="6769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PEMBAGIAN HUKUM PIDANA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3225" y="27813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HUKUM PIDANA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88200" y="1844675"/>
            <a:ext cx="172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 UMUM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492375" y="1341438"/>
            <a:ext cx="2159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SUBYEKTIF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(IUS PUNIENDI)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031038" y="5238750"/>
            <a:ext cx="1873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H.P. MILITER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H.P. PAJAK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940300" y="2924175"/>
            <a:ext cx="172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MATRIIL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492375" y="4005263"/>
            <a:ext cx="2159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OBYEKTIF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(IUS PUNALE)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940300" y="5157788"/>
            <a:ext cx="172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FORMIL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227888" y="3860800"/>
            <a:ext cx="172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HK. PIDANA KHUSUS</a:t>
            </a: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331788" y="2413000"/>
            <a:ext cx="1511300" cy="158432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132013" y="1989138"/>
            <a:ext cx="0" cy="26638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651375" y="3429000"/>
            <a:ext cx="0" cy="22320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6883400" y="2276475"/>
            <a:ext cx="0" cy="20891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2132013" y="1989138"/>
            <a:ext cx="3603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2132013" y="4652963"/>
            <a:ext cx="3603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651375" y="3429000"/>
            <a:ext cx="3603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1843088" y="3284538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883400" y="4365625"/>
            <a:ext cx="3603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883400" y="2276475"/>
            <a:ext cx="3603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4651375" y="5661025"/>
            <a:ext cx="3603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6524625" y="3429000"/>
            <a:ext cx="3603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4291013" y="4652963"/>
            <a:ext cx="3603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AutoShape 31"/>
          <p:cNvSpPr>
            <a:spLocks noChangeArrowheads="1"/>
          </p:cNvSpPr>
          <p:nvPr/>
        </p:nvSpPr>
        <p:spPr bwMode="auto">
          <a:xfrm>
            <a:off x="7891463" y="4724400"/>
            <a:ext cx="288925" cy="504825"/>
          </a:xfrm>
          <a:prstGeom prst="downArrow">
            <a:avLst>
              <a:gd name="adj1" fmla="val 50000"/>
              <a:gd name="adj2" fmla="val 43681"/>
            </a:avLst>
          </a:prstGeom>
          <a:solidFill>
            <a:srgbClr val="FF99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/>
        </p:nvSpPr>
        <p:spPr bwMode="auto">
          <a:xfrm>
            <a:off x="250825" y="404813"/>
            <a:ext cx="8642350" cy="5903912"/>
          </a:xfrm>
          <a:prstGeom prst="flowChartAlternateProcess">
            <a:avLst/>
          </a:prstGeom>
          <a:noFill/>
          <a:ln w="57150" cmpd="thinThick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>
              <a:solidFill>
                <a:srgbClr val="42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762000"/>
            <a:ext cx="8001000" cy="6096000"/>
          </a:xfrm>
        </p:spPr>
        <p:txBody>
          <a:bodyPr>
            <a:normAutofit/>
          </a:bodyPr>
          <a:lstStyle/>
          <a:p>
            <a:pPr marL="411480" indent="-256032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Fungsi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Hukum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Pidana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marL="573088" indent="-463550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tabLst>
                <a:tab pos="519113" algn="l"/>
              </a:tabLst>
              <a:defRPr/>
            </a:pPr>
            <a:r>
              <a:rPr lang="en-US" sz="2400" dirty="0" smtClean="0">
                <a:latin typeface="Calibri" pitchFamily="34" charset="0"/>
              </a:rPr>
              <a:t>1. 		</a:t>
            </a:r>
            <a:r>
              <a:rPr lang="en-US" sz="2400" dirty="0" err="1" smtClean="0">
                <a:latin typeface="Calibri" pitchFamily="34" charset="0"/>
              </a:rPr>
              <a:t>Secara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umum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hukum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pidana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berfungsi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mengatur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menyelenggarakan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kehidupan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masyarakat</a:t>
            </a:r>
            <a:r>
              <a:rPr lang="en-US" sz="2400" dirty="0" smtClean="0">
                <a:latin typeface="Calibri" pitchFamily="34" charset="0"/>
              </a:rPr>
              <a:t> agar </a:t>
            </a:r>
            <a:r>
              <a:rPr lang="en-US" sz="2400" dirty="0" err="1" smtClean="0">
                <a:latin typeface="Calibri" pitchFamily="34" charset="0"/>
              </a:rPr>
              <a:t>dapat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tercipta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terpeliharanya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ketertiban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umum</a:t>
            </a:r>
            <a:r>
              <a:rPr lang="en-US" sz="2400" dirty="0" smtClean="0">
                <a:latin typeface="Calibri" pitchFamily="34" charset="0"/>
              </a:rPr>
              <a:t>. </a:t>
            </a:r>
          </a:p>
          <a:p>
            <a:pPr marL="920750" indent="-811213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tabLst>
                <a:tab pos="519113" algn="l"/>
              </a:tabLst>
              <a:defRPr/>
            </a:pPr>
            <a:r>
              <a:rPr lang="en-US" sz="2400" dirty="0" smtClean="0">
                <a:latin typeface="Calibri" pitchFamily="34" charset="0"/>
              </a:rPr>
              <a:t>2.	</a:t>
            </a:r>
            <a:r>
              <a:rPr lang="en-US" sz="2400" dirty="0" err="1" smtClean="0">
                <a:latin typeface="Calibri" pitchFamily="34" charset="0"/>
              </a:rPr>
              <a:t>Secara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khusus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sebagai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bagian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hukum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publik</a:t>
            </a:r>
            <a:r>
              <a:rPr lang="en-US" sz="2400" dirty="0" smtClean="0">
                <a:latin typeface="Calibri" pitchFamily="34" charset="0"/>
              </a:rPr>
              <a:t>, </a:t>
            </a:r>
          </a:p>
          <a:p>
            <a:pPr marL="860425" indent="-341313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tabLst>
                <a:tab pos="519113" algn="l"/>
              </a:tabLst>
              <a:defRPr/>
            </a:pPr>
            <a:r>
              <a:rPr lang="en-US" sz="2400" dirty="0" smtClean="0">
                <a:latin typeface="Calibri" pitchFamily="34" charset="0"/>
              </a:rPr>
              <a:t>	a.		</a:t>
            </a:r>
            <a:r>
              <a:rPr lang="en-US" sz="2400" dirty="0" err="1" smtClean="0">
                <a:latin typeface="Calibri" pitchFamily="34" charset="0"/>
              </a:rPr>
              <a:t>Melindungi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kepentingan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hukum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  <a:endParaRPr lang="en-US" sz="2400" dirty="0" smtClean="0">
              <a:latin typeface="Calibri" pitchFamily="34" charset="0"/>
            </a:endParaRPr>
          </a:p>
          <a:p>
            <a:pPr marL="976312" indent="-457200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Tx/>
              <a:buAutoNum type="alphaLcPeriod" startAt="2"/>
              <a:defRPr/>
            </a:pPr>
            <a:r>
              <a:rPr lang="en-US" sz="2400" dirty="0" err="1" smtClean="0">
                <a:latin typeface="Calibri" pitchFamily="34" charset="0"/>
              </a:rPr>
              <a:t>Memberi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dasar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legitimasi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bagi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negara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rangka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negara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menjalankan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fungsi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perlindungan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atas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berbagai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kepentingan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hukum</a:t>
            </a:r>
            <a:r>
              <a:rPr lang="en-US" sz="2400" dirty="0" smtClean="0">
                <a:latin typeface="Calibri" pitchFamily="34" charset="0"/>
              </a:rPr>
              <a:t>;  </a:t>
            </a:r>
          </a:p>
          <a:p>
            <a:pPr marL="976312" indent="-457200" fontAlgn="auto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n-US" sz="2400" dirty="0" smtClean="0">
                <a:latin typeface="Calibri" pitchFamily="34" charset="0"/>
              </a:rPr>
              <a:t>c.	</a:t>
            </a:r>
            <a:r>
              <a:rPr lang="en-US" sz="2400" dirty="0" err="1" smtClean="0">
                <a:latin typeface="Calibri" pitchFamily="34" charset="0"/>
              </a:rPr>
              <a:t>Mengatur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membatasi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kekuasaan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negara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rangka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negara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melaksanakan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fungsi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perlindungan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atas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kepentingan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hukum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Clip</vt:lpstr>
      <vt:lpstr>PowerPoint Presentation</vt:lpstr>
      <vt:lpstr>PowerPoint Presentation</vt:lpstr>
      <vt:lpstr>SISTEMATIKA KUHP</vt:lpstr>
      <vt:lpstr>Sistematika KUHP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</cp:revision>
  <dcterms:created xsi:type="dcterms:W3CDTF">2019-08-06T08:53:22Z</dcterms:created>
  <dcterms:modified xsi:type="dcterms:W3CDTF">2019-08-06T08:55:36Z</dcterms:modified>
</cp:coreProperties>
</file>