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61D2D-2A7A-433E-99A9-85B51E0A9BBC}"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2036783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1D2D-2A7A-433E-99A9-85B51E0A9BBC}"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425491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1D2D-2A7A-433E-99A9-85B51E0A9BBC}"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121522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61D2D-2A7A-433E-99A9-85B51E0A9BBC}"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427930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61D2D-2A7A-433E-99A9-85B51E0A9BBC}"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260953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61D2D-2A7A-433E-99A9-85B51E0A9BBC}"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248107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61D2D-2A7A-433E-99A9-85B51E0A9BBC}"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46506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61D2D-2A7A-433E-99A9-85B51E0A9BBC}"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234104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61D2D-2A7A-433E-99A9-85B51E0A9BBC}"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192423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61D2D-2A7A-433E-99A9-85B51E0A9BBC}"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325557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61D2D-2A7A-433E-99A9-85B51E0A9BBC}"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F1FA6-870C-40D1-B467-DE6A7686F64F}" type="slidenum">
              <a:rPr lang="en-US" smtClean="0"/>
              <a:t>‹#›</a:t>
            </a:fld>
            <a:endParaRPr lang="en-US"/>
          </a:p>
        </p:txBody>
      </p:sp>
    </p:spTree>
    <p:extLst>
      <p:ext uri="{BB962C8B-B14F-4D97-AF65-F5344CB8AC3E}">
        <p14:creationId xmlns:p14="http://schemas.microsoft.com/office/powerpoint/2010/main" val="131758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61D2D-2A7A-433E-99A9-85B51E0A9BBC}" type="datetimeFigureOut">
              <a:rPr lang="en-US" smtClean="0"/>
              <a:t>8/6/2019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F1FA6-870C-40D1-B467-DE6A7686F64F}" type="slidenum">
              <a:rPr lang="en-US" smtClean="0"/>
              <a:t>‹#›</a:t>
            </a:fld>
            <a:endParaRPr lang="en-US"/>
          </a:p>
        </p:txBody>
      </p:sp>
    </p:spTree>
    <p:extLst>
      <p:ext uri="{BB962C8B-B14F-4D97-AF65-F5344CB8AC3E}">
        <p14:creationId xmlns:p14="http://schemas.microsoft.com/office/powerpoint/2010/main" val="48693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04850"/>
            <a:ext cx="8229600" cy="1143000"/>
          </a:xfrm>
        </p:spPr>
        <p:txBody>
          <a:bodyPr/>
          <a:lstStyle/>
          <a:p>
            <a:r>
              <a:rPr lang="en-US" sz="3200" b="1" smtClean="0">
                <a:solidFill>
                  <a:srgbClr val="FFC000"/>
                </a:solidFill>
              </a:rPr>
              <a:t>Hukum Pidana Materiel di Indonesia</a:t>
            </a:r>
          </a:p>
        </p:txBody>
      </p:sp>
      <p:sp>
        <p:nvSpPr>
          <p:cNvPr id="13316" name="Slide Number Placeholder 5"/>
          <p:cNvSpPr>
            <a:spLocks noGrp="1"/>
          </p:cNvSpPr>
          <p:nvPr>
            <p:ph type="sldNum" sz="quarter" idx="12"/>
          </p:nvPr>
        </p:nvSpPr>
        <p:spPr bwMode="auto">
          <a:xfrm>
            <a:off x="7924800" y="6356350"/>
            <a:ext cx="762000" cy="365125"/>
          </a:xfrm>
          <a:noFill/>
          <a:ln>
            <a:miter lim="800000"/>
            <a:headEnd/>
            <a:tailEnd/>
          </a:ln>
        </p:spPr>
        <p:txBody>
          <a:bodyPr wrap="square" lIns="91440" tIns="45720" rIns="91440" bIns="45720" numCol="1" anchorCtr="0" compatLnSpc="1">
            <a:prstTxWarp prst="textNoShape">
              <a:avLst/>
            </a:prstTxWarp>
          </a:bodyPr>
          <a:lstStyle/>
          <a:p>
            <a:pPr>
              <a:defRPr/>
            </a:pPr>
            <a:fld id="{6314D629-AEEE-447F-ADC0-5D0F9CB00666}" type="slidenum">
              <a:rPr lang="ar-SA"/>
              <a:pPr>
                <a:defRPr/>
              </a:pPr>
              <a:t>1</a:t>
            </a:fld>
            <a:endParaRPr lang="en-US"/>
          </a:p>
        </p:txBody>
      </p:sp>
      <p:sp>
        <p:nvSpPr>
          <p:cNvPr id="14339" name="Rectangle 4"/>
          <p:cNvSpPr>
            <a:spLocks noGrp="1" noChangeArrowheads="1"/>
          </p:cNvSpPr>
          <p:nvPr>
            <p:ph sz="quarter" idx="1"/>
          </p:nvPr>
        </p:nvSpPr>
        <p:spPr>
          <a:xfrm>
            <a:off x="457200" y="1935163"/>
            <a:ext cx="8229600" cy="4389437"/>
          </a:xfrm>
        </p:spPr>
        <p:txBody>
          <a:bodyPr>
            <a:normAutofit fontScale="92500" lnSpcReduction="10000"/>
          </a:bodyPr>
          <a:lstStyle/>
          <a:p>
            <a:pPr marL="365760" indent="-256032" fontAlgn="auto">
              <a:spcBef>
                <a:spcPts val="580"/>
              </a:spcBef>
              <a:spcAft>
                <a:spcPts val="0"/>
              </a:spcAft>
              <a:buClr>
                <a:schemeClr val="accent3"/>
              </a:buClr>
              <a:buFont typeface="Georgia"/>
              <a:buChar char="•"/>
              <a:defRPr/>
            </a:pPr>
            <a:r>
              <a:rPr lang="en-US" smtClean="0"/>
              <a:t>Sumber utama: Kitab Undang-Undang Hukum Pidana (KUHP)</a:t>
            </a:r>
          </a:p>
          <a:p>
            <a:pPr marL="365760" indent="-256032" fontAlgn="auto">
              <a:spcBef>
                <a:spcPts val="580"/>
              </a:spcBef>
              <a:spcAft>
                <a:spcPts val="0"/>
              </a:spcAft>
              <a:buClr>
                <a:schemeClr val="accent3"/>
              </a:buClr>
              <a:buFont typeface="Georgia"/>
              <a:buChar char="•"/>
              <a:defRPr/>
            </a:pPr>
            <a:r>
              <a:rPr lang="en-US" smtClean="0"/>
              <a:t>Berlaku di Indonesia sejak tahun 1946 (setelah kemerdekaan RI) dengan UU Nomor 1 Tahun 1946.</a:t>
            </a:r>
          </a:p>
          <a:p>
            <a:pPr marL="365760" indent="-256032" fontAlgn="auto">
              <a:spcBef>
                <a:spcPts val="580"/>
              </a:spcBef>
              <a:spcAft>
                <a:spcPts val="0"/>
              </a:spcAft>
              <a:buClr>
                <a:schemeClr val="accent3"/>
              </a:buClr>
              <a:buFont typeface="Georgia"/>
              <a:buChar char="•"/>
              <a:defRPr/>
            </a:pPr>
            <a:r>
              <a:rPr lang="en-US" smtClean="0"/>
              <a:t>Merupakan warisan kolonial Belanda yang diberlakukan di Indonesia sejak 1 Januari 1918. </a:t>
            </a:r>
          </a:p>
          <a:p>
            <a:pPr marL="365760" indent="-256032" fontAlgn="auto">
              <a:spcBef>
                <a:spcPts val="580"/>
              </a:spcBef>
              <a:spcAft>
                <a:spcPts val="0"/>
              </a:spcAft>
              <a:buClr>
                <a:schemeClr val="accent3"/>
              </a:buClr>
              <a:buFont typeface="Georgia"/>
              <a:buChar char="•"/>
              <a:defRPr/>
            </a:pPr>
            <a:r>
              <a:rPr lang="en-US" smtClean="0"/>
              <a:t>Sumber lain: UU khusus di luar KUHP: Korupsi,, Narkotika, Pencucian uang, Terorisme, dll.</a:t>
            </a:r>
          </a:p>
        </p:txBody>
      </p:sp>
    </p:spTree>
    <p:extLst>
      <p:ext uri="{BB962C8B-B14F-4D97-AF65-F5344CB8AC3E}">
        <p14:creationId xmlns:p14="http://schemas.microsoft.com/office/powerpoint/2010/main" val="244117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8"/>
          <p:cNvSpPr>
            <a:spLocks noGrp="1"/>
          </p:cNvSpPr>
          <p:nvPr>
            <p:ph type="sldNum" sz="quarter" idx="12"/>
          </p:nvPr>
        </p:nvSpPr>
        <p:spPr bwMode="auto">
          <a:xfrm>
            <a:off x="6553200" y="6278563"/>
            <a:ext cx="2133600" cy="457200"/>
          </a:xfrm>
          <a:noFill/>
          <a:ln>
            <a:miter lim="800000"/>
            <a:headEnd/>
            <a:tailEnd/>
          </a:ln>
        </p:spPr>
        <p:txBody>
          <a:bodyPr wrap="square" lIns="91440" tIns="45720" rIns="91440" bIns="45720" numCol="1" anchorCtr="0" compatLnSpc="1">
            <a:prstTxWarp prst="textNoShape">
              <a:avLst/>
            </a:prstTxWarp>
          </a:bodyPr>
          <a:lstStyle/>
          <a:p>
            <a:pPr>
              <a:defRPr/>
            </a:pPr>
            <a:fld id="{4A112E1B-2D6E-4DFF-8940-2DD2D5FEFC16}" type="slidenum">
              <a:rPr lang="ar-SA"/>
              <a:pPr>
                <a:defRPr/>
              </a:pPr>
              <a:t>2</a:t>
            </a:fld>
            <a:endParaRPr lang="en-US"/>
          </a:p>
        </p:txBody>
      </p:sp>
      <p:graphicFrame>
        <p:nvGraphicFramePr>
          <p:cNvPr id="2050" name="Object 8"/>
          <p:cNvGraphicFramePr>
            <a:graphicFrameLocks noGrp="1" noChangeAspect="1"/>
          </p:cNvGraphicFramePr>
          <p:nvPr>
            <p:ph sz="quarter" idx="1"/>
          </p:nvPr>
        </p:nvGraphicFramePr>
        <p:xfrm>
          <a:off x="1524000" y="1169988"/>
          <a:ext cx="6096000" cy="4067175"/>
        </p:xfrm>
        <a:graphic>
          <a:graphicData uri="http://schemas.openxmlformats.org/presentationml/2006/ole">
            <mc:AlternateContent xmlns:mc="http://schemas.openxmlformats.org/markup-compatibility/2006">
              <mc:Choice xmlns:v="urn:schemas-microsoft-com:vml" Requires="v">
                <p:oleObj spid="_x0000_s1026" name="Chart" r:id="rId3" imgW="6096000" imgH="4067175" progId="MSGraph.Chart.8">
                  <p:embed followColorScheme="textAndBackground"/>
                </p:oleObj>
              </mc:Choice>
              <mc:Fallback>
                <p:oleObj name="Chart" r:id="rId3" imgW="6096000" imgH="4067175" progId="MSGraph.Chart.8">
                  <p:embed followColorScheme="textAndBackgroun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169988"/>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 name="Text Box 4"/>
          <p:cNvSpPr txBox="1">
            <a:spLocks noChangeArrowheads="1"/>
          </p:cNvSpPr>
          <p:nvPr/>
        </p:nvSpPr>
        <p:spPr bwMode="auto">
          <a:xfrm>
            <a:off x="2671763" y="714375"/>
            <a:ext cx="383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a:solidFill>
                  <a:srgbClr val="C5C000"/>
                </a:solidFill>
                <a:latin typeface="Corbel" pitchFamily="34" charset="0"/>
              </a:rPr>
              <a:t>HUKUM PIDANA MATERIIL</a:t>
            </a:r>
          </a:p>
        </p:txBody>
      </p:sp>
      <p:sp>
        <p:nvSpPr>
          <p:cNvPr id="2053" name="Text Box 7"/>
          <p:cNvSpPr txBox="1">
            <a:spLocks noChangeArrowheads="1"/>
          </p:cNvSpPr>
          <p:nvPr/>
        </p:nvSpPr>
        <p:spPr bwMode="auto">
          <a:xfrm>
            <a:off x="4889500" y="4083050"/>
            <a:ext cx="2709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00"/>
                </a:solidFill>
                <a:latin typeface="Corbel" pitchFamily="34" charset="0"/>
              </a:rPr>
              <a:t>Tindak Pidana</a:t>
            </a:r>
            <a:endParaRPr lang="en-US" sz="2800" b="1" i="1">
              <a:solidFill>
                <a:srgbClr val="000000"/>
              </a:solidFill>
              <a:latin typeface="Corbel" pitchFamily="34" charset="0"/>
            </a:endParaRPr>
          </a:p>
        </p:txBody>
      </p:sp>
      <p:sp>
        <p:nvSpPr>
          <p:cNvPr id="12" name="Rectangle 11"/>
          <p:cNvSpPr/>
          <p:nvPr/>
        </p:nvSpPr>
        <p:spPr>
          <a:xfrm>
            <a:off x="3962400" y="16764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SANKSI PIDANA</a:t>
            </a:r>
          </a:p>
        </p:txBody>
      </p:sp>
      <p:sp>
        <p:nvSpPr>
          <p:cNvPr id="13" name="Rectangle 12"/>
          <p:cNvSpPr/>
          <p:nvPr/>
        </p:nvSpPr>
        <p:spPr>
          <a:xfrm>
            <a:off x="5410200" y="36576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PERBUATAN PIDANA</a:t>
            </a:r>
          </a:p>
        </p:txBody>
      </p:sp>
      <p:sp>
        <p:nvSpPr>
          <p:cNvPr id="15" name="Rectangle 14"/>
          <p:cNvSpPr/>
          <p:nvPr/>
        </p:nvSpPr>
        <p:spPr>
          <a:xfrm>
            <a:off x="2057400" y="3581400"/>
            <a:ext cx="1600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PERTANGGUNG JAWABAN PIDANA</a:t>
            </a:r>
          </a:p>
        </p:txBody>
      </p:sp>
    </p:spTree>
    <p:extLst>
      <p:ext uri="{BB962C8B-B14F-4D97-AF65-F5344CB8AC3E}">
        <p14:creationId xmlns:p14="http://schemas.microsoft.com/office/powerpoint/2010/main" val="4097884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00113" y="44450"/>
            <a:ext cx="7343775" cy="746125"/>
          </a:xfrm>
        </p:spPr>
        <p:txBody>
          <a:bodyPr>
            <a:normAutofit/>
          </a:bodyPr>
          <a:lstStyle/>
          <a:p>
            <a:pPr fontAlgn="auto">
              <a:spcAft>
                <a:spcPts val="0"/>
              </a:spcAft>
              <a:defRPr/>
            </a:pPr>
            <a:r>
              <a:rPr lang="en-US" sz="2800" b="1" dirty="0" smtClean="0">
                <a:solidFill>
                  <a:schemeClr val="tx2">
                    <a:satMod val="200000"/>
                  </a:schemeClr>
                </a:solidFill>
                <a:latin typeface="Tahoma" pitchFamily="34" charset="0"/>
                <a:cs typeface="Tahoma" pitchFamily="34" charset="0"/>
              </a:rPr>
              <a:t>SEJARAH PEMBENTUKAN KUHP</a:t>
            </a:r>
          </a:p>
        </p:txBody>
      </p:sp>
      <p:sp>
        <p:nvSpPr>
          <p:cNvPr id="14339" name="Slide Number Placeholder 21"/>
          <p:cNvSpPr>
            <a:spLocks noGrp="1"/>
          </p:cNvSpPr>
          <p:nvPr>
            <p:ph type="sldNum" sz="quarter" idx="12"/>
          </p:nvPr>
        </p:nvSpPr>
        <p:spPr bwMode="auto">
          <a:xfrm>
            <a:off x="7924800" y="6356350"/>
            <a:ext cx="762000" cy="365125"/>
          </a:xfrm>
          <a:noFill/>
          <a:ln>
            <a:miter lim="800000"/>
            <a:headEnd/>
            <a:tailEnd/>
          </a:ln>
        </p:spPr>
        <p:txBody>
          <a:bodyPr wrap="square" lIns="91440" tIns="45720" rIns="91440" bIns="45720" numCol="1" anchorCtr="0" compatLnSpc="1">
            <a:prstTxWarp prst="textNoShape">
              <a:avLst/>
            </a:prstTxWarp>
          </a:bodyPr>
          <a:lstStyle/>
          <a:p>
            <a:pPr>
              <a:defRPr/>
            </a:pPr>
            <a:fld id="{83F5B8EF-8A65-414E-A0BD-E34D7FDD0760}" type="slidenum">
              <a:rPr lang="ar-SA"/>
              <a:pPr>
                <a:defRPr/>
              </a:pPr>
              <a:t>3</a:t>
            </a:fld>
            <a:endParaRPr lang="en-US"/>
          </a:p>
        </p:txBody>
      </p:sp>
      <p:sp>
        <p:nvSpPr>
          <p:cNvPr id="15364" name="Text Box 4"/>
          <p:cNvSpPr txBox="1">
            <a:spLocks noChangeArrowheads="1"/>
          </p:cNvSpPr>
          <p:nvPr/>
        </p:nvSpPr>
        <p:spPr bwMode="auto">
          <a:xfrm>
            <a:off x="696913" y="5153025"/>
            <a:ext cx="3673475" cy="654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Wetboek van Strafrecht (WvS)</a:t>
            </a:r>
          </a:p>
          <a:p>
            <a:pPr eaLnBrk="1" hangingPunct="1"/>
            <a:r>
              <a:rPr lang="en-US">
                <a:latin typeface="Corbel" pitchFamily="34" charset="0"/>
              </a:rPr>
              <a:t>dapat dibaca “</a:t>
            </a:r>
            <a:r>
              <a:rPr lang="en-US" b="1">
                <a:latin typeface="Corbel" pitchFamily="34" charset="0"/>
              </a:rPr>
              <a:t>KUHP”</a:t>
            </a:r>
            <a:endParaRPr lang="en-US" i="1">
              <a:latin typeface="Corbel" pitchFamily="34" charset="0"/>
            </a:endParaRPr>
          </a:p>
        </p:txBody>
      </p:sp>
      <p:sp>
        <p:nvSpPr>
          <p:cNvPr id="15365" name="Text Box 5"/>
          <p:cNvSpPr txBox="1">
            <a:spLocks noChangeArrowheads="1"/>
          </p:cNvSpPr>
          <p:nvPr/>
        </p:nvSpPr>
        <p:spPr bwMode="auto">
          <a:xfrm>
            <a:off x="4643438" y="3895725"/>
            <a:ext cx="4105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Koninklijk Besluit </a:t>
            </a:r>
            <a:r>
              <a:rPr lang="en-US">
                <a:latin typeface="Corbel" pitchFamily="34" charset="0"/>
              </a:rPr>
              <a:t>(Titah Raja) No. 33, </a:t>
            </a:r>
          </a:p>
          <a:p>
            <a:pPr eaLnBrk="1" hangingPunct="1"/>
            <a:r>
              <a:rPr lang="en-US">
                <a:latin typeface="Corbel" pitchFamily="34" charset="0"/>
              </a:rPr>
              <a:t>15 Oktober 1915 </a:t>
            </a:r>
          </a:p>
          <a:p>
            <a:pPr eaLnBrk="1" hangingPunct="1"/>
            <a:r>
              <a:rPr lang="en-US">
                <a:latin typeface="Corbel" pitchFamily="34" charset="0"/>
              </a:rPr>
              <a:t>berlaku : 1 Januari 1918 </a:t>
            </a:r>
          </a:p>
        </p:txBody>
      </p:sp>
      <p:sp>
        <p:nvSpPr>
          <p:cNvPr id="15366" name="Text Box 6"/>
          <p:cNvSpPr txBox="1">
            <a:spLocks noChangeArrowheads="1"/>
          </p:cNvSpPr>
          <p:nvPr/>
        </p:nvSpPr>
        <p:spPr bwMode="auto">
          <a:xfrm>
            <a:off x="684213" y="3959225"/>
            <a:ext cx="3673475" cy="654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Wetboek van Strafrecht Nederlansch Indie (WvSNI)</a:t>
            </a:r>
          </a:p>
        </p:txBody>
      </p:sp>
      <p:sp>
        <p:nvSpPr>
          <p:cNvPr id="15367" name="Rectangle 7"/>
          <p:cNvSpPr>
            <a:spLocks noChangeArrowheads="1"/>
          </p:cNvSpPr>
          <p:nvPr/>
        </p:nvSpPr>
        <p:spPr bwMode="auto">
          <a:xfrm>
            <a:off x="4673600" y="5138738"/>
            <a:ext cx="3384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atin typeface="Corbel" pitchFamily="34" charset="0"/>
              </a:rPr>
              <a:t>UU No. 1/ 1946 tentang Peraturan Hukum Pidana Indonesia </a:t>
            </a:r>
          </a:p>
        </p:txBody>
      </p:sp>
      <p:sp>
        <p:nvSpPr>
          <p:cNvPr id="15368" name="Line 8"/>
          <p:cNvSpPr>
            <a:spLocks noChangeShapeType="1"/>
          </p:cNvSpPr>
          <p:nvPr/>
        </p:nvSpPr>
        <p:spPr bwMode="auto">
          <a:xfrm flipV="1">
            <a:off x="2555875" y="4652963"/>
            <a:ext cx="0" cy="431800"/>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69" name="Text Box 9"/>
          <p:cNvSpPr txBox="1">
            <a:spLocks noChangeArrowheads="1"/>
          </p:cNvSpPr>
          <p:nvPr/>
        </p:nvSpPr>
        <p:spPr bwMode="auto">
          <a:xfrm>
            <a:off x="696913" y="2781300"/>
            <a:ext cx="3673475" cy="654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Wetboek van Strafrecht Nederlansch</a:t>
            </a:r>
          </a:p>
        </p:txBody>
      </p:sp>
      <p:sp>
        <p:nvSpPr>
          <p:cNvPr id="15370" name="Line 10"/>
          <p:cNvSpPr>
            <a:spLocks noChangeShapeType="1"/>
          </p:cNvSpPr>
          <p:nvPr/>
        </p:nvSpPr>
        <p:spPr bwMode="auto">
          <a:xfrm flipV="1">
            <a:off x="2555875" y="3476625"/>
            <a:ext cx="0" cy="431800"/>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71" name="Rectangle 11"/>
          <p:cNvSpPr>
            <a:spLocks noChangeArrowheads="1"/>
          </p:cNvSpPr>
          <p:nvPr/>
        </p:nvSpPr>
        <p:spPr bwMode="auto">
          <a:xfrm>
            <a:off x="4665663" y="2757488"/>
            <a:ext cx="3024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a:latin typeface="Corbel" pitchFamily="34" charset="0"/>
              </a:rPr>
              <a:t>dibuat : 1881 </a:t>
            </a:r>
          </a:p>
          <a:p>
            <a:r>
              <a:rPr lang="en-US" sz="2000">
                <a:latin typeface="Corbel" pitchFamily="34" charset="0"/>
              </a:rPr>
              <a:t>berlaku : 1886 </a:t>
            </a:r>
          </a:p>
        </p:txBody>
      </p:sp>
      <p:sp>
        <p:nvSpPr>
          <p:cNvPr id="15372" name="Rectangle 12"/>
          <p:cNvSpPr>
            <a:spLocks noChangeArrowheads="1"/>
          </p:cNvSpPr>
          <p:nvPr/>
        </p:nvSpPr>
        <p:spPr bwMode="auto">
          <a:xfrm>
            <a:off x="2741613" y="3629025"/>
            <a:ext cx="16144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400">
                <a:latin typeface="Corbel" pitchFamily="34" charset="0"/>
              </a:rPr>
              <a:t>Asas Konkordansi </a:t>
            </a:r>
          </a:p>
        </p:txBody>
      </p:sp>
      <p:sp>
        <p:nvSpPr>
          <p:cNvPr id="15373" name="Text Box 13"/>
          <p:cNvSpPr txBox="1">
            <a:spLocks noChangeArrowheads="1"/>
          </p:cNvSpPr>
          <p:nvPr/>
        </p:nvSpPr>
        <p:spPr bwMode="auto">
          <a:xfrm>
            <a:off x="684213" y="1628775"/>
            <a:ext cx="3673475" cy="654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Code Penal </a:t>
            </a:r>
            <a:r>
              <a:rPr lang="en-US">
                <a:latin typeface="Corbel" pitchFamily="34" charset="0"/>
              </a:rPr>
              <a:t>(Perancis, Napoleon Bonaparte)</a:t>
            </a:r>
            <a:endParaRPr lang="en-US" i="1">
              <a:latin typeface="Corbel" pitchFamily="34" charset="0"/>
            </a:endParaRPr>
          </a:p>
        </p:txBody>
      </p:sp>
      <p:sp>
        <p:nvSpPr>
          <p:cNvPr id="15374" name="Line 14"/>
          <p:cNvSpPr>
            <a:spLocks noChangeShapeType="1"/>
          </p:cNvSpPr>
          <p:nvPr/>
        </p:nvSpPr>
        <p:spPr bwMode="auto">
          <a:xfrm flipV="1">
            <a:off x="2555875" y="2303463"/>
            <a:ext cx="0" cy="431800"/>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5375" name="Rectangle 15"/>
          <p:cNvSpPr>
            <a:spLocks noChangeArrowheads="1"/>
          </p:cNvSpPr>
          <p:nvPr/>
        </p:nvSpPr>
        <p:spPr bwMode="auto">
          <a:xfrm>
            <a:off x="4681538" y="1708150"/>
            <a:ext cx="3024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a:latin typeface="Corbel" pitchFamily="34" charset="0"/>
              </a:rPr>
              <a:t>berlaku 1811-1886 </a:t>
            </a:r>
          </a:p>
        </p:txBody>
      </p:sp>
      <p:sp>
        <p:nvSpPr>
          <p:cNvPr id="15376" name="Text Box 16"/>
          <p:cNvSpPr txBox="1">
            <a:spLocks noChangeArrowheads="1"/>
          </p:cNvSpPr>
          <p:nvPr/>
        </p:nvSpPr>
        <p:spPr bwMode="auto">
          <a:xfrm>
            <a:off x="684213" y="765175"/>
            <a:ext cx="3673475" cy="654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latin typeface="Corbel" pitchFamily="34" charset="0"/>
              </a:rPr>
              <a:t>Crimineel Wetboek voor Het Koninkrijk Holland</a:t>
            </a:r>
            <a:endParaRPr lang="en-US">
              <a:latin typeface="Corbel" pitchFamily="34" charset="0"/>
            </a:endParaRPr>
          </a:p>
        </p:txBody>
      </p:sp>
      <p:sp>
        <p:nvSpPr>
          <p:cNvPr id="15377" name="Rectangle 18"/>
          <p:cNvSpPr>
            <a:spLocks noChangeArrowheads="1"/>
          </p:cNvSpPr>
          <p:nvPr/>
        </p:nvSpPr>
        <p:spPr bwMode="auto">
          <a:xfrm>
            <a:off x="4681538" y="741363"/>
            <a:ext cx="3024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a:latin typeface="Corbel" pitchFamily="34" charset="0"/>
              </a:rPr>
              <a:t>dibuat : 1795</a:t>
            </a:r>
          </a:p>
          <a:p>
            <a:r>
              <a:rPr lang="en-US" sz="2000">
                <a:latin typeface="Corbel" pitchFamily="34" charset="0"/>
              </a:rPr>
              <a:t>berlaku : 1809-1811</a:t>
            </a:r>
          </a:p>
        </p:txBody>
      </p:sp>
      <p:sp>
        <p:nvSpPr>
          <p:cNvPr id="15378" name="Rectangle 19"/>
          <p:cNvSpPr>
            <a:spLocks noChangeArrowheads="1"/>
          </p:cNvSpPr>
          <p:nvPr/>
        </p:nvSpPr>
        <p:spPr bwMode="auto">
          <a:xfrm>
            <a:off x="3336925" y="6027738"/>
            <a:ext cx="4475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atin typeface="Corbel" pitchFamily="34" charset="0"/>
              </a:rPr>
              <a:t>UU No. 73/1958 yang memberlakukan UU No. 1/ 1946 untuk seluruh wilayah Indonesia </a:t>
            </a:r>
          </a:p>
        </p:txBody>
      </p:sp>
      <p:sp>
        <p:nvSpPr>
          <p:cNvPr id="15379" name="AutoShape 21"/>
          <p:cNvSpPr>
            <a:spLocks noChangeArrowheads="1"/>
          </p:cNvSpPr>
          <p:nvPr/>
        </p:nvSpPr>
        <p:spPr bwMode="auto">
          <a:xfrm>
            <a:off x="7812088" y="5373688"/>
            <a:ext cx="360362" cy="1079500"/>
          </a:xfrm>
          <a:prstGeom prst="curvedLeftArrow">
            <a:avLst>
              <a:gd name="adj1" fmla="val 60162"/>
              <a:gd name="adj2" fmla="val 119685"/>
              <a:gd name="adj3" fmla="val 33333"/>
            </a:avLst>
          </a:prstGeom>
          <a:solidFill>
            <a:schemeClr val="accent1"/>
          </a:solidFill>
          <a:ln w="9525">
            <a:solidFill>
              <a:schemeClr val="tx1"/>
            </a:solidFill>
            <a:miter lim="800000"/>
            <a:headEnd/>
            <a:tailEnd/>
          </a:ln>
        </p:spPr>
        <p:txBody>
          <a:bodyPr wrap="none" anchor="ctr"/>
          <a:lstStyle/>
          <a:p>
            <a:endParaRPr lang="id-ID">
              <a:latin typeface="Corbel" pitchFamily="34" charset="0"/>
            </a:endParaRPr>
          </a:p>
        </p:txBody>
      </p:sp>
      <p:sp>
        <p:nvSpPr>
          <p:cNvPr id="15380" name="WordArt 25"/>
          <p:cNvSpPr>
            <a:spLocks noChangeArrowheads="1" noChangeShapeType="1" noTextEdit="1"/>
          </p:cNvSpPr>
          <p:nvPr/>
        </p:nvSpPr>
        <p:spPr bwMode="auto">
          <a:xfrm>
            <a:off x="163513" y="115888"/>
            <a:ext cx="304800"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2</a:t>
            </a:r>
          </a:p>
        </p:txBody>
      </p:sp>
    </p:spTree>
    <p:extLst>
      <p:ext uri="{BB962C8B-B14F-4D97-AF65-F5344CB8AC3E}">
        <p14:creationId xmlns:p14="http://schemas.microsoft.com/office/powerpoint/2010/main" val="3996905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12" name="Slide Number Placeholder 54"/>
          <p:cNvSpPr>
            <a:spLocks noGrp="1"/>
          </p:cNvSpPr>
          <p:nvPr>
            <p:ph type="sldNum" sz="quarter" idx="12"/>
          </p:nvPr>
        </p:nvSpPr>
        <p:spPr bwMode="auto">
          <a:xfrm>
            <a:off x="6553200" y="6278563"/>
            <a:ext cx="2133600" cy="457200"/>
          </a:xfrm>
          <a:noFill/>
          <a:ln>
            <a:miter lim="800000"/>
            <a:headEnd/>
            <a:tailEnd/>
          </a:ln>
        </p:spPr>
        <p:txBody>
          <a:bodyPr wrap="square" lIns="91440" tIns="45720" rIns="91440" bIns="45720" numCol="1" anchorCtr="0" compatLnSpc="1">
            <a:prstTxWarp prst="textNoShape">
              <a:avLst/>
            </a:prstTxWarp>
          </a:bodyPr>
          <a:lstStyle/>
          <a:p>
            <a:pPr>
              <a:defRPr/>
            </a:pPr>
            <a:fld id="{EDFFFE4F-D0E0-4789-A0EE-2AC9A5BF6C71}" type="slidenum">
              <a:rPr lang="ar-SA"/>
              <a:pPr>
                <a:defRPr/>
              </a:pPr>
              <a:t>4</a:t>
            </a:fld>
            <a:endParaRPr lang="en-US"/>
          </a:p>
        </p:txBody>
      </p:sp>
      <p:graphicFrame>
        <p:nvGraphicFramePr>
          <p:cNvPr id="4" name="Group 4"/>
          <p:cNvGraphicFramePr>
            <a:graphicFrameLocks noGrp="1"/>
          </p:cNvGraphicFramePr>
          <p:nvPr>
            <p:ph sz="quarter" idx="1"/>
          </p:nvPr>
        </p:nvGraphicFramePr>
        <p:xfrm>
          <a:off x="428625" y="642938"/>
          <a:ext cx="8229600" cy="6043614"/>
        </p:xfrm>
        <a:graphic>
          <a:graphicData uri="http://schemas.openxmlformats.org/drawingml/2006/table">
            <a:tbl>
              <a:tblPr/>
              <a:tblGrid>
                <a:gridCol w="1258888"/>
                <a:gridCol w="4922837"/>
                <a:gridCol w="2047875"/>
              </a:tblGrid>
              <a:tr h="4619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err="1" smtClean="0">
                          <a:ln>
                            <a:noFill/>
                          </a:ln>
                          <a:solidFill>
                            <a:schemeClr val="tx1"/>
                          </a:solidFill>
                          <a:effectLst/>
                          <a:latin typeface="Tahoma" pitchFamily="34" charset="0"/>
                          <a:cs typeface="Tahoma" pitchFamily="34" charset="0"/>
                        </a:rPr>
                        <a:t>Tahun</a:t>
                      </a:r>
                      <a:endParaRPr kumimoji="0" lang="en-US" sz="1600" b="1" i="0" u="none" strike="noStrike" cap="none" normalizeH="0" baseline="0" dirty="0" smtClean="0">
                        <a:ln>
                          <a:noFill/>
                        </a:ln>
                        <a:solidFill>
                          <a:schemeClr val="tx1"/>
                        </a:solidFill>
                        <a:effectLst/>
                        <a:latin typeface="Tahoma" pitchFamily="34" charset="0"/>
                        <a:cs typeface="Tahoma" pitchFamily="34"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Peristiwa</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Selisih Waktu</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2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Tahoma" pitchFamily="34" charset="0"/>
                        </a:rPr>
                        <a:t>1810</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1" u="none" strike="noStrike" cap="none" normalizeH="0" baseline="0" smtClean="0">
                          <a:ln>
                            <a:noFill/>
                          </a:ln>
                          <a:solidFill>
                            <a:schemeClr val="tx1"/>
                          </a:solidFill>
                          <a:effectLst/>
                          <a:latin typeface="Tahoma" pitchFamily="34" charset="0"/>
                          <a:cs typeface="Tahoma" pitchFamily="34" charset="0"/>
                        </a:rPr>
                        <a:t>Code Penal </a:t>
                      </a:r>
                      <a:r>
                        <a:rPr kumimoji="0" lang="en-US" sz="1600" b="1" i="0" u="none" strike="noStrike" cap="none" normalizeH="0" baseline="0" smtClean="0">
                          <a:ln>
                            <a:noFill/>
                          </a:ln>
                          <a:solidFill>
                            <a:schemeClr val="tx1"/>
                          </a:solidFill>
                          <a:effectLst/>
                          <a:latin typeface="Tahoma" pitchFamily="34" charset="0"/>
                          <a:cs typeface="Tahoma" pitchFamily="34" charset="0"/>
                        </a:rPr>
                        <a:t>diberlakukan di Perancis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4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Tahoma" pitchFamily="34" charset="0"/>
                        </a:rPr>
                        <a:t>1811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smtClean="0">
                          <a:ln>
                            <a:noFill/>
                          </a:ln>
                          <a:solidFill>
                            <a:schemeClr val="tx1"/>
                          </a:solidFill>
                          <a:effectLst/>
                          <a:latin typeface="Tahoma" pitchFamily="34" charset="0"/>
                          <a:cs typeface="Tahoma" pitchFamily="34" charset="0"/>
                        </a:rPr>
                        <a:t>Code Penal </a:t>
                      </a:r>
                      <a:r>
                        <a:rPr kumimoji="0" lang="de-DE" sz="1600" b="1" i="0" u="none" strike="noStrike" cap="none" normalizeH="0" baseline="0" smtClean="0">
                          <a:ln>
                            <a:noFill/>
                          </a:ln>
                          <a:solidFill>
                            <a:schemeClr val="tx1"/>
                          </a:solidFill>
                          <a:effectLst/>
                          <a:latin typeface="Tahoma" pitchFamily="34" charset="0"/>
                          <a:cs typeface="Tahoma" pitchFamily="34" charset="0"/>
                        </a:rPr>
                        <a:t>diberlakukan di Belanda</a:t>
                      </a:r>
                      <a:r>
                        <a:rPr kumimoji="0" lang="en-US" sz="1600" b="1" i="0" u="none" strike="noStrike" cap="none" normalizeH="0" baseline="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56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9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Tahoma" pitchFamily="34" charset="0"/>
                        </a:rPr>
                        <a:t>1867</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voor Europeanen </a:t>
                      </a:r>
                      <a:r>
                        <a:rPr kumimoji="0" lang="de-DE" sz="1600" b="1" i="0" u="none" strike="noStrike" cap="none" normalizeH="0" baseline="0" dirty="0" smtClean="0">
                          <a:ln>
                            <a:noFill/>
                          </a:ln>
                          <a:solidFill>
                            <a:schemeClr val="tx1"/>
                          </a:solidFill>
                          <a:effectLst/>
                          <a:latin typeface="Tahoma" pitchFamily="34" charset="0"/>
                          <a:cs typeface="Tahoma" pitchFamily="34" charset="0"/>
                        </a:rPr>
                        <a:t>berlaku di Hindia-Belanda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6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Tahoma" pitchFamily="34" charset="0"/>
                        </a:rPr>
                        <a:t>1873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voor Inlander </a:t>
                      </a:r>
                      <a:r>
                        <a:rPr kumimoji="0" lang="de-DE" sz="1600" b="1" i="0" u="none" strike="noStrike" cap="none" normalizeH="0" baseline="0" dirty="0" smtClean="0">
                          <a:ln>
                            <a:noFill/>
                          </a:ln>
                          <a:solidFill>
                            <a:schemeClr val="tx1"/>
                          </a:solidFill>
                          <a:effectLst/>
                          <a:latin typeface="Tahoma" pitchFamily="34" charset="0"/>
                          <a:cs typeface="Tahoma" pitchFamily="34" charset="0"/>
                        </a:rPr>
                        <a:t>diberlakukan di Hindia-Belanda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8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8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1881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a:t>
                      </a:r>
                      <a:r>
                        <a:rPr kumimoji="0" lang="de-DE" sz="1600" b="1" i="0" u="none" strike="noStrike" cap="none" normalizeH="0" baseline="0" dirty="0" smtClean="0">
                          <a:ln>
                            <a:noFill/>
                          </a:ln>
                          <a:solidFill>
                            <a:schemeClr val="tx1"/>
                          </a:solidFill>
                          <a:effectLst/>
                          <a:latin typeface="Tahoma" pitchFamily="34" charset="0"/>
                          <a:cs typeface="Tahoma" pitchFamily="34" charset="0"/>
                        </a:rPr>
                        <a:t>disahkan di 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5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1886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a:t>
                      </a:r>
                      <a:r>
                        <a:rPr kumimoji="0" lang="de-DE" sz="1600" b="1" i="0" u="none" strike="noStrike" cap="none" normalizeH="0" baseline="0" dirty="0" smtClean="0">
                          <a:ln>
                            <a:noFill/>
                          </a:ln>
                          <a:solidFill>
                            <a:schemeClr val="tx1"/>
                          </a:solidFill>
                          <a:effectLst/>
                          <a:latin typeface="Tahoma" pitchFamily="34" charset="0"/>
                          <a:cs typeface="Tahoma" pitchFamily="34" charset="0"/>
                        </a:rPr>
                        <a:t>diberlakukan di 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29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1915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Netherlands-Indie </a:t>
                      </a:r>
                      <a:r>
                        <a:rPr kumimoji="0" lang="de-DE" sz="1600" b="1" i="0" u="none" strike="noStrike" cap="none" normalizeH="0" baseline="0" dirty="0" smtClean="0">
                          <a:ln>
                            <a:noFill/>
                          </a:ln>
                          <a:solidFill>
                            <a:schemeClr val="tx1"/>
                          </a:solidFill>
                          <a:effectLst/>
                          <a:latin typeface="Tahoma" pitchFamily="34" charset="0"/>
                          <a:cs typeface="Tahoma" pitchFamily="34" charset="0"/>
                        </a:rPr>
                        <a:t>disahkan untuk Hindia-Belanda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3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9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1918</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de-DE" sz="1600" b="1" i="1" u="none" strike="noStrike" cap="none" normalizeH="0" baseline="0" dirty="0" smtClean="0">
                          <a:ln>
                            <a:noFill/>
                          </a:ln>
                          <a:solidFill>
                            <a:schemeClr val="tx1"/>
                          </a:solidFill>
                          <a:effectLst/>
                          <a:latin typeface="Tahoma" pitchFamily="34" charset="0"/>
                          <a:cs typeface="Tahoma" pitchFamily="34" charset="0"/>
                        </a:rPr>
                        <a:t>Wetboek van Strafrecht Netherlands-Indie </a:t>
                      </a:r>
                      <a:r>
                        <a:rPr kumimoji="0" lang="de-DE" sz="1600" b="1" i="0" u="none" strike="noStrike" cap="none" normalizeH="0" baseline="0" dirty="0" smtClean="0">
                          <a:ln>
                            <a:noFill/>
                          </a:ln>
                          <a:solidFill>
                            <a:schemeClr val="tx1"/>
                          </a:solidFill>
                          <a:effectLst/>
                          <a:latin typeface="Tahoma" pitchFamily="34" charset="0"/>
                          <a:cs typeface="Tahoma" pitchFamily="34" charset="0"/>
                        </a:rPr>
                        <a:t>diberlakukan di Hindia-Belanda</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28 tahun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Tahoma" pitchFamily="34" charset="0"/>
                        </a:rPr>
                        <a:t>1946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1" u="none" strike="noStrike" cap="none" normalizeH="0" baseline="0" dirty="0" err="1" smtClean="0">
                          <a:ln>
                            <a:noFill/>
                          </a:ln>
                          <a:solidFill>
                            <a:schemeClr val="tx1"/>
                          </a:solidFill>
                          <a:effectLst/>
                          <a:latin typeface="Tahoma" pitchFamily="34" charset="0"/>
                          <a:cs typeface="Tahoma" pitchFamily="34" charset="0"/>
                        </a:rPr>
                        <a:t>Wetboek</a:t>
                      </a:r>
                      <a:r>
                        <a:rPr kumimoji="0" lang="en-US" sz="1600" b="1" i="1" u="none" strike="noStrike" cap="none" normalizeH="0" baseline="0" dirty="0" smtClean="0">
                          <a:ln>
                            <a:noFill/>
                          </a:ln>
                          <a:solidFill>
                            <a:schemeClr val="tx1"/>
                          </a:solidFill>
                          <a:effectLst/>
                          <a:latin typeface="Tahoma" pitchFamily="34" charset="0"/>
                          <a:cs typeface="Tahoma" pitchFamily="34" charset="0"/>
                        </a:rPr>
                        <a:t> van </a:t>
                      </a:r>
                      <a:r>
                        <a:rPr kumimoji="0" lang="en-US" sz="1600" b="1" i="1" u="none" strike="noStrike" cap="none" normalizeH="0" baseline="0" dirty="0" err="1" smtClean="0">
                          <a:ln>
                            <a:noFill/>
                          </a:ln>
                          <a:solidFill>
                            <a:schemeClr val="tx1"/>
                          </a:solidFill>
                          <a:effectLst/>
                          <a:latin typeface="Tahoma" pitchFamily="34" charset="0"/>
                          <a:cs typeface="Tahoma" pitchFamily="34" charset="0"/>
                        </a:rPr>
                        <a:t>Strafrecht</a:t>
                      </a:r>
                      <a:r>
                        <a:rPr kumimoji="0" lang="en-US" sz="1600" b="1" i="1" u="none" strike="noStrike" cap="none" normalizeH="0" baseline="0" dirty="0" smtClean="0">
                          <a:ln>
                            <a:noFill/>
                          </a:ln>
                          <a:solidFill>
                            <a:schemeClr val="tx1"/>
                          </a:solidFill>
                          <a:effectLst/>
                          <a:latin typeface="Tahoma" pitchFamily="34" charset="0"/>
                          <a:cs typeface="Tahoma" pitchFamily="34" charset="0"/>
                        </a:rPr>
                        <a:t> Netherlands-Indie </a:t>
                      </a:r>
                      <a:r>
                        <a:rPr kumimoji="0" lang="en-US" sz="1600" b="1" i="0" u="none" strike="noStrike" cap="none" normalizeH="0" baseline="0" dirty="0" err="1" smtClean="0">
                          <a:ln>
                            <a:noFill/>
                          </a:ln>
                          <a:solidFill>
                            <a:schemeClr val="tx1"/>
                          </a:solidFill>
                          <a:effectLst/>
                          <a:latin typeface="Tahoma" pitchFamily="34" charset="0"/>
                          <a:cs typeface="Tahoma" pitchFamily="34" charset="0"/>
                        </a:rPr>
                        <a:t>disebut</a:t>
                      </a:r>
                      <a:r>
                        <a:rPr kumimoji="0" lang="en-US" sz="1600" b="1" i="0" u="none" strike="noStrike" cap="none" normalizeH="0" baseline="0" dirty="0" smtClean="0">
                          <a:ln>
                            <a:noFill/>
                          </a:ln>
                          <a:solidFill>
                            <a:schemeClr val="tx1"/>
                          </a:solidFill>
                          <a:effectLst/>
                          <a:latin typeface="Tahoma" pitchFamily="34" charset="0"/>
                          <a:cs typeface="Tahoma" pitchFamily="34" charset="0"/>
                        </a:rPr>
                        <a:t> </a:t>
                      </a:r>
                      <a:r>
                        <a:rPr kumimoji="0" lang="en-US" sz="1600" b="1" i="0" u="none" strike="noStrike" cap="none" normalizeH="0" baseline="0" dirty="0" err="1" smtClean="0">
                          <a:ln>
                            <a:noFill/>
                          </a:ln>
                          <a:solidFill>
                            <a:schemeClr val="tx1"/>
                          </a:solidFill>
                          <a:effectLst/>
                          <a:latin typeface="Tahoma" pitchFamily="34" charset="0"/>
                          <a:cs typeface="Tahoma" pitchFamily="34" charset="0"/>
                        </a:rPr>
                        <a:t>sebagai</a:t>
                      </a:r>
                      <a:r>
                        <a:rPr kumimoji="0" lang="en-US" sz="1600" b="1" i="0" u="none" strike="noStrike" cap="none" normalizeH="0" baseline="0" dirty="0" smtClean="0">
                          <a:ln>
                            <a:noFill/>
                          </a:ln>
                          <a:solidFill>
                            <a:schemeClr val="tx1"/>
                          </a:solidFill>
                          <a:effectLst/>
                          <a:latin typeface="Tahoma" pitchFamily="34" charset="0"/>
                          <a:cs typeface="Tahoma" pitchFamily="34" charset="0"/>
                        </a:rPr>
                        <a:t> KUHP Indonesia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dirty="0" smtClean="0">
                        <a:ln>
                          <a:noFill/>
                        </a:ln>
                        <a:solidFill>
                          <a:schemeClr val="tx1"/>
                        </a:solidFill>
                        <a:effectLst/>
                        <a:latin typeface="Tahoma" pitchFamily="34" charset="0"/>
                        <a:cs typeface="Tahoma" pitchFamily="34"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7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smtClean="0">
                        <a:ln>
                          <a:noFill/>
                        </a:ln>
                        <a:solidFill>
                          <a:schemeClr val="tx1"/>
                        </a:solidFill>
                        <a:effectLst/>
                        <a:latin typeface="Tahoma" pitchFamily="34" charset="0"/>
                        <a:cs typeface="Tahoma" pitchFamily="34"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dirty="0" smtClean="0">
                        <a:ln>
                          <a:noFill/>
                        </a:ln>
                        <a:solidFill>
                          <a:schemeClr val="tx1"/>
                        </a:solidFill>
                        <a:effectLst/>
                        <a:latin typeface="Tahoma" pitchFamily="34" charset="0"/>
                        <a:cs typeface="Tahoma" pitchFamily="34"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pitchFamily="34" charset="0"/>
                          <a:cs typeface="Tahoma" pitchFamily="34" charset="0"/>
                        </a:rPr>
                        <a:t>Total : 136 </a:t>
                      </a:r>
                      <a:r>
                        <a:rPr kumimoji="0" lang="en-US" sz="1600" b="1" i="0" u="none" strike="noStrike" cap="none" normalizeH="0" baseline="0" dirty="0" err="1" smtClean="0">
                          <a:ln>
                            <a:noFill/>
                          </a:ln>
                          <a:solidFill>
                            <a:schemeClr val="tx1"/>
                          </a:solidFill>
                          <a:effectLst/>
                          <a:latin typeface="Tahoma" pitchFamily="34" charset="0"/>
                          <a:cs typeface="Tahoma" pitchFamily="34" charset="0"/>
                        </a:rPr>
                        <a:t>tahun</a:t>
                      </a:r>
                      <a:endParaRPr kumimoji="0" lang="en-US" sz="1600" b="1" i="0" u="none" strike="noStrike" cap="none" normalizeH="0" baseline="0" dirty="0" smtClean="0">
                        <a:ln>
                          <a:noFill/>
                        </a:ln>
                        <a:solidFill>
                          <a:schemeClr val="tx1"/>
                        </a:solidFill>
                        <a:effectLst/>
                        <a:latin typeface="Tahoma" pitchFamily="34" charset="0"/>
                        <a:cs typeface="Tahoma" pitchFamily="34"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37" name="Text Box 55"/>
          <p:cNvSpPr txBox="1">
            <a:spLocks noChangeArrowheads="1"/>
          </p:cNvSpPr>
          <p:nvPr/>
        </p:nvSpPr>
        <p:spPr bwMode="auto">
          <a:xfrm>
            <a:off x="1577975" y="254000"/>
            <a:ext cx="6265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chemeClr val="tx2"/>
                </a:solidFill>
                <a:latin typeface="Corbel" pitchFamily="34" charset="0"/>
              </a:rPr>
              <a:t>SEJARAH PEMBERLAKUAN HUKUM PIDANA DI INDONESIA</a:t>
            </a:r>
          </a:p>
        </p:txBody>
      </p:sp>
    </p:spTree>
    <p:extLst>
      <p:ext uri="{BB962C8B-B14F-4D97-AF65-F5344CB8AC3E}">
        <p14:creationId xmlns:p14="http://schemas.microsoft.com/office/powerpoint/2010/main" val="155167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20675"/>
            <a:ext cx="8458200" cy="1143000"/>
          </a:xfrm>
        </p:spPr>
        <p:txBody>
          <a:bodyPr/>
          <a:lstStyle/>
          <a:p>
            <a:r>
              <a:rPr lang="en-US" smtClean="0"/>
              <a:t>SEJARAH HUKUM PIDANA</a:t>
            </a:r>
          </a:p>
        </p:txBody>
      </p:sp>
      <p:sp>
        <p:nvSpPr>
          <p:cNvPr id="6" name="Content Placeholder 2"/>
          <p:cNvSpPr>
            <a:spLocks noGrp="1"/>
          </p:cNvSpPr>
          <p:nvPr>
            <p:ph sz="quarter" idx="1"/>
          </p:nvPr>
        </p:nvSpPr>
        <p:spPr>
          <a:xfrm>
            <a:off x="457200" y="1609725"/>
            <a:ext cx="8458200" cy="4846638"/>
          </a:xfrm>
        </p:spPr>
        <p:txBody>
          <a:bodyPr>
            <a:normAutofit/>
          </a:bodyPr>
          <a:lstStyle/>
          <a:p>
            <a:pPr marL="365760" indent="-256032" fontAlgn="auto">
              <a:spcBef>
                <a:spcPts val="580"/>
              </a:spcBef>
              <a:spcAft>
                <a:spcPts val="0"/>
              </a:spcAft>
              <a:buClr>
                <a:schemeClr val="accent3"/>
              </a:buClr>
              <a:buFont typeface="Georgia"/>
              <a:buChar char="•"/>
              <a:defRPr/>
            </a:pPr>
            <a:r>
              <a:rPr lang="en-US" sz="2400" dirty="0" err="1" smtClean="0"/>
              <a:t>Zaman</a:t>
            </a:r>
            <a:r>
              <a:rPr lang="en-US" sz="2400" dirty="0" smtClean="0"/>
              <a:t> </a:t>
            </a:r>
            <a:r>
              <a:rPr lang="en-US" sz="2400" dirty="0" err="1" smtClean="0"/>
              <a:t>penjajahan</a:t>
            </a:r>
            <a:r>
              <a:rPr lang="en-US" sz="2400" dirty="0" smtClean="0"/>
              <a:t> </a:t>
            </a:r>
            <a:r>
              <a:rPr lang="en-US" sz="2400" dirty="0" err="1" smtClean="0"/>
              <a:t>Belanda</a:t>
            </a:r>
            <a:r>
              <a:rPr lang="en-US" sz="2400" dirty="0" smtClean="0"/>
              <a:t> </a:t>
            </a:r>
            <a:r>
              <a:rPr lang="en-US" sz="2400" dirty="0" err="1" smtClean="0"/>
              <a:t>terdapat</a:t>
            </a:r>
            <a:r>
              <a:rPr lang="en-US" sz="2400" dirty="0" smtClean="0"/>
              <a:t> </a:t>
            </a:r>
            <a:r>
              <a:rPr lang="en-US" sz="2400" dirty="0" err="1" smtClean="0"/>
              <a:t>dualisme</a:t>
            </a:r>
            <a:r>
              <a:rPr lang="en-US" sz="2400" dirty="0" smtClean="0"/>
              <a:t> </a:t>
            </a:r>
            <a:r>
              <a:rPr lang="en-US" sz="2400" dirty="0" err="1" smtClean="0"/>
              <a:t>hukum</a:t>
            </a:r>
            <a:r>
              <a:rPr lang="en-US" sz="2400" dirty="0" smtClean="0"/>
              <a:t>, </a:t>
            </a:r>
            <a:r>
              <a:rPr lang="en-US" sz="2400" dirty="0" err="1" smtClean="0"/>
              <a:t>yaitu</a:t>
            </a:r>
            <a:r>
              <a:rPr lang="en-US" sz="2400" dirty="0" smtClean="0"/>
              <a:t>:</a:t>
            </a:r>
          </a:p>
          <a:p>
            <a:pPr marL="519113" indent="-231775" fontAlgn="auto">
              <a:spcBef>
                <a:spcPts val="580"/>
              </a:spcBef>
              <a:spcAft>
                <a:spcPts val="0"/>
              </a:spcAft>
              <a:buClr>
                <a:schemeClr val="accent3"/>
              </a:buClr>
              <a:buFontTx/>
              <a:buChar char="-"/>
              <a:defRPr/>
            </a:pPr>
            <a:r>
              <a:rPr lang="en-US" sz="2400" dirty="0" err="1" smtClean="0"/>
              <a:t>Untuk</a:t>
            </a:r>
            <a:r>
              <a:rPr lang="en-US" sz="2400" dirty="0" smtClean="0"/>
              <a:t> </a:t>
            </a:r>
            <a:r>
              <a:rPr lang="en-US" sz="2400" dirty="0" err="1" smtClean="0"/>
              <a:t>orang</a:t>
            </a:r>
            <a:r>
              <a:rPr lang="en-US" sz="2400" dirty="0" smtClean="0"/>
              <a:t> </a:t>
            </a:r>
            <a:r>
              <a:rPr lang="en-US" sz="2400" dirty="0" err="1" smtClean="0"/>
              <a:t>Belanda</a:t>
            </a:r>
            <a:r>
              <a:rPr lang="en-US" sz="2400" dirty="0" smtClean="0"/>
              <a:t>/</a:t>
            </a:r>
            <a:r>
              <a:rPr lang="en-US" sz="2400" dirty="0" err="1" smtClean="0"/>
              <a:t>Eropah</a:t>
            </a:r>
            <a:r>
              <a:rPr lang="en-US" sz="2400" dirty="0" smtClean="0"/>
              <a:t>, </a:t>
            </a:r>
            <a:r>
              <a:rPr lang="en-US" sz="2400" dirty="0" err="1" smtClean="0"/>
              <a:t>berlaku</a:t>
            </a:r>
            <a:r>
              <a:rPr lang="en-US" sz="2400" dirty="0" smtClean="0"/>
              <a:t> </a:t>
            </a:r>
            <a:r>
              <a:rPr lang="en-US" sz="2400" dirty="0" err="1" smtClean="0"/>
              <a:t>mulai</a:t>
            </a:r>
            <a:r>
              <a:rPr lang="en-US" sz="2400" dirty="0" smtClean="0"/>
              <a:t> 1 January 1867</a:t>
            </a:r>
          </a:p>
          <a:p>
            <a:pPr marL="519113" indent="-231775" fontAlgn="auto">
              <a:spcBef>
                <a:spcPts val="580"/>
              </a:spcBef>
              <a:spcAft>
                <a:spcPts val="0"/>
              </a:spcAft>
              <a:buClr>
                <a:schemeClr val="accent3"/>
              </a:buClr>
              <a:buFontTx/>
              <a:buChar char="-"/>
              <a:defRPr/>
            </a:pPr>
            <a:r>
              <a:rPr lang="en-US" sz="2400" dirty="0" err="1" smtClean="0"/>
              <a:t>Untuk</a:t>
            </a:r>
            <a:r>
              <a:rPr lang="en-US" sz="2400" dirty="0" smtClean="0"/>
              <a:t> </a:t>
            </a:r>
            <a:r>
              <a:rPr lang="en-US" sz="2400" dirty="0" err="1" smtClean="0"/>
              <a:t>orang</a:t>
            </a:r>
            <a:r>
              <a:rPr lang="en-US" sz="2400" dirty="0" smtClean="0"/>
              <a:t> Indonesia/</a:t>
            </a:r>
            <a:r>
              <a:rPr lang="en-US" sz="2400" dirty="0" err="1" smtClean="0"/>
              <a:t>Timur</a:t>
            </a:r>
            <a:r>
              <a:rPr lang="en-US" sz="2400" dirty="0" smtClean="0"/>
              <a:t> </a:t>
            </a:r>
            <a:r>
              <a:rPr lang="en-US" sz="2400" dirty="0" err="1" smtClean="0"/>
              <a:t>asing</a:t>
            </a:r>
            <a:r>
              <a:rPr lang="en-US" sz="2400" dirty="0" smtClean="0"/>
              <a:t>, </a:t>
            </a:r>
            <a:r>
              <a:rPr lang="en-US" sz="2400" dirty="0" err="1" smtClean="0"/>
              <a:t>berlaku</a:t>
            </a:r>
            <a:r>
              <a:rPr lang="en-US" sz="2400" dirty="0" smtClean="0"/>
              <a:t> </a:t>
            </a:r>
            <a:r>
              <a:rPr lang="en-US" sz="2400" dirty="0" err="1" smtClean="0"/>
              <a:t>mulai</a:t>
            </a:r>
            <a:r>
              <a:rPr lang="en-US" sz="2400" dirty="0" smtClean="0"/>
              <a:t> 1 January 1873.</a:t>
            </a:r>
          </a:p>
          <a:p>
            <a:pPr marL="365760" indent="-256032" fontAlgn="auto">
              <a:spcBef>
                <a:spcPts val="580"/>
              </a:spcBef>
              <a:spcAft>
                <a:spcPts val="0"/>
              </a:spcAft>
              <a:buClr>
                <a:schemeClr val="accent3"/>
              </a:buClr>
              <a:buFont typeface="Georgia"/>
              <a:buChar char="•"/>
              <a:defRPr/>
            </a:pPr>
            <a:r>
              <a:rPr lang="en-US" sz="2400" dirty="0" err="1" smtClean="0"/>
              <a:t>Tahun</a:t>
            </a:r>
            <a:r>
              <a:rPr lang="en-US" sz="2400" dirty="0" smtClean="0"/>
              <a:t> 1886 </a:t>
            </a:r>
            <a:r>
              <a:rPr lang="en-US" sz="2400" dirty="0" err="1" smtClean="0"/>
              <a:t>di</a:t>
            </a:r>
            <a:r>
              <a:rPr lang="en-US" sz="2400" dirty="0" smtClean="0"/>
              <a:t> </a:t>
            </a:r>
            <a:r>
              <a:rPr lang="en-US" sz="2400" dirty="0" err="1" smtClean="0"/>
              <a:t>negeri</a:t>
            </a:r>
            <a:r>
              <a:rPr lang="en-US" sz="2400" dirty="0" smtClean="0"/>
              <a:t> </a:t>
            </a:r>
            <a:r>
              <a:rPr lang="en-US" sz="2400" dirty="0" err="1" smtClean="0"/>
              <a:t>Belanda</a:t>
            </a:r>
            <a:r>
              <a:rPr lang="en-US" sz="2400" dirty="0" smtClean="0"/>
              <a:t> </a:t>
            </a:r>
            <a:r>
              <a:rPr lang="en-US" sz="2400" dirty="0" err="1" smtClean="0"/>
              <a:t>diberlakukan</a:t>
            </a:r>
            <a:r>
              <a:rPr lang="en-US" sz="2400" dirty="0" smtClean="0"/>
              <a:t> KUHP </a:t>
            </a:r>
            <a:r>
              <a:rPr lang="en-US" sz="2400" dirty="0" err="1" smtClean="0"/>
              <a:t>baru</a:t>
            </a:r>
            <a:r>
              <a:rPr lang="en-US" sz="2400" dirty="0" smtClean="0"/>
              <a:t> yang </a:t>
            </a:r>
            <a:r>
              <a:rPr lang="en-US" sz="2400" dirty="0" err="1" smtClean="0"/>
              <a:t>sebagian</a:t>
            </a:r>
            <a:r>
              <a:rPr lang="en-US" sz="2400" dirty="0" smtClean="0"/>
              <a:t> </a:t>
            </a:r>
            <a:r>
              <a:rPr lang="en-US" sz="2400" dirty="0" err="1" smtClean="0"/>
              <a:t>besar</a:t>
            </a:r>
            <a:r>
              <a:rPr lang="en-US" sz="2400" dirty="0" smtClean="0"/>
              <a:t> </a:t>
            </a:r>
            <a:r>
              <a:rPr lang="en-US" sz="2400" dirty="0" err="1" smtClean="0"/>
              <a:t>mencontoh</a:t>
            </a:r>
            <a:r>
              <a:rPr lang="en-US" sz="2400" dirty="0" smtClean="0"/>
              <a:t> KUHP </a:t>
            </a:r>
            <a:r>
              <a:rPr lang="en-US" sz="2400" dirty="0" err="1" smtClean="0"/>
              <a:t>Jerman</a:t>
            </a:r>
            <a:r>
              <a:rPr lang="en-US" sz="2400" dirty="0" smtClean="0"/>
              <a:t>.</a:t>
            </a:r>
          </a:p>
          <a:p>
            <a:pPr marL="365760" indent="-256032" fontAlgn="auto">
              <a:spcBef>
                <a:spcPts val="580"/>
              </a:spcBef>
              <a:spcAft>
                <a:spcPts val="0"/>
              </a:spcAft>
              <a:buClr>
                <a:schemeClr val="accent3"/>
              </a:buClr>
              <a:buFont typeface="Georgia"/>
              <a:buChar char="•"/>
              <a:defRPr/>
            </a:pPr>
            <a:r>
              <a:rPr lang="en-US" sz="2400" dirty="0" err="1" smtClean="0"/>
              <a:t>Tanggal</a:t>
            </a:r>
            <a:r>
              <a:rPr lang="en-US" sz="2400" dirty="0" smtClean="0"/>
              <a:t> 1 </a:t>
            </a:r>
            <a:r>
              <a:rPr lang="en-US" sz="2400" dirty="0" err="1" smtClean="0"/>
              <a:t>Januari</a:t>
            </a:r>
            <a:r>
              <a:rPr lang="en-US" sz="2400" dirty="0" smtClean="0"/>
              <a:t> 1918, </a:t>
            </a:r>
            <a:r>
              <a:rPr lang="en-US" sz="2400" dirty="0" err="1" smtClean="0"/>
              <a:t>dengan</a:t>
            </a:r>
            <a:r>
              <a:rPr lang="en-US" sz="2400" dirty="0" smtClean="0"/>
              <a:t> </a:t>
            </a:r>
            <a:r>
              <a:rPr lang="en-US" sz="2400" dirty="0" err="1" smtClean="0"/>
              <a:t>asas</a:t>
            </a:r>
            <a:r>
              <a:rPr lang="en-US" sz="2400" dirty="0" smtClean="0"/>
              <a:t> </a:t>
            </a:r>
            <a:r>
              <a:rPr lang="en-US" sz="2400" dirty="0" err="1" smtClean="0"/>
              <a:t>konkordansi</a:t>
            </a:r>
            <a:r>
              <a:rPr lang="en-US" sz="2400" dirty="0" smtClean="0"/>
              <a:t>, KUHP </a:t>
            </a:r>
            <a:r>
              <a:rPr lang="en-US" sz="2400" dirty="0" err="1" smtClean="0"/>
              <a:t>Belanda</a:t>
            </a:r>
            <a:r>
              <a:rPr lang="en-US" sz="2400" dirty="0" smtClean="0"/>
              <a:t> </a:t>
            </a:r>
            <a:r>
              <a:rPr lang="en-US" sz="2400" dirty="0" err="1" smtClean="0"/>
              <a:t>itu</a:t>
            </a:r>
            <a:r>
              <a:rPr lang="en-US" sz="2400" dirty="0" smtClean="0"/>
              <a:t> </a:t>
            </a:r>
            <a:r>
              <a:rPr lang="en-US" sz="2400" dirty="0" err="1" smtClean="0"/>
              <a:t>diberlakukan</a:t>
            </a:r>
            <a:r>
              <a:rPr lang="en-US" sz="2400" dirty="0" smtClean="0"/>
              <a:t> </a:t>
            </a:r>
            <a:r>
              <a:rPr lang="en-US" sz="2400" dirty="0" err="1" smtClean="0"/>
              <a:t>untuk</a:t>
            </a:r>
            <a:r>
              <a:rPr lang="en-US" sz="2400" dirty="0" smtClean="0"/>
              <a:t> </a:t>
            </a:r>
            <a:r>
              <a:rPr lang="en-US" sz="2400" dirty="0" err="1" smtClean="0"/>
              <a:t>semua</a:t>
            </a:r>
            <a:r>
              <a:rPr lang="en-US" sz="2400" dirty="0" smtClean="0"/>
              <a:t> </a:t>
            </a:r>
            <a:r>
              <a:rPr lang="en-US" sz="2400" dirty="0" err="1" smtClean="0"/>
              <a:t>penduduk</a:t>
            </a:r>
            <a:r>
              <a:rPr lang="en-US" sz="2400" dirty="0" smtClean="0"/>
              <a:t> Indonesia, </a:t>
            </a:r>
            <a:r>
              <a:rPr lang="en-US" sz="2400" dirty="0" err="1" smtClean="0"/>
              <a:t>dengan</a:t>
            </a:r>
            <a:r>
              <a:rPr lang="en-US" sz="2400" dirty="0" smtClean="0"/>
              <a:t> </a:t>
            </a:r>
            <a:r>
              <a:rPr lang="en-US" sz="2400" dirty="0" err="1" smtClean="0"/>
              <a:t>nama</a:t>
            </a:r>
            <a:r>
              <a:rPr lang="en-US" sz="2400" dirty="0" smtClean="0"/>
              <a:t> </a:t>
            </a:r>
            <a:r>
              <a:rPr lang="en-US" sz="2400" dirty="0" err="1" smtClean="0"/>
              <a:t>Wetboek</a:t>
            </a:r>
            <a:r>
              <a:rPr lang="en-US" sz="2400" dirty="0" smtClean="0"/>
              <a:t> van </a:t>
            </a:r>
            <a:r>
              <a:rPr lang="en-US" sz="2400" dirty="0" err="1" smtClean="0"/>
              <a:t>Straftrech</a:t>
            </a:r>
            <a:r>
              <a:rPr lang="en-US" sz="2400" dirty="0" smtClean="0"/>
              <a:t> </a:t>
            </a:r>
            <a:r>
              <a:rPr lang="en-US" sz="2400" dirty="0" err="1" smtClean="0"/>
              <a:t>voor</a:t>
            </a:r>
            <a:r>
              <a:rPr lang="en-US" sz="2400" dirty="0" smtClean="0"/>
              <a:t> </a:t>
            </a:r>
            <a:r>
              <a:rPr lang="en-US" sz="2400" dirty="0" err="1" smtClean="0"/>
              <a:t>Netherlandsch</a:t>
            </a:r>
            <a:r>
              <a:rPr lang="en-US" sz="2400" dirty="0" smtClean="0"/>
              <a:t> Indie </a:t>
            </a:r>
            <a:r>
              <a:rPr lang="en-US" sz="2400" dirty="0" err="1" smtClean="0"/>
              <a:t>untuk</a:t>
            </a:r>
            <a:r>
              <a:rPr lang="en-US" sz="2400" dirty="0" smtClean="0"/>
              <a:t> Indonesia</a:t>
            </a:r>
          </a:p>
          <a:p>
            <a:pPr marL="519113" indent="-231775" fontAlgn="auto">
              <a:spcBef>
                <a:spcPts val="580"/>
              </a:spcBef>
              <a:spcAft>
                <a:spcPts val="0"/>
              </a:spcAft>
              <a:buClr>
                <a:schemeClr val="accent3"/>
              </a:buClr>
              <a:buFontTx/>
              <a:buChar char="-"/>
              <a:defRPr/>
            </a:pPr>
            <a:endParaRPr lang="en-US" dirty="0" smtClean="0"/>
          </a:p>
          <a:p>
            <a:pPr marL="365760" indent="-256032" fontAlgn="auto">
              <a:spcBef>
                <a:spcPts val="580"/>
              </a:spcBef>
              <a:spcAft>
                <a:spcPts val="0"/>
              </a:spcAft>
              <a:buClr>
                <a:schemeClr val="accent3"/>
              </a:buClr>
              <a:buFont typeface="Wingdings" pitchFamily="2" charset="2"/>
              <a:buNone/>
              <a:defRPr/>
            </a:pPr>
            <a:endParaRPr lang="en-US" dirty="0"/>
          </a:p>
        </p:txBody>
      </p:sp>
    </p:spTree>
    <p:extLst>
      <p:ext uri="{BB962C8B-B14F-4D97-AF65-F5344CB8AC3E}">
        <p14:creationId xmlns:p14="http://schemas.microsoft.com/office/powerpoint/2010/main" val="2716470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20675"/>
            <a:ext cx="7239000" cy="1143000"/>
          </a:xfrm>
        </p:spPr>
        <p:txBody>
          <a:bodyPr/>
          <a:lstStyle/>
          <a:p>
            <a:r>
              <a:rPr lang="en-US" smtClean="0"/>
              <a:t>SEJARAH HUKUM PIDANA</a:t>
            </a:r>
          </a:p>
        </p:txBody>
      </p:sp>
      <p:sp>
        <p:nvSpPr>
          <p:cNvPr id="18435" name="Content Placeholder 2"/>
          <p:cNvSpPr>
            <a:spLocks noGrp="1"/>
          </p:cNvSpPr>
          <p:nvPr>
            <p:ph sz="quarter" idx="1"/>
          </p:nvPr>
        </p:nvSpPr>
        <p:spPr>
          <a:xfrm>
            <a:off x="457200" y="1609725"/>
            <a:ext cx="8382000" cy="4846638"/>
          </a:xfrm>
        </p:spPr>
        <p:txBody>
          <a:bodyPr/>
          <a:lstStyle/>
          <a:p>
            <a:r>
              <a:rPr lang="en-US" sz="2400" smtClean="0"/>
              <a:t>Saat penjajahan Jepang, pemerintah Jepang tetap memberlakukan </a:t>
            </a:r>
            <a:r>
              <a:rPr lang="en-US" sz="2400" i="1" smtClean="0"/>
              <a:t>Wetboek van Strafrech voor Netherlandsch Indie </a:t>
            </a:r>
            <a:r>
              <a:rPr lang="en-US" sz="2400" smtClean="0"/>
              <a:t>untuk Indonesia.</a:t>
            </a:r>
          </a:p>
          <a:p>
            <a:r>
              <a:rPr lang="en-US" sz="2400" smtClean="0"/>
              <a:t>Saat Indonesia merdeka, dengan Pasal II Aturan Peralihan UUD 1945, </a:t>
            </a:r>
            <a:r>
              <a:rPr lang="en-US" sz="2400" i="1" smtClean="0"/>
              <a:t>Wetboek van Strafrech voor Netherlandsch Indie</a:t>
            </a:r>
            <a:r>
              <a:rPr lang="en-US" sz="2400" smtClean="0"/>
              <a:t> tsb dinyatakan pula tetap berlaku.</a:t>
            </a:r>
          </a:p>
          <a:p>
            <a:r>
              <a:rPr lang="en-US" sz="2400" smtClean="0"/>
              <a:t>Dengan UU No.1 Tahun 1946 diadakan penegasan tentang hukum pidana itu berlaku di Indonesia. Namanya diubah menjadi Wetboek van Strafrech (WvS) atau biasa disebut KUHP. Beberapa pasal dihapuskan dan diciptakan beberapa delik baru yang dimuat dalam Pasal IX s/d Pasal XVI.</a:t>
            </a:r>
          </a:p>
        </p:txBody>
      </p:sp>
    </p:spTree>
    <p:extLst>
      <p:ext uri="{BB962C8B-B14F-4D97-AF65-F5344CB8AC3E}">
        <p14:creationId xmlns:p14="http://schemas.microsoft.com/office/powerpoint/2010/main" val="8929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20675"/>
            <a:ext cx="7239000" cy="1143000"/>
          </a:xfrm>
        </p:spPr>
        <p:txBody>
          <a:bodyPr/>
          <a:lstStyle/>
          <a:p>
            <a:r>
              <a:rPr lang="en-US" smtClean="0"/>
              <a:t>SEJARAH HUKUM PIDANA</a:t>
            </a:r>
          </a:p>
        </p:txBody>
      </p:sp>
      <p:sp>
        <p:nvSpPr>
          <p:cNvPr id="19459" name="Content Placeholder 2"/>
          <p:cNvSpPr>
            <a:spLocks noGrp="1"/>
          </p:cNvSpPr>
          <p:nvPr>
            <p:ph sz="quarter" idx="1"/>
          </p:nvPr>
        </p:nvSpPr>
        <p:spPr>
          <a:xfrm>
            <a:off x="457200" y="1609725"/>
            <a:ext cx="8382000" cy="4846638"/>
          </a:xfrm>
        </p:spPr>
        <p:txBody>
          <a:bodyPr/>
          <a:lstStyle/>
          <a:p>
            <a:r>
              <a:rPr lang="en-US" sz="2400" smtClean="0"/>
              <a:t>Akan tetapi sejak berlakunya UU No.1 Tahun 1946 tidak semua daerah dikuasai secara de facto oleh pemerintah RI, sehingga UU No.1 Tahun 1946 itu tidak berlaku untuk daerah yg masih dikuasai/diduduki oleh Belanda yg tetap mempertahankan </a:t>
            </a:r>
            <a:r>
              <a:rPr lang="en-US" sz="2400" i="1" smtClean="0"/>
              <a:t>Wetboek van Strafrech voor Netherlandsch Indie.</a:t>
            </a:r>
          </a:p>
          <a:p>
            <a:r>
              <a:rPr lang="en-US" sz="2400" smtClean="0"/>
              <a:t>Dengan UU No.1 Tahun 1946 tetan peraturan hukum pidana berlaku untuk seluruh wilayah RI.</a:t>
            </a:r>
            <a:r>
              <a:rPr lang="en-US" sz="2400" i="1" smtClean="0"/>
              <a:t> </a:t>
            </a:r>
            <a:endParaRPr lang="en-US" sz="2400" smtClean="0"/>
          </a:p>
        </p:txBody>
      </p:sp>
    </p:spTree>
    <p:extLst>
      <p:ext uri="{BB962C8B-B14F-4D97-AF65-F5344CB8AC3E}">
        <p14:creationId xmlns:p14="http://schemas.microsoft.com/office/powerpoint/2010/main" val="1110061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20675"/>
            <a:ext cx="7239000" cy="1143000"/>
          </a:xfrm>
        </p:spPr>
        <p:txBody>
          <a:bodyPr/>
          <a:lstStyle/>
          <a:p>
            <a:r>
              <a:rPr lang="en-US" sz="3600" smtClean="0">
                <a:solidFill>
                  <a:srgbClr val="FFC000"/>
                </a:solidFill>
              </a:rPr>
              <a:t>ASAS LEGALITAS</a:t>
            </a:r>
          </a:p>
        </p:txBody>
      </p:sp>
      <p:sp>
        <p:nvSpPr>
          <p:cNvPr id="20483" name="Content Placeholder 2"/>
          <p:cNvSpPr>
            <a:spLocks noGrp="1"/>
          </p:cNvSpPr>
          <p:nvPr>
            <p:ph sz="quarter" idx="1"/>
          </p:nvPr>
        </p:nvSpPr>
        <p:spPr>
          <a:xfrm>
            <a:off x="457200" y="1609725"/>
            <a:ext cx="8229600" cy="4846638"/>
          </a:xfrm>
        </p:spPr>
        <p:txBody>
          <a:bodyPr/>
          <a:lstStyle/>
          <a:p>
            <a:r>
              <a:rPr lang="en-US" smtClean="0"/>
              <a:t>Asas legalitas diatur dalam pasal 1 ayat (1) KUHP. </a:t>
            </a:r>
          </a:p>
          <a:p>
            <a:r>
              <a:rPr lang="en-US" smtClean="0"/>
              <a:t>Asas legalitas menentukan bahwa tidak ada perbuatan yang dilarang dan diancam pidana jika tidak ditentukan terlebih dahulu dalam perundang-undangan</a:t>
            </a:r>
          </a:p>
          <a:p>
            <a:r>
              <a:rPr lang="en-US" smtClean="0"/>
              <a:t>Bahasa latin: </a:t>
            </a:r>
            <a:r>
              <a:rPr lang="en-US" i="1" smtClean="0"/>
              <a:t>Nullum delictum nulla poena praevia lege</a:t>
            </a:r>
            <a:r>
              <a:rPr lang="en-US" smtClean="0"/>
              <a:t> (tidak ada pidana tanpa peraturan terlebih dahulu).</a:t>
            </a:r>
          </a:p>
          <a:p>
            <a:endParaRPr lang="en-US" smtClean="0"/>
          </a:p>
        </p:txBody>
      </p:sp>
    </p:spTree>
    <p:extLst>
      <p:ext uri="{BB962C8B-B14F-4D97-AF65-F5344CB8AC3E}">
        <p14:creationId xmlns:p14="http://schemas.microsoft.com/office/powerpoint/2010/main" val="168697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561</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Chart</vt:lpstr>
      <vt:lpstr>Hukum Pidana Materiel di Indonesia</vt:lpstr>
      <vt:lpstr>PowerPoint Presentation</vt:lpstr>
      <vt:lpstr>SEJARAH PEMBENTUKAN KUHP</vt:lpstr>
      <vt:lpstr>PowerPoint Presentation</vt:lpstr>
      <vt:lpstr>SEJARAH HUKUM PIDANA</vt:lpstr>
      <vt:lpstr>SEJARAH HUKUM PIDANA</vt:lpstr>
      <vt:lpstr>SEJARAH HUKUM PIDANA</vt:lpstr>
      <vt:lpstr>ASAS LEGALITAS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Pidana Materiel di Indonesia</dc:title>
  <dc:creator>ASUS-PC</dc:creator>
  <cp:lastModifiedBy>ASUS-PC</cp:lastModifiedBy>
  <cp:revision>1</cp:revision>
  <dcterms:created xsi:type="dcterms:W3CDTF">2019-08-06T08:55:59Z</dcterms:created>
  <dcterms:modified xsi:type="dcterms:W3CDTF">2019-08-06T08:58:23Z</dcterms:modified>
</cp:coreProperties>
</file>