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65AE-3D58-4DEA-A17F-4D281C9AEBE8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C13E-2229-4D55-BF7A-C172F1A4C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08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65AE-3D58-4DEA-A17F-4D281C9AEBE8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C13E-2229-4D55-BF7A-C172F1A4C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88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65AE-3D58-4DEA-A17F-4D281C9AEBE8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C13E-2229-4D55-BF7A-C172F1A4C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142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65AE-3D58-4DEA-A17F-4D281C9AEBE8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C13E-2229-4D55-BF7A-C172F1A4C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841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65AE-3D58-4DEA-A17F-4D281C9AEBE8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C13E-2229-4D55-BF7A-C172F1A4C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98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65AE-3D58-4DEA-A17F-4D281C9AEBE8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C13E-2229-4D55-BF7A-C172F1A4C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81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65AE-3D58-4DEA-A17F-4D281C9AEBE8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C13E-2229-4D55-BF7A-C172F1A4C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449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65AE-3D58-4DEA-A17F-4D281C9AEBE8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C13E-2229-4D55-BF7A-C172F1A4C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89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65AE-3D58-4DEA-A17F-4D281C9AEBE8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C13E-2229-4D55-BF7A-C172F1A4C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35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65AE-3D58-4DEA-A17F-4D281C9AEBE8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C13E-2229-4D55-BF7A-C172F1A4C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91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65AE-3D58-4DEA-A17F-4D281C9AEBE8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C13E-2229-4D55-BF7A-C172F1A4C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85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B65AE-3D58-4DEA-A17F-4D281C9AEBE8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FC13E-2229-4D55-BF7A-C172F1A4C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345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488950" y="509588"/>
            <a:ext cx="81153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>
                <a:latin typeface="Corbel" pitchFamily="34" charset="0"/>
              </a:rPr>
              <a:t>Pasal 1 (1) KUHP:</a:t>
            </a:r>
          </a:p>
          <a:p>
            <a:pPr eaLnBrk="1" hangingPunct="1"/>
            <a:endParaRPr lang="en-US" sz="2000" b="1">
              <a:latin typeface="Corbel" pitchFamily="34" charset="0"/>
            </a:endParaRPr>
          </a:p>
          <a:p>
            <a:pPr eaLnBrk="1" hangingPunct="1"/>
            <a:r>
              <a:rPr lang="en-US" sz="2400">
                <a:solidFill>
                  <a:srgbClr val="FFC000"/>
                </a:solidFill>
                <a:latin typeface="Corbel" pitchFamily="34" charset="0"/>
              </a:rPr>
              <a:t>“Tiada suatu perbuatan dapat dipidana kecuali atas kekuatan aturan pidana dalam perundang-undangan yang telah ada sebelum perbuatan dilakukan”.</a:t>
            </a:r>
          </a:p>
        </p:txBody>
      </p:sp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519113" y="2708275"/>
            <a:ext cx="8064500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74638" algn="l"/>
                <a:tab pos="534988" algn="l"/>
                <a:tab pos="809625" algn="l"/>
                <a:tab pos="10715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274638" algn="l"/>
                <a:tab pos="534988" algn="l"/>
                <a:tab pos="809625" algn="l"/>
                <a:tab pos="10715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274638" algn="l"/>
                <a:tab pos="534988" algn="l"/>
                <a:tab pos="809625" algn="l"/>
                <a:tab pos="10715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274638" algn="l"/>
                <a:tab pos="534988" algn="l"/>
                <a:tab pos="809625" algn="l"/>
                <a:tab pos="10715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274638" algn="l"/>
                <a:tab pos="534988" algn="l"/>
                <a:tab pos="809625" algn="l"/>
                <a:tab pos="10715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  <a:tab pos="534988" algn="l"/>
                <a:tab pos="809625" algn="l"/>
                <a:tab pos="10715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  <a:tab pos="534988" algn="l"/>
                <a:tab pos="809625" algn="l"/>
                <a:tab pos="10715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  <a:tab pos="534988" algn="l"/>
                <a:tab pos="809625" algn="l"/>
                <a:tab pos="10715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  <a:tab pos="534988" algn="l"/>
                <a:tab pos="809625" algn="l"/>
                <a:tab pos="10715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latin typeface="Corbel" pitchFamily="34" charset="0"/>
            </a:endParaRPr>
          </a:p>
          <a:p>
            <a:pPr eaLnBrk="1" hangingPunct="1"/>
            <a:r>
              <a:rPr lang="en-US">
                <a:latin typeface="Corbel" pitchFamily="34" charset="0"/>
              </a:rPr>
              <a:t>1.	</a:t>
            </a:r>
            <a:r>
              <a:rPr lang="en-US" sz="2000">
                <a:latin typeface="Corbel" pitchFamily="34" charset="0"/>
              </a:rPr>
              <a:t>Tindak pidana harus disebutkan dalam peraturan perundang-undangan.</a:t>
            </a:r>
          </a:p>
          <a:p>
            <a:pPr eaLnBrk="1" hangingPunct="1"/>
            <a:r>
              <a:rPr lang="en-US" sz="2000">
                <a:latin typeface="Corbel" pitchFamily="34" charset="0"/>
              </a:rPr>
              <a:t>	Konsekuensi:</a:t>
            </a:r>
          </a:p>
          <a:p>
            <a:pPr eaLnBrk="1" hangingPunct="1"/>
            <a:r>
              <a:rPr lang="en-US" sz="2000">
                <a:latin typeface="Corbel" pitchFamily="34" charset="0"/>
              </a:rPr>
              <a:t>	a.	Yang tidak tercantum dalam undang-undang tidak dapat dipidana.</a:t>
            </a:r>
          </a:p>
          <a:p>
            <a:pPr eaLnBrk="1" hangingPunct="1"/>
            <a:r>
              <a:rPr lang="en-US" sz="2000">
                <a:latin typeface="Corbel" pitchFamily="34" charset="0"/>
              </a:rPr>
              <a:t>	b.	Larangan analogi</a:t>
            </a:r>
          </a:p>
          <a:p>
            <a:pPr eaLnBrk="1" hangingPunct="1"/>
            <a:r>
              <a:rPr lang="en-US" sz="2000">
                <a:latin typeface="Corbel" pitchFamily="34" charset="0"/>
              </a:rPr>
              <a:t>2.	UU itu harus ada sebelum terjadi tindak pidana.</a:t>
            </a:r>
          </a:p>
          <a:p>
            <a:pPr eaLnBrk="1" hangingPunct="1"/>
            <a:r>
              <a:rPr lang="en-US" sz="2000">
                <a:latin typeface="Corbel" pitchFamily="34" charset="0"/>
              </a:rPr>
              <a:t>	Konsekuensi: aturan pidana tidak boleh berlaku surut (retro aktif)</a:t>
            </a:r>
          </a:p>
        </p:txBody>
      </p:sp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446088" y="2224088"/>
            <a:ext cx="2017712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b="1">
              <a:latin typeface="Corbel" pitchFamily="34" charset="0"/>
            </a:endParaRPr>
          </a:p>
          <a:p>
            <a:pPr eaLnBrk="1" hangingPunct="1"/>
            <a:r>
              <a:rPr lang="en-US" sz="2400" b="1">
                <a:latin typeface="Corbel" pitchFamily="34" charset="0"/>
              </a:rPr>
              <a:t>Konsekuensi :</a:t>
            </a:r>
          </a:p>
        </p:txBody>
      </p:sp>
      <p:sp>
        <p:nvSpPr>
          <p:cNvPr id="21509" name="Line 7"/>
          <p:cNvSpPr>
            <a:spLocks noChangeShapeType="1"/>
          </p:cNvSpPr>
          <p:nvPr/>
        </p:nvSpPr>
        <p:spPr bwMode="auto">
          <a:xfrm>
            <a:off x="4427538" y="5211763"/>
            <a:ext cx="0" cy="50323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Text Box 8"/>
          <p:cNvSpPr txBox="1">
            <a:spLocks noChangeArrowheads="1"/>
          </p:cNvSpPr>
          <p:nvPr/>
        </p:nvSpPr>
        <p:spPr bwMode="auto">
          <a:xfrm>
            <a:off x="2971800" y="5867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tx2"/>
                </a:solidFill>
                <a:latin typeface="Corbel" pitchFamily="34" charset="0"/>
              </a:rPr>
              <a:t>Asas legalitas formil</a:t>
            </a:r>
          </a:p>
        </p:txBody>
      </p:sp>
      <p:sp>
        <p:nvSpPr>
          <p:cNvPr id="20487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98AAECE-9CCB-4A1F-BDDE-092E60FD1030}" type="slidenum">
              <a:rPr lang="ar-SA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2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8458200" cy="1143000"/>
          </a:xfrm>
        </p:spPr>
        <p:txBody>
          <a:bodyPr/>
          <a:lstStyle/>
          <a:p>
            <a:r>
              <a:rPr lang="en-US" sz="3000" smtClean="0">
                <a:solidFill>
                  <a:srgbClr val="FFC000"/>
                </a:solidFill>
              </a:rPr>
              <a:t>TIGA PENGERTIAN YANG TERKANDUNG DALAM ASAS LEGALITAS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9725"/>
            <a:ext cx="8458200" cy="4846638"/>
          </a:xfrm>
        </p:spPr>
        <p:txBody>
          <a:bodyPr/>
          <a:lstStyle/>
          <a:p>
            <a:r>
              <a:rPr lang="en-US" smtClean="0"/>
              <a:t>Tidak ada perbuatan yang dilarang dan diancam pidana kalau hal itu terlebih dahulu belum dinyatakan dalam suatu aturan UU</a:t>
            </a:r>
          </a:p>
          <a:p>
            <a:r>
              <a:rPr lang="en-US" smtClean="0"/>
              <a:t>Untuk menentukan adanya perbuatan pidana tidak boleh digunakan analogi</a:t>
            </a:r>
          </a:p>
          <a:p>
            <a:r>
              <a:rPr lang="en-US" smtClean="0"/>
              <a:t>Aturan-aturan hukum pidana tidak boleh berlaku surut.</a:t>
            </a:r>
          </a:p>
        </p:txBody>
      </p:sp>
    </p:spTree>
    <p:extLst>
      <p:ext uri="{BB962C8B-B14F-4D97-AF65-F5344CB8AC3E}">
        <p14:creationId xmlns:p14="http://schemas.microsoft.com/office/powerpoint/2010/main" val="64701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15"/>
          <p:cNvSpPr>
            <a:spLocks noChangeArrowheads="1"/>
          </p:cNvSpPr>
          <p:nvPr/>
        </p:nvSpPr>
        <p:spPr bwMode="auto">
          <a:xfrm>
            <a:off x="485775" y="4508500"/>
            <a:ext cx="4014788" cy="1630363"/>
          </a:xfrm>
          <a:prstGeom prst="foldedCorner">
            <a:avLst>
              <a:gd name="adj" fmla="val 125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rbel" pitchFamily="34" charset="0"/>
              </a:rPr>
              <a:t>Anselm von Feuerbach</a:t>
            </a:r>
          </a:p>
          <a:p>
            <a:r>
              <a:rPr lang="en-US" i="1">
                <a:latin typeface="Corbel" pitchFamily="34" charset="0"/>
              </a:rPr>
              <a:t>Lehrbuch des peinlichen Recht </a:t>
            </a:r>
            <a:r>
              <a:rPr lang="en-US">
                <a:latin typeface="Corbel" pitchFamily="34" charset="0"/>
              </a:rPr>
              <a:t>(1801) </a:t>
            </a:r>
          </a:p>
          <a:p>
            <a:r>
              <a:rPr lang="en-US" i="1">
                <a:latin typeface="Corbel" pitchFamily="34" charset="0"/>
              </a:rPr>
              <a:t>“nullum delictum nulla poena siena praevia lege poenali”</a:t>
            </a:r>
            <a:endParaRPr lang="en-US">
              <a:latin typeface="Corbel" pitchFamily="34" charset="0"/>
            </a:endParaRP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2784475" y="404813"/>
            <a:ext cx="449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>
                <a:solidFill>
                  <a:srgbClr val="FFC000"/>
                </a:solidFill>
                <a:latin typeface="Corbel" pitchFamily="34" charset="0"/>
              </a:rPr>
              <a:t>SEJARAH ASAS LEGALITAS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482600" y="1144588"/>
            <a:ext cx="797718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200">
                <a:latin typeface="Corbel" pitchFamily="34" charset="0"/>
              </a:rPr>
              <a:t>Zaman Romawi </a:t>
            </a:r>
            <a:r>
              <a:rPr lang="en-US" sz="2200">
                <a:latin typeface="Corbel" pitchFamily="34" charset="0"/>
                <a:sym typeface="Wingdings" pitchFamily="2" charset="2"/>
              </a:rPr>
              <a:t>sampai zaman Louis XVI di Perancis, kesalahan seseorang ditentukan oleh raja</a:t>
            </a:r>
            <a:endParaRPr lang="en-US" sz="2200">
              <a:latin typeface="Corbel" pitchFamily="34" charset="0"/>
            </a:endParaRP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482600" y="2219325"/>
            <a:ext cx="806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latin typeface="Corbel" pitchFamily="34" charset="0"/>
              </a:rPr>
              <a:t>reaks</a:t>
            </a:r>
            <a:r>
              <a:rPr lang="en-US">
                <a:latin typeface="Corbel" pitchFamily="34" charset="0"/>
              </a:rPr>
              <a:t>i</a:t>
            </a:r>
          </a:p>
        </p:txBody>
      </p:sp>
      <p:sp>
        <p:nvSpPr>
          <p:cNvPr id="23558" name="Line 7"/>
          <p:cNvSpPr>
            <a:spLocks noChangeShapeType="1"/>
          </p:cNvSpPr>
          <p:nvPr/>
        </p:nvSpPr>
        <p:spPr bwMode="auto">
          <a:xfrm>
            <a:off x="1258888" y="2420938"/>
            <a:ext cx="17287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Text Box 8"/>
          <p:cNvSpPr txBox="1">
            <a:spLocks noChangeArrowheads="1"/>
          </p:cNvSpPr>
          <p:nvPr/>
        </p:nvSpPr>
        <p:spPr bwMode="auto">
          <a:xfrm>
            <a:off x="2989263" y="2219325"/>
            <a:ext cx="44799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>
                <a:latin typeface="Corbel" pitchFamily="34" charset="0"/>
              </a:rPr>
              <a:t> </a:t>
            </a:r>
            <a:r>
              <a:rPr lang="en-US" sz="2000">
                <a:latin typeface="Corbel" pitchFamily="34" charset="0"/>
              </a:rPr>
              <a:t>Montesqueau : </a:t>
            </a:r>
            <a:r>
              <a:rPr lang="en-US" sz="2000" i="1">
                <a:latin typeface="Corbel" pitchFamily="34" charset="0"/>
              </a:rPr>
              <a:t>L’esprit des Lois </a:t>
            </a:r>
            <a:r>
              <a:rPr lang="en-US" sz="2000">
                <a:latin typeface="Corbel" pitchFamily="34" charset="0"/>
              </a:rPr>
              <a:t>(1748)</a:t>
            </a:r>
          </a:p>
          <a:p>
            <a:pPr eaLnBrk="1" hangingPunct="1">
              <a:buFontTx/>
              <a:buChar char="•"/>
            </a:pPr>
            <a:r>
              <a:rPr lang="en-US" sz="2000">
                <a:latin typeface="Corbel" pitchFamily="34" charset="0"/>
              </a:rPr>
              <a:t> J.J. Rousseau : </a:t>
            </a:r>
            <a:r>
              <a:rPr lang="en-US" sz="2000" i="1">
                <a:latin typeface="Corbel" pitchFamily="34" charset="0"/>
              </a:rPr>
              <a:t>Du Contract Social </a:t>
            </a:r>
            <a:r>
              <a:rPr lang="en-US" sz="2000">
                <a:latin typeface="Corbel" pitchFamily="34" charset="0"/>
              </a:rPr>
              <a:t>(1762)</a:t>
            </a:r>
          </a:p>
        </p:txBody>
      </p:sp>
      <p:sp>
        <p:nvSpPr>
          <p:cNvPr id="23560" name="Text Box 9"/>
          <p:cNvSpPr txBox="1">
            <a:spLocks noChangeArrowheads="1"/>
          </p:cNvSpPr>
          <p:nvPr/>
        </p:nvSpPr>
        <p:spPr bwMode="auto">
          <a:xfrm>
            <a:off x="1212850" y="3500438"/>
            <a:ext cx="6985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latin typeface="Corbel" pitchFamily="34" charset="0"/>
              </a:rPr>
              <a:t>Revolusi Perancis (1789)</a:t>
            </a:r>
          </a:p>
          <a:p>
            <a:pPr eaLnBrk="1" hangingPunct="1"/>
            <a:r>
              <a:rPr lang="en-US" sz="2000">
                <a:latin typeface="Corbel" pitchFamily="34" charset="0"/>
              </a:rPr>
              <a:t>Pasal 8 </a:t>
            </a:r>
            <a:r>
              <a:rPr lang="en-US" sz="2000" i="1">
                <a:latin typeface="Corbel" pitchFamily="34" charset="0"/>
              </a:rPr>
              <a:t>Declaration des droits de L’homme et du citoyen </a:t>
            </a:r>
            <a:r>
              <a:rPr lang="en-US" sz="2000">
                <a:latin typeface="Corbel" pitchFamily="34" charset="0"/>
              </a:rPr>
              <a:t>(1789) </a:t>
            </a:r>
          </a:p>
        </p:txBody>
      </p:sp>
      <p:sp>
        <p:nvSpPr>
          <p:cNvPr id="23561" name="Text Box 10"/>
          <p:cNvSpPr txBox="1">
            <a:spLocks noChangeArrowheads="1"/>
          </p:cNvSpPr>
          <p:nvPr/>
        </p:nvSpPr>
        <p:spPr bwMode="auto">
          <a:xfrm>
            <a:off x="4056063" y="2990850"/>
            <a:ext cx="638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orbel" pitchFamily="34" charset="0"/>
              </a:rPr>
              <a:t>hasil</a:t>
            </a:r>
          </a:p>
        </p:txBody>
      </p:sp>
      <p:sp>
        <p:nvSpPr>
          <p:cNvPr id="23562" name="Line 11"/>
          <p:cNvSpPr>
            <a:spLocks noChangeShapeType="1"/>
          </p:cNvSpPr>
          <p:nvPr/>
        </p:nvSpPr>
        <p:spPr bwMode="auto">
          <a:xfrm>
            <a:off x="4716463" y="2924175"/>
            <a:ext cx="0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Line 12"/>
          <p:cNvSpPr>
            <a:spLocks noChangeShapeType="1"/>
          </p:cNvSpPr>
          <p:nvPr/>
        </p:nvSpPr>
        <p:spPr bwMode="auto">
          <a:xfrm>
            <a:off x="4716463" y="4148138"/>
            <a:ext cx="0" cy="1873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Text Box 13"/>
          <p:cNvSpPr txBox="1">
            <a:spLocks noChangeArrowheads="1"/>
          </p:cNvSpPr>
          <p:nvPr/>
        </p:nvSpPr>
        <p:spPr bwMode="auto">
          <a:xfrm>
            <a:off x="2593975" y="6092825"/>
            <a:ext cx="5183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Corbel" pitchFamily="34" charset="0"/>
              </a:rPr>
              <a:t>Napoleon Bonaparte (</a:t>
            </a:r>
            <a:r>
              <a:rPr lang="en-US" sz="2400" i="1">
                <a:latin typeface="Corbel" pitchFamily="34" charset="0"/>
              </a:rPr>
              <a:t>Code Penal</a:t>
            </a:r>
            <a:r>
              <a:rPr lang="en-US" sz="2400">
                <a:latin typeface="Corbel" pitchFamily="34" charset="0"/>
              </a:rPr>
              <a:t>, 1810)</a:t>
            </a:r>
          </a:p>
        </p:txBody>
      </p:sp>
      <p:sp>
        <p:nvSpPr>
          <p:cNvPr id="23565" name="AutoShape 14"/>
          <p:cNvSpPr>
            <a:spLocks noChangeArrowheads="1"/>
          </p:cNvSpPr>
          <p:nvPr/>
        </p:nvSpPr>
        <p:spPr bwMode="auto">
          <a:xfrm>
            <a:off x="411163" y="4440238"/>
            <a:ext cx="4014787" cy="1362075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orbel" pitchFamily="34" charset="0"/>
              </a:rPr>
              <a:t>Anselm von Feuerbach</a:t>
            </a:r>
          </a:p>
          <a:p>
            <a:r>
              <a:rPr lang="en-US" i="1">
                <a:solidFill>
                  <a:srgbClr val="000000"/>
                </a:solidFill>
                <a:latin typeface="Corbel" pitchFamily="34" charset="0"/>
              </a:rPr>
              <a:t>Lehrbuch des peinlichen Recht </a:t>
            </a:r>
            <a:r>
              <a:rPr lang="en-US">
                <a:solidFill>
                  <a:srgbClr val="000000"/>
                </a:solidFill>
                <a:latin typeface="Corbel" pitchFamily="34" charset="0"/>
              </a:rPr>
              <a:t>(1801) </a:t>
            </a:r>
          </a:p>
          <a:p>
            <a:r>
              <a:rPr lang="en-US" i="1">
                <a:solidFill>
                  <a:srgbClr val="000000"/>
                </a:solidFill>
                <a:latin typeface="Corbel" pitchFamily="34" charset="0"/>
              </a:rPr>
              <a:t>“nullum delictum nulla poena siena praevia lege poenali”</a:t>
            </a:r>
            <a:endParaRPr lang="en-US">
              <a:solidFill>
                <a:srgbClr val="000000"/>
              </a:solidFill>
              <a:latin typeface="Corbel" pitchFamily="34" charset="0"/>
            </a:endParaRPr>
          </a:p>
        </p:txBody>
      </p:sp>
      <p:sp>
        <p:nvSpPr>
          <p:cNvPr id="23566" name="WordArt 16"/>
          <p:cNvSpPr>
            <a:spLocks noChangeArrowheads="1" noChangeShapeType="1" noTextEdit="1"/>
          </p:cNvSpPr>
          <p:nvPr/>
        </p:nvSpPr>
        <p:spPr bwMode="auto">
          <a:xfrm>
            <a:off x="163513" y="115888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  <p:sp>
        <p:nvSpPr>
          <p:cNvPr id="22543" name="Slide Number Placeholder 16"/>
          <p:cNvSpPr>
            <a:spLocks noGrp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26D3683-AF05-4299-A395-4BC5C11C5472}" type="slidenum">
              <a:rPr lang="ar-SA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39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686800" cy="6096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FFC000"/>
                </a:solidFill>
                <a:latin typeface="Corbel" pitchFamily="34" charset="0"/>
              </a:rPr>
              <a:t>THE HISTORY OF LEGALITY PRINCIPLE</a:t>
            </a:r>
            <a:r>
              <a:rPr lang="en-US" sz="3200" b="1" dirty="0" smtClean="0">
                <a:solidFill>
                  <a:srgbClr val="FFC000"/>
                </a:solidFill>
                <a:latin typeface="Corbel" pitchFamily="34" charset="0"/>
              </a:rPr>
              <a:t/>
            </a:r>
            <a:br>
              <a:rPr lang="en-US" sz="3200" b="1" dirty="0" smtClean="0">
                <a:solidFill>
                  <a:srgbClr val="FFC000"/>
                </a:solidFill>
                <a:latin typeface="Corbel" pitchFamily="34" charset="0"/>
              </a:rPr>
            </a:br>
            <a:endParaRPr lang="en-US" sz="3200" dirty="0"/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305800" cy="4398963"/>
          </a:xfrm>
        </p:spPr>
        <p:txBody>
          <a:bodyPr/>
          <a:lstStyle/>
          <a:p>
            <a:r>
              <a:rPr lang="en-US" sz="2400" smtClean="0"/>
              <a:t>The existence of legality principle is due to the Rome period, there has been a crime which they called </a:t>
            </a:r>
            <a:r>
              <a:rPr lang="en-US" sz="2400" i="1" smtClean="0"/>
              <a:t>criminal extra ordinaria</a:t>
            </a:r>
            <a:r>
              <a:rPr lang="en-US" sz="2400" smtClean="0"/>
              <a:t>,  yaitu kejahatan yang tidak disebut dalam UU. Dengan adanya kejahatan </a:t>
            </a:r>
            <a:r>
              <a:rPr lang="en-US" sz="2400" i="1" smtClean="0"/>
              <a:t>extra ordinaria</a:t>
            </a:r>
            <a:r>
              <a:rPr lang="en-US" sz="2400" smtClean="0"/>
              <a:t>, maka dimungkinkan untuk menggunakan hukum pidana secara sewenang-wenang menurut kehendak dan kebutuhan penguasa sendiri.</a:t>
            </a:r>
          </a:p>
        </p:txBody>
      </p:sp>
    </p:spTree>
    <p:extLst>
      <p:ext uri="{BB962C8B-B14F-4D97-AF65-F5344CB8AC3E}">
        <p14:creationId xmlns:p14="http://schemas.microsoft.com/office/powerpoint/2010/main" val="175921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8458200" cy="1143000"/>
          </a:xfrm>
        </p:spPr>
        <p:txBody>
          <a:bodyPr/>
          <a:lstStyle/>
          <a:p>
            <a:r>
              <a:rPr lang="en-US" sz="3200" smtClean="0"/>
              <a:t>ASAS LEGALITAS DALAM KONSEP KUHP BARU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9725"/>
            <a:ext cx="8382000" cy="4846638"/>
          </a:xfrm>
        </p:spPr>
        <p:txBody>
          <a:bodyPr>
            <a:normAutofit/>
          </a:bodyPr>
          <a:lstStyle/>
          <a:p>
            <a:pPr marL="365760" indent="-256032" fontAlgn="auto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2400" dirty="0" err="1" smtClean="0"/>
              <a:t>Pasal</a:t>
            </a:r>
            <a:r>
              <a:rPr lang="en-US" sz="2400" dirty="0" smtClean="0"/>
              <a:t> 5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AutoNum type="arabicParenBoth"/>
              <a:defRPr/>
            </a:pP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seorangpun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dijatuhi</a:t>
            </a:r>
            <a:r>
              <a:rPr lang="en-US" sz="2400" dirty="0" smtClean="0"/>
              <a:t> </a:t>
            </a:r>
            <a:r>
              <a:rPr lang="en-US" sz="2400" dirty="0" err="1" smtClean="0"/>
              <a:t>pidana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dikenai</a:t>
            </a:r>
            <a:r>
              <a:rPr lang="en-US" sz="2400" dirty="0" smtClean="0"/>
              <a:t> </a:t>
            </a:r>
            <a:r>
              <a:rPr lang="en-US" sz="2400" dirty="0" err="1" smtClean="0"/>
              <a:t>tindakan</a:t>
            </a:r>
            <a:r>
              <a:rPr lang="en-US" sz="2400" dirty="0" smtClean="0"/>
              <a:t>, </a:t>
            </a:r>
            <a:r>
              <a:rPr lang="en-US" sz="2400" dirty="0" err="1" smtClean="0"/>
              <a:t>kecuali</a:t>
            </a:r>
            <a:r>
              <a:rPr lang="en-US" sz="2400" dirty="0" smtClean="0"/>
              <a:t> </a:t>
            </a:r>
            <a:r>
              <a:rPr lang="en-US" sz="2400" dirty="0" err="1" smtClean="0"/>
              <a:t>perbuatan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tindak</a:t>
            </a:r>
            <a:r>
              <a:rPr lang="en-US" sz="2400" dirty="0" smtClean="0"/>
              <a:t> </a:t>
            </a:r>
            <a:r>
              <a:rPr lang="en-US" sz="2400" dirty="0" err="1" smtClean="0"/>
              <a:t>pidana</a:t>
            </a:r>
            <a:r>
              <a:rPr lang="en-US" sz="2400" dirty="0" smtClean="0"/>
              <a:t> </a:t>
            </a:r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 smtClean="0"/>
              <a:t>peraturan</a:t>
            </a:r>
            <a:r>
              <a:rPr lang="en-US" sz="2400" dirty="0" smtClean="0"/>
              <a:t> </a:t>
            </a:r>
            <a:r>
              <a:rPr lang="en-US" sz="2400" dirty="0" err="1" smtClean="0"/>
              <a:t>perundang-undangan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berlaku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perbuatan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.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AutoNum type="arabicParenBoth"/>
              <a:defRPr/>
            </a:pPr>
            <a:r>
              <a:rPr lang="en-US" sz="2400" dirty="0" err="1" smtClean="0"/>
              <a:t>Ketentuan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dimaksud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ayat</a:t>
            </a:r>
            <a:r>
              <a:rPr lang="en-US" sz="2400" dirty="0" smtClean="0"/>
              <a:t> (1)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mengurangi</a:t>
            </a:r>
            <a:r>
              <a:rPr lang="en-US" sz="2400" dirty="0" smtClean="0"/>
              <a:t> </a:t>
            </a:r>
            <a:r>
              <a:rPr lang="en-US" sz="2400" dirty="0" err="1" smtClean="0"/>
              <a:t>berlakunya</a:t>
            </a:r>
            <a:r>
              <a:rPr lang="en-US" sz="2400" dirty="0" smtClean="0"/>
              <a:t> </a:t>
            </a:r>
            <a:r>
              <a:rPr lang="en-US" sz="2400" dirty="0" err="1" smtClean="0"/>
              <a:t>hukum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 smtClean="0"/>
              <a:t>adat</a:t>
            </a:r>
            <a:r>
              <a:rPr lang="en-US" sz="2400" dirty="0" smtClean="0"/>
              <a:t> </a:t>
            </a:r>
            <a:r>
              <a:rPr lang="en-US" sz="2400" dirty="0" err="1" smtClean="0"/>
              <a:t>setempat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patut</a:t>
            </a:r>
            <a:r>
              <a:rPr lang="en-US" sz="2400" dirty="0" smtClean="0"/>
              <a:t> </a:t>
            </a:r>
            <a:r>
              <a:rPr lang="en-US" sz="2400" dirty="0" err="1" smtClean="0"/>
              <a:t>dipidana</a:t>
            </a:r>
            <a:r>
              <a:rPr lang="en-US" sz="2400" dirty="0" smtClean="0"/>
              <a:t> </a:t>
            </a:r>
            <a:r>
              <a:rPr lang="en-US" sz="2400" dirty="0" err="1" smtClean="0"/>
              <a:t>walaupun</a:t>
            </a:r>
            <a:r>
              <a:rPr lang="en-US" sz="2400" dirty="0" smtClean="0"/>
              <a:t> </a:t>
            </a:r>
            <a:r>
              <a:rPr lang="en-US" sz="2400" dirty="0" err="1" smtClean="0"/>
              <a:t>perbuatan</a:t>
            </a:r>
            <a:r>
              <a:rPr lang="en-US" sz="2400" dirty="0" smtClean="0"/>
              <a:t> </a:t>
            </a:r>
            <a:r>
              <a:rPr lang="en-US" sz="2400" dirty="0" err="1" smtClean="0"/>
              <a:t>tsb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diatur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peraturan</a:t>
            </a:r>
            <a:r>
              <a:rPr lang="en-US" sz="2400" dirty="0" smtClean="0"/>
              <a:t> </a:t>
            </a:r>
            <a:r>
              <a:rPr lang="en-US" sz="2400" dirty="0" err="1" smtClean="0"/>
              <a:t>perundang-undangan</a:t>
            </a:r>
            <a:r>
              <a:rPr lang="en-US" sz="2400" dirty="0" smtClean="0"/>
              <a:t>.</a:t>
            </a:r>
          </a:p>
          <a:p>
            <a:pPr marL="365760" indent="-256032" fontAlgn="auto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393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1846263" y="692150"/>
            <a:ext cx="54959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FFC000"/>
                </a:solidFill>
                <a:latin typeface="Corbel" pitchFamily="34" charset="0"/>
              </a:rPr>
              <a:t>PERBUATAN YANG DIANGGAP ‘JAHAT’ </a:t>
            </a:r>
          </a:p>
          <a:p>
            <a:pPr eaLnBrk="1" hangingPunct="1"/>
            <a:r>
              <a:rPr lang="en-US" sz="2400" b="1">
                <a:solidFill>
                  <a:srgbClr val="FFC000"/>
                </a:solidFill>
                <a:latin typeface="Corbel" pitchFamily="34" charset="0"/>
              </a:rPr>
              <a:t>MENURUT HUKUM  ADAT/AGAMA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1174750" y="2162175"/>
            <a:ext cx="6710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>
                <a:solidFill>
                  <a:schemeClr val="tx2"/>
                </a:solidFill>
                <a:latin typeface="Corbel" pitchFamily="34" charset="0"/>
              </a:rPr>
              <a:t>Pasal 5 (3) sub b Undang-undang  No. 1 Drt. 1951. </a:t>
            </a:r>
          </a:p>
        </p:txBody>
      </p:sp>
      <p:sp>
        <p:nvSpPr>
          <p:cNvPr id="26628" name="Text Box 6"/>
          <p:cNvSpPr txBox="1">
            <a:spLocks noChangeArrowheads="1"/>
          </p:cNvSpPr>
          <p:nvPr/>
        </p:nvSpPr>
        <p:spPr bwMode="auto">
          <a:xfrm>
            <a:off x="971550" y="2593975"/>
            <a:ext cx="71405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>
                <a:solidFill>
                  <a:schemeClr val="tx2"/>
                </a:solidFill>
                <a:latin typeface="Corbel" pitchFamily="34" charset="0"/>
              </a:rPr>
              <a:t>Pasal 27 ayat (1) Undang-undang No.</a:t>
            </a:r>
            <a:r>
              <a:rPr lang="id-ID" sz="2000" b="1">
                <a:solidFill>
                  <a:schemeClr val="tx2"/>
                </a:solidFill>
                <a:latin typeface="Corbel" pitchFamily="34" charset="0"/>
              </a:rPr>
              <a:t>4 Tahun 2004</a:t>
            </a:r>
            <a:r>
              <a:rPr lang="en-US" sz="2000" b="1">
                <a:solidFill>
                  <a:schemeClr val="tx2"/>
                </a:solidFill>
                <a:latin typeface="Corbel" pitchFamily="34" charset="0"/>
              </a:rPr>
              <a:t> tentang Ketentuan-ketentuan Pokok Kekuasaan Kehakiman</a:t>
            </a:r>
          </a:p>
        </p:txBody>
      </p:sp>
      <p:sp>
        <p:nvSpPr>
          <p:cNvPr id="26629" name="Line 7"/>
          <p:cNvSpPr>
            <a:spLocks noChangeShapeType="1"/>
          </p:cNvSpPr>
          <p:nvPr/>
        </p:nvSpPr>
        <p:spPr bwMode="auto">
          <a:xfrm>
            <a:off x="4533900" y="1657350"/>
            <a:ext cx="0" cy="433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Line 8"/>
          <p:cNvSpPr>
            <a:spLocks noChangeShapeType="1"/>
          </p:cNvSpPr>
          <p:nvPr/>
        </p:nvSpPr>
        <p:spPr bwMode="auto">
          <a:xfrm>
            <a:off x="4500563" y="3711575"/>
            <a:ext cx="0" cy="433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Text Box 9"/>
          <p:cNvSpPr txBox="1">
            <a:spLocks noChangeArrowheads="1"/>
          </p:cNvSpPr>
          <p:nvPr/>
        </p:nvSpPr>
        <p:spPr bwMode="auto">
          <a:xfrm>
            <a:off x="2382838" y="4164013"/>
            <a:ext cx="42211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8EEAB1"/>
                </a:solidFill>
                <a:latin typeface="Corbel" pitchFamily="34" charset="0"/>
              </a:rPr>
              <a:t>Asas legalitas materiel</a:t>
            </a:r>
          </a:p>
        </p:txBody>
      </p:sp>
      <p:sp>
        <p:nvSpPr>
          <p:cNvPr id="26632" name="Text Box 10"/>
          <p:cNvSpPr txBox="1">
            <a:spLocks noChangeArrowheads="1"/>
          </p:cNvSpPr>
          <p:nvPr/>
        </p:nvSpPr>
        <p:spPr bwMode="auto">
          <a:xfrm>
            <a:off x="742950" y="4724400"/>
            <a:ext cx="76327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orbel" pitchFamily="34" charset="0"/>
              </a:rPr>
              <a:t>RUU KUHP :</a:t>
            </a:r>
          </a:p>
          <a:p>
            <a:pPr eaLnBrk="1" hangingPunct="1"/>
            <a:r>
              <a:rPr lang="en-US">
                <a:latin typeface="Corbel" pitchFamily="34" charset="0"/>
              </a:rPr>
              <a:t>“Ketentuan sebagaimana dimaksud dalam ayat (1) </a:t>
            </a:r>
            <a:r>
              <a:rPr lang="en-US">
                <a:solidFill>
                  <a:schemeClr val="tx2"/>
                </a:solidFill>
                <a:latin typeface="Corbel" pitchFamily="34" charset="0"/>
              </a:rPr>
              <a:t>(tentang asas legalitas formil, pen.)</a:t>
            </a:r>
            <a:r>
              <a:rPr lang="en-US">
                <a:latin typeface="Corbel" pitchFamily="34" charset="0"/>
              </a:rPr>
              <a:t> </a:t>
            </a:r>
            <a:r>
              <a:rPr lang="en-US" b="1">
                <a:solidFill>
                  <a:schemeClr val="hlink"/>
                </a:solidFill>
                <a:latin typeface="Corbel" pitchFamily="34" charset="0"/>
              </a:rPr>
              <a:t>tidak mengurangi berlakunya hukum yang hidup</a:t>
            </a:r>
            <a:r>
              <a:rPr lang="en-US">
                <a:latin typeface="Corbel" pitchFamily="34" charset="0"/>
              </a:rPr>
              <a:t> yang menentukan bahwa menurut adat setempat seseorang patut dipidana </a:t>
            </a:r>
            <a:r>
              <a:rPr lang="en-US" b="1">
                <a:solidFill>
                  <a:schemeClr val="hlink"/>
                </a:solidFill>
                <a:latin typeface="Corbel" pitchFamily="34" charset="0"/>
              </a:rPr>
              <a:t>walaupun perbuatan tersebut tidak diatur dalam perundang-undangan</a:t>
            </a:r>
            <a:r>
              <a:rPr lang="en-US">
                <a:latin typeface="Corbel" pitchFamily="34" charset="0"/>
              </a:rPr>
              <a:t>.”</a:t>
            </a:r>
          </a:p>
        </p:txBody>
      </p:sp>
      <p:sp>
        <p:nvSpPr>
          <p:cNvPr id="25609" name="Slide Number Placeholder 10"/>
          <p:cNvSpPr>
            <a:spLocks noGrp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150A218-6EA0-41FD-B32C-1DF788F4914E}" type="slidenum">
              <a:rPr lang="ar-SA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6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6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90488" y="90488"/>
            <a:ext cx="8958262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</a:rPr>
              <a:t>  PERBUATAN PIDANA 	</a:t>
            </a:r>
          </a:p>
        </p:txBody>
      </p:sp>
      <p:grpSp>
        <p:nvGrpSpPr>
          <p:cNvPr id="27651" name="Group 7"/>
          <p:cNvGrpSpPr>
            <a:grpSpLocks/>
          </p:cNvGrpSpPr>
          <p:nvPr/>
        </p:nvGrpSpPr>
        <p:grpSpPr bwMode="auto">
          <a:xfrm>
            <a:off x="1371600" y="1447800"/>
            <a:ext cx="6324600" cy="4768850"/>
            <a:chOff x="864" y="960"/>
            <a:chExt cx="3984" cy="3004"/>
          </a:xfrm>
        </p:grpSpPr>
        <p:pic>
          <p:nvPicPr>
            <p:cNvPr id="27652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0" y="960"/>
              <a:ext cx="3938" cy="2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53" name="Rectangle 6"/>
            <p:cNvSpPr>
              <a:spLocks noChangeArrowheads="1"/>
            </p:cNvSpPr>
            <p:nvPr/>
          </p:nvSpPr>
          <p:spPr bwMode="auto">
            <a:xfrm>
              <a:off x="864" y="3504"/>
              <a:ext cx="3840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1400" b="1">
                  <a:latin typeface="Corbel" pitchFamily="34" charset="0"/>
                </a:rPr>
                <a:t>FIGURE 1–1 </a:t>
              </a:r>
              <a:r>
                <a:rPr lang="en-US" sz="1400">
                  <a:latin typeface="Corbel" pitchFamily="34" charset="0"/>
                </a:rPr>
                <a:t>Crime,Deviance, and Norm Violation. Although there are many ways rules can be violated, only a select few offenses are actually “criminal” acts.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829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2813050" y="685800"/>
            <a:ext cx="421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hlink"/>
                </a:solidFill>
                <a:latin typeface="Corbel" pitchFamily="34" charset="0"/>
              </a:rPr>
              <a:t>ASAS LEX TEMPORIS DELIKTI</a:t>
            </a:r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1239838" y="1524000"/>
            <a:ext cx="66452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Cambria" pitchFamily="18" charset="0"/>
              </a:rPr>
              <a:t>tiap tindak pidana yang dilakukan seseorang harus diadili menurut ketentuan pidana yang berlaku saat itu </a:t>
            </a:r>
          </a:p>
        </p:txBody>
      </p:sp>
      <p:sp>
        <p:nvSpPr>
          <p:cNvPr id="28676" name="Text Box 6"/>
          <p:cNvSpPr txBox="1">
            <a:spLocks noChangeArrowheads="1"/>
          </p:cNvSpPr>
          <p:nvPr/>
        </p:nvSpPr>
        <p:spPr bwMode="auto">
          <a:xfrm>
            <a:off x="1228725" y="2819400"/>
            <a:ext cx="664368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Cambria" pitchFamily="18" charset="0"/>
              </a:rPr>
              <a:t>Jika terjadi perubahan perundang-undangan pidana setelah tindak pidana itu dilakukan maka dipakai ketentuan </a:t>
            </a:r>
            <a:r>
              <a:rPr lang="en-US" sz="2400" b="1">
                <a:solidFill>
                  <a:schemeClr val="hlink"/>
                </a:solidFill>
                <a:latin typeface="Cambria" pitchFamily="18" charset="0"/>
              </a:rPr>
              <a:t>yang paling meringankan terdakwa</a:t>
            </a:r>
            <a:r>
              <a:rPr lang="en-US" sz="2400">
                <a:latin typeface="Cambria" pitchFamily="18" charset="0"/>
              </a:rPr>
              <a:t>. </a:t>
            </a:r>
          </a:p>
        </p:txBody>
      </p:sp>
      <p:sp>
        <p:nvSpPr>
          <p:cNvPr id="27653" name="Slide Number Placeholder 7"/>
          <p:cNvSpPr>
            <a:spLocks noGrp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1209C96-864C-49EB-94C4-09D0DCA2F023}" type="slidenum">
              <a:rPr lang="ar-SA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76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468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TIGA PENGERTIAN YANG TERKANDUNG DALAM ASAS LEGALITAS</vt:lpstr>
      <vt:lpstr>PowerPoint Presentation</vt:lpstr>
      <vt:lpstr>THE HISTORY OF LEGALITY PRINCIPLE </vt:lpstr>
      <vt:lpstr>ASAS LEGALITAS DALAM KONSEP KUHP BARU</vt:lpstr>
      <vt:lpstr>PowerPoint Presentation</vt:lpstr>
      <vt:lpstr>  PERBUATAN PIDANA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ASUS-PC</dc:creator>
  <cp:lastModifiedBy>ASUS-PC</cp:lastModifiedBy>
  <cp:revision>1</cp:revision>
  <dcterms:created xsi:type="dcterms:W3CDTF">2019-08-06T08:58:40Z</dcterms:created>
  <dcterms:modified xsi:type="dcterms:W3CDTF">2019-08-06T09:04:54Z</dcterms:modified>
</cp:coreProperties>
</file>