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5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8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7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3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0728-334C-47BC-B789-3DA80267412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A915-239F-4730-B0A1-608C2891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RUU KUHP :</a:t>
            </a:r>
          </a:p>
          <a:p>
            <a:pPr marL="34290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1.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perubahan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undang-undangan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sesudah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perbuatan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diterapkan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peraturan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perundang-undangan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yang paling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menguntungkan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.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2.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setelah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putusan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pemidanaan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telah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memperoleh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kekuatan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hukum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tetap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perbuatan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merupakan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pidana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perundang-undangan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narapidana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dikeluarkan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dari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lembaga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pemasyarakatan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.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3.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setelah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putusan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pemidanaan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memperolej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kekuatan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hukum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dirty="0" err="1" smtClean="0">
                <a:latin typeface="Cambria" pitchFamily="18" charset="0"/>
              </a:rPr>
              <a:t>tetap</a:t>
            </a:r>
            <a:r>
              <a:rPr lang="en-US" sz="2000" dirty="0" smtClean="0">
                <a:latin typeface="Cambria" pitchFamily="18" charset="0"/>
              </a:rPr>
              <a:t>,  </a:t>
            </a:r>
            <a:r>
              <a:rPr lang="en-US" sz="2000" dirty="0" err="1" smtClean="0">
                <a:latin typeface="Cambria" pitchFamily="18" charset="0"/>
              </a:rPr>
              <a:t>perbuatan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diancam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u="sng" dirty="0" err="1" smtClean="0">
                <a:latin typeface="Cambria" pitchFamily="18" charset="0"/>
              </a:rPr>
              <a:t>pidana</a:t>
            </a:r>
            <a:r>
              <a:rPr lang="en-US" sz="2000" u="sng" dirty="0" smtClean="0">
                <a:latin typeface="Cambria" pitchFamily="18" charset="0"/>
              </a:rPr>
              <a:t> yang </a:t>
            </a:r>
            <a:r>
              <a:rPr lang="en-US" sz="2000" u="sng" dirty="0" err="1" smtClean="0">
                <a:latin typeface="Cambria" pitchFamily="18" charset="0"/>
              </a:rPr>
              <a:t>lebih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ringan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perundang-undangan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putusan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pemidanaan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tersebut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disesuaikan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batas-batas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pidana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dirty="0" err="1" smtClean="0">
                <a:latin typeface="Cambria" pitchFamily="18" charset="0"/>
              </a:rPr>
              <a:t>perundang</a:t>
            </a:r>
            <a:r>
              <a:rPr lang="en-US" sz="2000" dirty="0" smtClean="0">
                <a:latin typeface="Cambria" pitchFamily="18" charset="0"/>
              </a:rPr>
              <a:t>-	</a:t>
            </a:r>
            <a:r>
              <a:rPr lang="en-US" sz="2000" dirty="0" err="1" smtClean="0">
                <a:latin typeface="Cambria" pitchFamily="18" charset="0"/>
              </a:rPr>
              <a:t>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UNSUR-UNSUR 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609725"/>
            <a:ext cx="7162800" cy="4333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Kelakuan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 (=</a:t>
            </a: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>
                <a:latin typeface="+mn-lt"/>
              </a:rPr>
              <a:t>Hal </a:t>
            </a:r>
            <a:r>
              <a:rPr lang="en-US" sz="3000" dirty="0" err="1">
                <a:latin typeface="+mn-lt"/>
              </a:rPr>
              <a:t>ikhwal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atau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menyertai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tambahan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memberatkan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Unsur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melawan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hukum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objektif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Unsur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melawan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hukum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subjektif</a:t>
            </a: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5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6"/>
          <p:cNvSpPr>
            <a:spLocks noChangeArrowheads="1"/>
          </p:cNvSpPr>
          <p:nvPr/>
        </p:nvSpPr>
        <p:spPr bwMode="auto">
          <a:xfrm>
            <a:off x="1524000" y="457200"/>
            <a:ext cx="5257800" cy="1143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  <a:latin typeface="Baskerville Old Face" pitchFamily="18" charset="0"/>
              </a:rPr>
              <a:t>MACAM-MACAM PERBUATAN PIDANA</a:t>
            </a:r>
            <a:endParaRPr lang="id-ID" sz="2800" b="1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4800" y="1905000"/>
            <a:ext cx="8534400" cy="4648200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PERBUATAN PIDANA (DELIK) FORMAL (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Pencurian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menurut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Pasal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362 KUHP)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DELIK MATERIAL (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suatu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perbuatan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pidana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dilarang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yaitu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akibat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timbul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dari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perbuatan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itu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Contoh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pembunuhan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DELIK DOLUS (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perbuatan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pidana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dilakukan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dengan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sengaja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Contoh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pembunuhan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berencana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DELIK CULPA (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perbuatan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pidana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tidak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disengaja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karena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kealpaannya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mengakibatkan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matinya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seseorang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DELIK ADUAN (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sebelum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ada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pengaduan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belum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mrpkan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delik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Contoh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penghinaan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DELIK POLITIK (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perbuatan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pidana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yg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ditujuukan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kepada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keamanan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negara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Contoh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Palatino Linotype" pitchFamily="18" charset="0"/>
              </a:rPr>
              <a:t>pemberontakan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).</a:t>
            </a:r>
            <a:endParaRPr lang="en-US" sz="16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39942" name="Picture 1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9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23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838200"/>
            <a:ext cx="73152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5000" lnSpcReduction="20000"/>
          </a:bodyPr>
          <a:lstStyle/>
          <a:p>
            <a:pPr eaLnBrk="0" hangingPunct="0">
              <a:defRPr/>
            </a:pPr>
            <a:endParaRPr lang="en-US" sz="27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TEKNIK MERUMUSKAN 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2057400"/>
            <a:ext cx="7391400" cy="4398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/>
              <a:t>(1)	</a:t>
            </a:r>
            <a:r>
              <a:rPr lang="en-US" sz="3000" dirty="0" err="1"/>
              <a:t>Merumuskan</a:t>
            </a:r>
            <a:r>
              <a:rPr lang="en-US" sz="3000" dirty="0"/>
              <a:t> </a:t>
            </a:r>
            <a:r>
              <a:rPr lang="en-US" sz="3000" dirty="0" err="1"/>
              <a:t>unsur-unsur</a:t>
            </a:r>
            <a:r>
              <a:rPr lang="en-US" sz="3000" dirty="0"/>
              <a:t> </a:t>
            </a:r>
            <a:r>
              <a:rPr lang="en-US" sz="3000" dirty="0" err="1"/>
              <a:t>perbuatan</a:t>
            </a:r>
            <a:r>
              <a:rPr lang="en-US" sz="3000" dirty="0"/>
              <a:t> yang </a:t>
            </a:r>
            <a:r>
              <a:rPr lang="en-US" sz="3000" dirty="0" err="1"/>
              <a:t>dilarang</a:t>
            </a:r>
            <a:endParaRPr lang="en-US" sz="3000" dirty="0"/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/>
              <a:t>(2)	</a:t>
            </a:r>
            <a:r>
              <a:rPr lang="en-US" sz="3000" dirty="0" err="1"/>
              <a:t>Memberikan</a:t>
            </a:r>
            <a:r>
              <a:rPr lang="en-US" sz="3000" dirty="0"/>
              <a:t> </a:t>
            </a:r>
            <a:r>
              <a:rPr lang="en-US" sz="3000" dirty="0" err="1"/>
              <a:t>kualifikasi</a:t>
            </a:r>
            <a:r>
              <a:rPr lang="en-US" sz="3000" dirty="0"/>
              <a:t> </a:t>
            </a:r>
            <a:r>
              <a:rPr lang="en-US" sz="3000" dirty="0" err="1"/>
              <a:t>perbuatannya</a:t>
            </a:r>
            <a:r>
              <a:rPr lang="en-US" sz="3000" dirty="0"/>
              <a:t> </a:t>
            </a:r>
            <a:r>
              <a:rPr lang="en-US" sz="3000" dirty="0" err="1"/>
              <a:t>saja</a:t>
            </a:r>
            <a:endParaRPr lang="en-US" sz="3000" dirty="0"/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/>
              <a:t>(3)	</a:t>
            </a:r>
            <a:r>
              <a:rPr lang="en-US" sz="3000" dirty="0" err="1"/>
              <a:t>Merumuskan</a:t>
            </a:r>
            <a:r>
              <a:rPr lang="en-US" sz="3000" dirty="0"/>
              <a:t> </a:t>
            </a:r>
            <a:r>
              <a:rPr lang="en-US" sz="3000" dirty="0" err="1"/>
              <a:t>unsur-unsur</a:t>
            </a:r>
            <a:r>
              <a:rPr lang="en-US" sz="3000" dirty="0"/>
              <a:t> </a:t>
            </a:r>
            <a:r>
              <a:rPr lang="en-US" sz="3000" dirty="0" err="1"/>
              <a:t>perbuatan</a:t>
            </a:r>
            <a:r>
              <a:rPr lang="en-US" sz="3000" dirty="0"/>
              <a:t> yang </a:t>
            </a:r>
            <a:r>
              <a:rPr lang="en-US" sz="3000" dirty="0" err="1"/>
              <a:t>dilarang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memberikan</a:t>
            </a:r>
            <a:r>
              <a:rPr lang="en-US" sz="3000" dirty="0"/>
              <a:t> </a:t>
            </a:r>
            <a:r>
              <a:rPr lang="en-US" sz="3000" dirty="0" err="1"/>
              <a:t>kualifikasi</a:t>
            </a:r>
            <a:r>
              <a:rPr lang="en-US" sz="3000" dirty="0"/>
              <a:t> </a:t>
            </a:r>
            <a:r>
              <a:rPr lang="en-US" sz="3000" dirty="0" err="1"/>
              <a:t>perbuatannya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24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79248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7724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>
                <a:latin typeface="+mn-lt"/>
              </a:rPr>
              <a:t>PENTINGNYA MEMPELAJARI TEORI HUBUNGAN KAUSAL DALAM HUKUM PIDANA:</a:t>
            </a:r>
          </a:p>
          <a:p>
            <a:pPr marL="909637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en-US" sz="3000" dirty="0">
                <a:latin typeface="+mn-lt"/>
              </a:rPr>
              <a:t>UNTUK MENETAPKAN APA YANG MENJADI SEBAB DARI SUATU AKIBAT</a:t>
            </a:r>
          </a:p>
          <a:p>
            <a:pPr marL="909637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en-US" sz="3000" dirty="0">
                <a:latin typeface="+mn-lt"/>
              </a:rPr>
              <a:t>UNTUK MENETAPKAN SIAPA YANG BERTANGGUNGJAWAB ATAS AKIBAT TERSEBUT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478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0772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 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772400" cy="4846638"/>
          </a:xfrm>
          <a:prstGeom prst="rect">
            <a:avLst/>
          </a:prstGeom>
        </p:spPr>
        <p:txBody>
          <a:bodyPr/>
          <a:lstStyle/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1.	TEORI QUNDITIO SINE QUA NON</a:t>
            </a:r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Musabab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adalah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tiap-tiap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syarat</a:t>
            </a:r>
            <a:r>
              <a:rPr lang="en-US" sz="2800" dirty="0">
                <a:latin typeface="+mn-lt"/>
              </a:rPr>
              <a:t> yang </a:t>
            </a:r>
            <a:r>
              <a:rPr lang="en-US" sz="2800" dirty="0" err="1">
                <a:latin typeface="+mn-lt"/>
              </a:rPr>
              <a:t>tidak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dapat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dihilangkan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untuk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timbulnya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akibat</a:t>
            </a:r>
            <a:endParaRPr lang="en-US" sz="2800" dirty="0">
              <a:latin typeface="+mn-lt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Disebut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juga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teori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equivalen</a:t>
            </a:r>
            <a:endParaRPr lang="en-US" sz="2800" dirty="0">
              <a:latin typeface="+mn-lt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Tiap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syarat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adalah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sama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nilainya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karena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tidak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ada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perbedaan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antara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syarat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musabab</a:t>
            </a:r>
            <a:endParaRPr lang="en-US" sz="2800" dirty="0">
              <a:latin typeface="+mn-lt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Contoh</a:t>
            </a:r>
            <a:r>
              <a:rPr lang="en-US" sz="2800" dirty="0">
                <a:latin typeface="+mn-lt"/>
              </a:rPr>
              <a:t>: </a:t>
            </a:r>
            <a:r>
              <a:rPr lang="en-US" sz="2800" dirty="0" err="1">
                <a:latin typeface="+mn-lt"/>
              </a:rPr>
              <a:t>ada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pelita</a:t>
            </a:r>
            <a:r>
              <a:rPr lang="en-US" sz="2800" dirty="0">
                <a:latin typeface="+mn-lt"/>
              </a:rPr>
              <a:t> yang </a:t>
            </a:r>
            <a:r>
              <a:rPr lang="en-US" sz="2800" dirty="0" err="1">
                <a:latin typeface="+mn-lt"/>
              </a:rPr>
              <a:t>menyala</a:t>
            </a:r>
            <a:r>
              <a:rPr lang="en-US" sz="2800" dirty="0">
                <a:latin typeface="+mn-lt"/>
              </a:rPr>
              <a:t>. </a:t>
            </a:r>
            <a:r>
              <a:rPr lang="en-US" sz="2800" dirty="0" err="1">
                <a:latin typeface="+mn-lt"/>
              </a:rPr>
              <a:t>Siapa</a:t>
            </a:r>
            <a:r>
              <a:rPr lang="en-US" sz="2800" dirty="0">
                <a:latin typeface="+mn-lt"/>
              </a:rPr>
              <a:t> yang </a:t>
            </a:r>
            <a:r>
              <a:rPr lang="en-US" sz="2800" dirty="0" err="1">
                <a:latin typeface="+mn-lt"/>
              </a:rPr>
              <a:t>menjadi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penyebab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menyalanya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pelita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tersebut</a:t>
            </a:r>
            <a:r>
              <a:rPr lang="en-US" sz="2800" dirty="0">
                <a:latin typeface="+mn-lt"/>
              </a:rPr>
              <a:t>?</a:t>
            </a:r>
          </a:p>
          <a:p>
            <a:pPr marL="514350" indent="-51435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AutoNum type="arabicPeriod"/>
              <a:defRPr/>
            </a:pP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70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79248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8486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2. TEORI YANG MENGENERALISASI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Musabab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dari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suatu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adalah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syarat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umumnya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menurut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jalannya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yang normal, </a:t>
            </a:r>
            <a:r>
              <a:rPr lang="en-US" sz="3000" dirty="0" err="1">
                <a:latin typeface="+mn-lt"/>
              </a:rPr>
              <a:t>dapat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menimbulkan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atau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tersebut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Yang </a:t>
            </a:r>
            <a:r>
              <a:rPr lang="en-US" sz="3000" dirty="0" err="1">
                <a:latin typeface="+mn-lt"/>
              </a:rPr>
              <a:t>dimaksud</a:t>
            </a:r>
            <a:r>
              <a:rPr lang="en-US" sz="3000" dirty="0">
                <a:latin typeface="+mn-lt"/>
              </a:rPr>
              <a:t> normal </a:t>
            </a:r>
            <a:r>
              <a:rPr lang="en-US" sz="3000" dirty="0" err="1">
                <a:latin typeface="+mn-lt"/>
              </a:rPr>
              <a:t>menurut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Vos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adalah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sepanjang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terdakwa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pribadi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mengetahui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atau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seharusnya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mengetahui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keadaan-keadaan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sekitar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.</a:t>
            </a:r>
            <a:endParaRPr lang="en-GB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669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7924800" cy="8382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7724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Menurut</a:t>
            </a:r>
            <a:r>
              <a:rPr lang="en-US" sz="3000" dirty="0">
                <a:latin typeface="+mn-lt"/>
              </a:rPr>
              <a:t> Simons, </a:t>
            </a:r>
            <a:r>
              <a:rPr lang="en-US" sz="3000" dirty="0" err="1">
                <a:latin typeface="+mn-lt"/>
              </a:rPr>
              <a:t>musabab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adalah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tiap-tiap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kelakuan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menurut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garis-garis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umum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mengenai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pengalaman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manusia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patut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diadakan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kemungkinan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bahwa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karena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kelakuan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sendiri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dapat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ditimbulkan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Menurut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Pompe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musabab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adalah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hal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mencenderung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atau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mengandung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kekuatan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untuk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menimbulkan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0772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6200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3. TEORI YANG MENGINDIVIDUALISASI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Di 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rangkaian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syarat-syarat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tidak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dapat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dihilangkan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untuk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timbulnya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lalu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dicari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syarat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manakah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tertentu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r>
              <a:rPr lang="en-US" sz="3000" dirty="0">
                <a:latin typeface="+mn-lt"/>
              </a:rPr>
              <a:t>, yang paling </a:t>
            </a:r>
            <a:r>
              <a:rPr lang="en-US" sz="3000" dirty="0" err="1">
                <a:latin typeface="+mn-lt"/>
              </a:rPr>
              <a:t>banyak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membantu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untuk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terjadinya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akibat</a:t>
            </a:r>
            <a:r>
              <a:rPr lang="en-US" sz="3000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3000" dirty="0" err="1">
                <a:latin typeface="+mn-lt"/>
              </a:rPr>
              <a:t>Contoh</a:t>
            </a:r>
            <a:r>
              <a:rPr lang="en-US" sz="3000" dirty="0">
                <a:latin typeface="+mn-lt"/>
              </a:rPr>
              <a:t>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A </a:t>
            </a:r>
            <a:r>
              <a:rPr lang="en-US" sz="3000" dirty="0" err="1">
                <a:latin typeface="+mn-lt"/>
              </a:rPr>
              <a:t>menganiaya</a:t>
            </a:r>
            <a:r>
              <a:rPr lang="en-US" sz="3000" dirty="0">
                <a:latin typeface="+mn-lt"/>
              </a:rPr>
              <a:t> B; </a:t>
            </a:r>
            <a:r>
              <a:rPr lang="en-US" sz="3000" dirty="0" err="1">
                <a:latin typeface="+mn-lt"/>
              </a:rPr>
              <a:t>sewaktu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hendak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pergi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dokter</a:t>
            </a:r>
            <a:r>
              <a:rPr lang="en-US" sz="3000" dirty="0">
                <a:latin typeface="+mn-lt"/>
              </a:rPr>
              <a:t>, B </a:t>
            </a:r>
            <a:r>
              <a:rPr lang="en-US" sz="3000" dirty="0" err="1">
                <a:latin typeface="+mn-lt"/>
              </a:rPr>
              <a:t>mengalami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kecelakaan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sehingga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menemui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ajalnya</a:t>
            </a:r>
            <a:r>
              <a:rPr lang="en-US" sz="3000" dirty="0">
                <a:latin typeface="+mn-lt"/>
              </a:rPr>
              <a:t>.		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92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001000" cy="8382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HUBUNGAN KAUSAL</a:t>
            </a:r>
            <a:endParaRPr lang="en-GB" sz="4000" b="1" spc="-1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8486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   - </a:t>
            </a:r>
            <a:r>
              <a:rPr lang="en-US" sz="3000" dirty="0" err="1">
                <a:latin typeface="+mn-lt"/>
              </a:rPr>
              <a:t>Seorang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bapak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meninggalkan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senapan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mobil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dengan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anaknya</a:t>
            </a:r>
            <a:r>
              <a:rPr lang="en-US" sz="3000" dirty="0">
                <a:latin typeface="+mn-lt"/>
              </a:rPr>
              <a:t>. </a:t>
            </a:r>
            <a:r>
              <a:rPr lang="en-US" sz="3000" dirty="0" err="1">
                <a:latin typeface="+mn-lt"/>
              </a:rPr>
              <a:t>Anaknya</a:t>
            </a:r>
            <a:r>
              <a:rPr lang="en-US" sz="3000" dirty="0">
                <a:latin typeface="+mn-lt"/>
              </a:rPr>
              <a:t> main </a:t>
            </a:r>
            <a:r>
              <a:rPr lang="en-US" sz="3000" dirty="0" err="1">
                <a:latin typeface="+mn-lt"/>
              </a:rPr>
              <a:t>senapan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terkena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lewat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hingga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mati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A </a:t>
            </a:r>
            <a:r>
              <a:rPr lang="en-US" sz="3000" dirty="0" err="1">
                <a:latin typeface="+mn-lt"/>
              </a:rPr>
              <a:t>dan</a:t>
            </a:r>
            <a:r>
              <a:rPr lang="en-US" sz="3000" dirty="0">
                <a:latin typeface="+mn-lt"/>
              </a:rPr>
              <a:t> B </a:t>
            </a:r>
            <a:r>
              <a:rPr lang="en-US" sz="3000" dirty="0" err="1">
                <a:latin typeface="+mn-lt"/>
              </a:rPr>
              <a:t>menjaga</a:t>
            </a:r>
            <a:r>
              <a:rPr lang="en-US" sz="3000" dirty="0">
                <a:latin typeface="+mn-lt"/>
              </a:rPr>
              <a:t> S yang </a:t>
            </a:r>
            <a:r>
              <a:rPr lang="en-US" sz="3000" dirty="0" err="1">
                <a:latin typeface="+mn-lt"/>
              </a:rPr>
              <a:t>gila</a:t>
            </a:r>
            <a:r>
              <a:rPr lang="en-US" sz="3000" dirty="0">
                <a:latin typeface="+mn-lt"/>
              </a:rPr>
              <a:t>. A </a:t>
            </a:r>
            <a:r>
              <a:rPr lang="en-US" sz="3000" dirty="0" err="1">
                <a:latin typeface="+mn-lt"/>
              </a:rPr>
              <a:t>pergi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dan</a:t>
            </a:r>
            <a:r>
              <a:rPr lang="en-US" sz="3000" dirty="0">
                <a:latin typeface="+mn-lt"/>
              </a:rPr>
              <a:t> B </a:t>
            </a:r>
            <a:r>
              <a:rPr lang="en-US" sz="3000" dirty="0" err="1">
                <a:latin typeface="+mn-lt"/>
              </a:rPr>
              <a:t>tertidur</a:t>
            </a:r>
            <a:r>
              <a:rPr lang="en-US" sz="3000" dirty="0">
                <a:latin typeface="+mn-lt"/>
              </a:rPr>
              <a:t>. S </a:t>
            </a:r>
            <a:r>
              <a:rPr lang="en-US" sz="3000" dirty="0" err="1">
                <a:latin typeface="+mn-lt"/>
              </a:rPr>
              <a:t>keluar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rumah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membakar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rumah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tetangga</a:t>
            </a:r>
            <a:r>
              <a:rPr lang="en-US" sz="3000" dirty="0">
                <a:latin typeface="+mn-lt"/>
              </a:rPr>
              <a:t> 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Seorang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bapak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membolehkan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anaknya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belajar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naik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sepeda</a:t>
            </a:r>
            <a:r>
              <a:rPr lang="en-US" sz="3000" dirty="0">
                <a:latin typeface="+mn-lt"/>
              </a:rPr>
              <a:t> motor </a:t>
            </a:r>
            <a:r>
              <a:rPr lang="en-US" sz="3000" dirty="0" err="1">
                <a:latin typeface="+mn-lt"/>
              </a:rPr>
              <a:t>di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jalan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raya</a:t>
            </a:r>
            <a:r>
              <a:rPr lang="en-US" sz="3000" dirty="0">
                <a:latin typeface="+mn-lt"/>
              </a:rPr>
              <a:t>. Si </a:t>
            </a:r>
            <a:r>
              <a:rPr lang="en-US" sz="3000" dirty="0" err="1">
                <a:latin typeface="+mn-lt"/>
              </a:rPr>
              <a:t>anak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menabrak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seseorang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hingga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tewa</a:t>
            </a:r>
            <a:r>
              <a:rPr lang="en-US" sz="3000" dirty="0">
                <a:latin typeface="+mn-lt"/>
              </a:rPr>
              <a:t>.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69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5" descr="j028355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932238"/>
            <a:ext cx="22050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4" descr="j02835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24892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23900" y="404813"/>
            <a:ext cx="84201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hlink"/>
                </a:solidFill>
                <a:latin typeface="Corbel" pitchFamily="34" charset="0"/>
                <a:cs typeface="Tahoma" pitchFamily="34" charset="0"/>
              </a:rPr>
              <a:t>ASAS BERLAKUNYA HUKUM PIDANA MENURUT TEMPAT (LOCUS DELIKTI)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96925" y="1549400"/>
            <a:ext cx="158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b="1">
              <a:latin typeface="Corbel" pitchFamily="34" charset="0"/>
            </a:endParaRPr>
          </a:p>
          <a:p>
            <a:pPr eaLnBrk="1" hangingPunct="1"/>
            <a:r>
              <a:rPr lang="en-US" b="1">
                <a:latin typeface="Corbel" pitchFamily="34" charset="0"/>
              </a:rPr>
              <a:t>Asas Teritorial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2771775" y="1577975"/>
            <a:ext cx="5761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orbel" pitchFamily="34" charset="0"/>
            </a:endParaRPr>
          </a:p>
          <a:p>
            <a:pPr eaLnBrk="1" hangingPunct="1"/>
            <a:r>
              <a:rPr lang="en-US">
                <a:latin typeface="Corbel" pitchFamily="34" charset="0"/>
              </a:rPr>
              <a:t>Aturan pidana dalam UU Indonesia berlaku bagi setiap orang yang melakukan suatu tindak pidana di wilayah Indonesia (Pasal 2 KUHP)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2786063" y="3449638"/>
            <a:ext cx="901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Pasal 3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827088" y="342741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Perluasan</a:t>
            </a:r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2124075" y="3651250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2195513" y="6237288"/>
            <a:ext cx="157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kendaraan air</a:t>
            </a:r>
          </a:p>
        </p:txBody>
      </p:sp>
      <p:sp>
        <p:nvSpPr>
          <p:cNvPr id="30731" name="Text Box 36"/>
          <p:cNvSpPr txBox="1">
            <a:spLocks noChangeArrowheads="1"/>
          </p:cNvSpPr>
          <p:nvPr/>
        </p:nvSpPr>
        <p:spPr bwMode="auto">
          <a:xfrm>
            <a:off x="5292725" y="6230938"/>
            <a:ext cx="167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pesawat udara</a:t>
            </a:r>
          </a:p>
        </p:txBody>
      </p:sp>
      <p:sp>
        <p:nvSpPr>
          <p:cNvPr id="30732" name="WordArt 37"/>
          <p:cNvSpPr>
            <a:spLocks noChangeArrowheads="1" noChangeShapeType="1" noTextEdit="1"/>
          </p:cNvSpPr>
          <p:nvPr/>
        </p:nvSpPr>
        <p:spPr bwMode="auto">
          <a:xfrm>
            <a:off x="163513" y="115888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36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u="sng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Tindak</a:t>
            </a:r>
            <a:r>
              <a:rPr lang="en-US" sz="40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Pidana</a:t>
            </a:r>
            <a:r>
              <a:rPr lang="en-US" sz="40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Istilah</a:t>
            </a:r>
            <a:r>
              <a:rPr lang="en-US" sz="4000" b="1" i="1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endParaRPr lang="en-US" sz="4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191000"/>
          </a:xfrm>
          <a:prstGeom prst="rect">
            <a:avLst/>
          </a:prstGeom>
          <a:solidFill>
            <a:srgbClr val="92D050"/>
          </a:solidFill>
        </p:spPr>
        <p:txBody>
          <a:bodyPr/>
          <a:lstStyle/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16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Strafbaar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feit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Perbuatan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Peristiwa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Tindak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Delict</a:t>
            </a:r>
            <a:r>
              <a:rPr lang="en-US" sz="2800" dirty="0">
                <a:latin typeface="+mn-lt"/>
              </a:rPr>
              <a:t> / </a:t>
            </a:r>
            <a:r>
              <a:rPr lang="en-US" sz="2800" dirty="0" err="1">
                <a:latin typeface="+mn-lt"/>
              </a:rPr>
              <a:t>Delik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latin typeface="+mn-lt"/>
              </a:rPr>
              <a:t>Criminal act</a:t>
            </a: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Jinayah</a:t>
            </a:r>
            <a:endParaRPr lang="en-US" sz="28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0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95400" y="609600"/>
            <a:ext cx="7239000" cy="762000"/>
          </a:xfrm>
          <a:prstGeom prst="rect">
            <a:avLst/>
          </a:prstGeom>
          <a:solidFill>
            <a:srgbClr val="92D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Tindak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Pidana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200" dirty="0" err="1">
                <a:solidFill>
                  <a:schemeClr val="tx2"/>
                </a:solidFill>
                <a:latin typeface="Bookman Old Style" pitchFamily="18" charset="0"/>
                <a:ea typeface="+mj-ea"/>
                <a:cs typeface="+mj-cs"/>
              </a:rPr>
              <a:t>Definisi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524000"/>
            <a:ext cx="7924800" cy="457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Simons : 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diancam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bersifat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melawan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hukum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berhubungan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kesalahan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dilakukan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orang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mampu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bertanggung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jawab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Van Hamel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: 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dirumuskan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dalam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UU,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melawan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hukum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patut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dilakukan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kesalahan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solidFill>
                  <a:schemeClr val="bg1"/>
                </a:solidFill>
              </a:rPr>
              <a:t>Vos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: 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suatu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per UU an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diberi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jadi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suatu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pada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umumnya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dilarang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diancam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dengan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0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990600" y="1295400"/>
            <a:ext cx="3657600" cy="51816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radley Hand ITC" pitchFamily="66" charset="0"/>
              </a:rPr>
              <a:t>OBJEKTIF</a:t>
            </a: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SUATU TINDAKAN (PERBUATAN) YANG BERTENTANGAN DENGAN HUKUM DAN MENGINDAHKAN AKIBAT YANG OLEH HUKUM DILARANG DENGAN ANCAMAN HUKUM. ADAPUN YANG DIJADIKAN TITIK UTAMA DARI PENGERTIAN OBJEKTIF ADALAH TINDAKANNYA.</a:t>
            </a: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rlin Sans FB Demi" pitchFamily="34" charset="0"/>
            </a:endParaRPr>
          </a:p>
          <a:p>
            <a:pPr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4495800" y="1295400"/>
            <a:ext cx="3810000" cy="51054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Bradley Hand ITC" pitchFamily="66" charset="0"/>
              </a:rPr>
              <a:t>sUBJEKTIF</a:t>
            </a: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PERBUATAN SESEORANG YANG BERAKIBAT TIDAK DIKEHENDAKI OLEH UNDANG-UNDANG. SIFAT UNSUR INI MENGUTAMAKAN ADANYA PELAKU (SEORANG/BEBERAPA ORANG)</a:t>
            </a: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rlin Sans FB Demi" pitchFamily="34" charset="0"/>
            </a:endParaRPr>
          </a:p>
          <a:p>
            <a:pPr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81000"/>
            <a:ext cx="6705600" cy="1600200"/>
            <a:chOff x="83058" y="27431"/>
            <a:chExt cx="4056885" cy="2743200"/>
          </a:xfrm>
          <a:solidFill>
            <a:schemeClr val="accent5">
              <a:lumMod val="75000"/>
            </a:schemeClr>
          </a:solidFill>
        </p:grpSpPr>
        <p:sp>
          <p:nvSpPr>
            <p:cNvPr id="7" name=" 3"/>
            <p:cNvSpPr/>
            <p:nvPr/>
          </p:nvSpPr>
          <p:spPr>
            <a:xfrm>
              <a:off x="83058" y="27431"/>
              <a:ext cx="4056885" cy="274320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 4"/>
            <p:cNvSpPr/>
            <p:nvPr/>
          </p:nvSpPr>
          <p:spPr>
            <a:xfrm>
              <a:off x="958976" y="680574"/>
              <a:ext cx="2292745" cy="14841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0" lvl="1" algn="ctr" fontAlgn="auto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Berlin Sans FB Demi" pitchFamily="34" charset="0"/>
                </a:rPr>
                <a:t>UNSUR-UNSUR PERBUATAN  PIDANA</a:t>
              </a:r>
            </a:p>
          </p:txBody>
        </p:sp>
      </p:grpSp>
      <p:pic>
        <p:nvPicPr>
          <p:cNvPr id="33797" name="Picture 4" descr="C:\Program Files\Common Files\Microsoft Shared\Clipart\cagcat50\BD06982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114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0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30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43" dur="5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KONSEP 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9725"/>
            <a:ext cx="7239000" cy="4846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PERBUATAN JAHAT (KEJAHATAN)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-	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arti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kriminologis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sebagai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gejala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masyarakat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menyalahi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norma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dasar</a:t>
            </a:r>
            <a:r>
              <a:rPr lang="en-US" sz="3000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arti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yuridis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melanggar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ketentuan</a:t>
            </a:r>
            <a:r>
              <a:rPr lang="en-US" sz="3000" dirty="0">
                <a:latin typeface="+mn-lt"/>
              </a:rPr>
              <a:t> UU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 err="1">
                <a:latin typeface="+mn-lt"/>
              </a:rPr>
              <a:t>Istilah</a:t>
            </a:r>
            <a:r>
              <a:rPr lang="en-US" sz="3000" dirty="0">
                <a:latin typeface="+mn-lt"/>
              </a:rPr>
              <a:t> lain yang </a:t>
            </a:r>
            <a:r>
              <a:rPr lang="en-US" sz="3000" dirty="0" err="1">
                <a:latin typeface="+mn-lt"/>
              </a:rPr>
              <a:t>menunjuk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kejahatan</a:t>
            </a:r>
            <a:r>
              <a:rPr lang="en-US" sz="3000" dirty="0">
                <a:latin typeface="+mn-lt"/>
              </a:rPr>
              <a:t>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Peristiwa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Tindak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Delik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dapat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dihukum</a:t>
            </a:r>
            <a:r>
              <a:rPr lang="en-US" sz="3000" dirty="0">
                <a:latin typeface="+mn-lt"/>
              </a:rPr>
              <a:t> 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1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dilarang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oleh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suatu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aturan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hukum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disertai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ancaman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sanksi</a:t>
            </a:r>
            <a:r>
              <a:rPr lang="en-US" sz="3000" dirty="0">
                <a:latin typeface="+mn-lt"/>
              </a:rPr>
              <a:t>) yang </a:t>
            </a:r>
            <a:r>
              <a:rPr lang="en-US" sz="3000" dirty="0" err="1">
                <a:latin typeface="+mn-lt"/>
              </a:rPr>
              <a:t>berupa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tertentu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bagi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barangsiapa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melanggar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tsb</a:t>
            </a:r>
            <a:r>
              <a:rPr lang="en-US" sz="3000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ditujukan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endParaRPr lang="en-GB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Ancaman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ditujukan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yg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melakukan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Pengertian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abstrak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menunjuk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dua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konkrit</a:t>
            </a:r>
            <a:r>
              <a:rPr lang="en-US" sz="3000" dirty="0">
                <a:latin typeface="+mn-lt"/>
              </a:rPr>
              <a:t>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1. </a:t>
            </a:r>
            <a:r>
              <a:rPr lang="en-US" sz="3000" dirty="0" err="1">
                <a:latin typeface="+mn-lt"/>
              </a:rPr>
              <a:t>Adanya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tertentu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2. </a:t>
            </a:r>
            <a:r>
              <a:rPr lang="en-US" sz="3000" dirty="0" err="1">
                <a:latin typeface="+mn-lt"/>
              </a:rPr>
              <a:t>Adanya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berbuat</a:t>
            </a:r>
            <a:r>
              <a:rPr lang="en-US" sz="3000" dirty="0">
                <a:latin typeface="+mn-lt"/>
              </a:rPr>
              <a:t>, yang </a:t>
            </a:r>
            <a:r>
              <a:rPr lang="en-US" sz="3000" dirty="0" err="1">
                <a:latin typeface="+mn-lt"/>
              </a:rPr>
              <a:t>menimbulkan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r>
              <a:rPr lang="en-US" sz="30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059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20675"/>
            <a:ext cx="7010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id-ID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447800"/>
            <a:ext cx="7315200" cy="5008563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>
                <a:latin typeface="+mn-lt"/>
              </a:rPr>
              <a:t>AJARAN MONISME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3000" dirty="0" err="1">
                <a:latin typeface="+mn-lt"/>
              </a:rPr>
              <a:t>Menggabungkan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antara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dengan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pertanggungjawaban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kesalahan</a:t>
            </a:r>
            <a:r>
              <a:rPr lang="en-US" sz="3000" dirty="0">
                <a:latin typeface="+mn-lt"/>
              </a:rPr>
              <a:t>)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melakukan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US" sz="8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>
                <a:latin typeface="+mn-lt"/>
              </a:rPr>
              <a:t>AJARAN DUALISME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3000" dirty="0" err="1">
                <a:latin typeface="+mn-lt"/>
              </a:rPr>
              <a:t>Memisahkan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antara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dengan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pertanggungjawaban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kesalahan</a:t>
            </a:r>
            <a:r>
              <a:rPr lang="en-US" sz="3000" dirty="0">
                <a:latin typeface="+mn-lt"/>
              </a:rPr>
              <a:t>)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melakukan</a:t>
            </a:r>
            <a:r>
              <a:rPr lang="en-US" sz="3000" dirty="0">
                <a:latin typeface="+mn-lt"/>
              </a:rPr>
              <a:t>.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29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b="1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b="1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609725"/>
            <a:ext cx="7391400" cy="48466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 err="1">
                <a:latin typeface="+mn-lt"/>
              </a:rPr>
              <a:t>Menurut</a:t>
            </a:r>
            <a:r>
              <a:rPr lang="en-US" sz="3000" b="1" dirty="0">
                <a:latin typeface="+mn-lt"/>
              </a:rPr>
              <a:t> Prof. </a:t>
            </a:r>
            <a:r>
              <a:rPr lang="en-US" sz="3000" b="1" dirty="0" err="1">
                <a:latin typeface="+mn-lt"/>
              </a:rPr>
              <a:t>Moeljatno</a:t>
            </a:r>
            <a:r>
              <a:rPr lang="en-US" sz="3000" b="1" dirty="0">
                <a:latin typeface="+mn-lt"/>
              </a:rPr>
              <a:t> yang </a:t>
            </a:r>
            <a:r>
              <a:rPr lang="en-US" sz="3000" b="1" dirty="0" err="1">
                <a:latin typeface="+mn-lt"/>
              </a:rPr>
              <a:t>menganut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ajaran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dualisme</a:t>
            </a:r>
            <a:r>
              <a:rPr lang="en-US" sz="3000" b="1" dirty="0">
                <a:latin typeface="+mn-lt"/>
              </a:rPr>
              <a:t>, </a:t>
            </a:r>
            <a:r>
              <a:rPr lang="en-US" sz="3000" b="1" dirty="0" err="1">
                <a:latin typeface="+mn-lt"/>
              </a:rPr>
              <a:t>untuk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adanya</a:t>
            </a:r>
            <a:r>
              <a:rPr lang="en-US" sz="3000" b="1" dirty="0">
                <a:latin typeface="+mn-lt"/>
              </a:rPr>
              <a:t> criminal liability (</a:t>
            </a:r>
            <a:r>
              <a:rPr lang="en-US" sz="3000" b="1" dirty="0" err="1">
                <a:latin typeface="+mn-lt"/>
              </a:rPr>
              <a:t>jadi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untuk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dapat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dipidananya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seseorang</a:t>
            </a:r>
            <a:r>
              <a:rPr lang="en-US" sz="3000" b="1" dirty="0">
                <a:latin typeface="+mn-lt"/>
              </a:rPr>
              <a:t>) </a:t>
            </a:r>
            <a:r>
              <a:rPr lang="en-US" sz="3000" b="1" dirty="0" err="1">
                <a:latin typeface="+mn-lt"/>
              </a:rPr>
              <a:t>selain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melakukan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perbuatan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pidana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orang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itu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juga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harus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mempunyai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kesalahan</a:t>
            </a:r>
            <a:r>
              <a:rPr lang="en-US" sz="3000" b="1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 err="1">
                <a:latin typeface="+mn-lt"/>
              </a:rPr>
              <a:t>Actus</a:t>
            </a:r>
            <a:r>
              <a:rPr lang="en-US" sz="3000" b="1" i="1" dirty="0">
                <a:latin typeface="+mn-lt"/>
              </a:rPr>
              <a:t> non </a:t>
            </a:r>
            <a:r>
              <a:rPr lang="en-US" sz="3000" b="1" i="1" dirty="0" err="1">
                <a:latin typeface="+mn-lt"/>
              </a:rPr>
              <a:t>facit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reum</a:t>
            </a:r>
            <a:r>
              <a:rPr lang="en-US" sz="3000" b="1" i="1" dirty="0">
                <a:latin typeface="+mn-lt"/>
              </a:rPr>
              <a:t>, nisi </a:t>
            </a:r>
            <a:r>
              <a:rPr lang="en-US" sz="3000" b="1" i="1" dirty="0" err="1">
                <a:latin typeface="+mn-lt"/>
              </a:rPr>
              <a:t>mens</a:t>
            </a:r>
            <a:r>
              <a:rPr lang="en-US" sz="3000" b="1" i="1" dirty="0">
                <a:latin typeface="+mn-lt"/>
              </a:rPr>
              <a:t> sit </a:t>
            </a:r>
            <a:r>
              <a:rPr lang="en-US" sz="3000" b="1" i="1" dirty="0" err="1">
                <a:latin typeface="+mn-lt"/>
              </a:rPr>
              <a:t>rea</a:t>
            </a:r>
            <a:r>
              <a:rPr lang="en-US" sz="3000" b="1" i="1" dirty="0">
                <a:latin typeface="+mn-lt"/>
              </a:rPr>
              <a:t>.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 err="1">
                <a:latin typeface="+mn-lt"/>
              </a:rPr>
              <a:t>Geen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straft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zonder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schuld</a:t>
            </a:r>
            <a:endParaRPr lang="en-US" sz="3000" b="1" i="1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>
                <a:latin typeface="+mn-lt"/>
              </a:rPr>
              <a:t>An act does not make a person guilty, unless the mind is guilty.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GB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8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558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2019-08-06T09:05:51Z</dcterms:created>
  <dcterms:modified xsi:type="dcterms:W3CDTF">2019-08-06T09:12:09Z</dcterms:modified>
</cp:coreProperties>
</file>