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265" r:id="rId2"/>
    <p:sldId id="257" r:id="rId3"/>
    <p:sldId id="258" r:id="rId4"/>
    <p:sldId id="262" r:id="rId5"/>
    <p:sldId id="261" r:id="rId6"/>
    <p:sldId id="259" r:id="rId7"/>
    <p:sldId id="260"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4F981-44FE-4F95-BD08-F6E264AFAF47}" type="datetimeFigureOut">
              <a:rPr lang="id-ID" smtClean="0"/>
              <a:pPr/>
              <a:t>25/04/2018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8C92ED-B0A3-42B6-99D2-202067D5C837}" type="slidenum">
              <a:rPr lang="id-ID" smtClean="0"/>
              <a:pPr/>
              <a:t>‹#›</a:t>
            </a:fld>
            <a:endParaRPr lang="id-ID"/>
          </a:p>
        </p:txBody>
      </p:sp>
    </p:spTree>
    <p:extLst>
      <p:ext uri="{BB962C8B-B14F-4D97-AF65-F5344CB8AC3E}">
        <p14:creationId xmlns:p14="http://schemas.microsoft.com/office/powerpoint/2010/main" val="2607502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948C92ED-B0A3-42B6-99D2-202067D5C837}"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8E3C275-B858-484D-948D-5D89071B568F}" type="datetimeFigureOut">
              <a:rPr lang="id-ID" smtClean="0"/>
              <a:pPr/>
              <a:t>25/04/2018</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ADADD6C-C99F-4358-B83C-04384BE8DB7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3C275-B858-484D-948D-5D89071B568F}" type="datetimeFigureOut">
              <a:rPr lang="id-ID" smtClean="0"/>
              <a:pPr/>
              <a:t>25/04/2018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DADD6C-C99F-4358-B83C-04384BE8DB7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3C275-B858-484D-948D-5D89071B568F}" type="datetimeFigureOut">
              <a:rPr lang="id-ID" smtClean="0"/>
              <a:pPr/>
              <a:t>25/04/2018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DADD6C-C99F-4358-B83C-04384BE8DB7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3C275-B858-484D-948D-5D89071B568F}" type="datetimeFigureOut">
              <a:rPr lang="id-ID" smtClean="0"/>
              <a:pPr/>
              <a:t>25/04/2018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DADD6C-C99F-4358-B83C-04384BE8DB7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E3C275-B858-484D-948D-5D89071B568F}" type="datetimeFigureOut">
              <a:rPr lang="id-ID" smtClean="0"/>
              <a:pPr/>
              <a:t>25/04/2018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ADADD6C-C99F-4358-B83C-04384BE8DB7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E3C275-B858-484D-948D-5D89071B568F}" type="datetimeFigureOut">
              <a:rPr lang="id-ID" smtClean="0"/>
              <a:pPr/>
              <a:t>25/04/2018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DADD6C-C99F-4358-B83C-04384BE8DB7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8E3C275-B858-484D-948D-5D89071B568F}" type="datetimeFigureOut">
              <a:rPr lang="id-ID" smtClean="0"/>
              <a:pPr/>
              <a:t>25/04/2018</a:t>
            </a:fld>
            <a:endParaRPr lang="id-ID"/>
          </a:p>
        </p:txBody>
      </p:sp>
      <p:sp>
        <p:nvSpPr>
          <p:cNvPr id="27" name="Slide Number Placeholder 26"/>
          <p:cNvSpPr>
            <a:spLocks noGrp="1"/>
          </p:cNvSpPr>
          <p:nvPr>
            <p:ph type="sldNum" sz="quarter" idx="11"/>
          </p:nvPr>
        </p:nvSpPr>
        <p:spPr/>
        <p:txBody>
          <a:bodyPr rtlCol="0"/>
          <a:lstStyle/>
          <a:p>
            <a:fld id="{DADADD6C-C99F-4358-B83C-04384BE8DB74}"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8E3C275-B858-484D-948D-5D89071B568F}" type="datetimeFigureOut">
              <a:rPr lang="id-ID" smtClean="0"/>
              <a:pPr/>
              <a:t>25/04/2018</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DADADD6C-C99F-4358-B83C-04384BE8DB7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3C275-B858-484D-948D-5D89071B568F}" type="datetimeFigureOut">
              <a:rPr lang="id-ID" smtClean="0"/>
              <a:pPr/>
              <a:t>25/04/2018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ADADD6C-C99F-4358-B83C-04384BE8DB7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E3C275-B858-484D-948D-5D89071B568F}" type="datetimeFigureOut">
              <a:rPr lang="id-ID" smtClean="0"/>
              <a:pPr/>
              <a:t>25/04/2018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DADD6C-C99F-4358-B83C-04384BE8DB7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E3C275-B858-484D-948D-5D89071B568F}" type="datetimeFigureOut">
              <a:rPr lang="id-ID" smtClean="0"/>
              <a:pPr/>
              <a:t>25/04/2018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ADADD6C-C99F-4358-B83C-04384BE8DB7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8E3C275-B858-484D-948D-5D89071B568F}" type="datetimeFigureOut">
              <a:rPr lang="id-ID" smtClean="0"/>
              <a:pPr/>
              <a:t>25/04/2018</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DADD6C-C99F-4358-B83C-04384BE8DB7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28596" y="42860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accent1">
                    <a:lumMod val="60000"/>
                    <a:lumOff val="40000"/>
                  </a:schemeClr>
                </a:solidFill>
                <a:effectLst/>
                <a:uLnTx/>
                <a:uFillTx/>
                <a:latin typeface="+mj-lt"/>
                <a:ea typeface="+mj-ea"/>
                <a:cs typeface="+mj-cs"/>
              </a:rPr>
              <a:t>DATA DIRI</a:t>
            </a:r>
            <a:endParaRPr kumimoji="0" lang="id-ID" sz="4400" b="1" i="0" u="none" strike="noStrike" kern="1200" cap="none" spc="0" normalizeH="0" baseline="0" noProof="0" dirty="0">
              <a:ln>
                <a:noFill/>
              </a:ln>
              <a:solidFill>
                <a:schemeClr val="accent1">
                  <a:lumMod val="60000"/>
                  <a:lumOff val="40000"/>
                </a:schemeClr>
              </a:solidFill>
              <a:effectLst/>
              <a:uLnTx/>
              <a:uFillTx/>
              <a:latin typeface="+mj-lt"/>
              <a:ea typeface="+mj-ea"/>
              <a:cs typeface="+mj-cs"/>
            </a:endParaRPr>
          </a:p>
        </p:txBody>
      </p:sp>
      <p:sp>
        <p:nvSpPr>
          <p:cNvPr id="5" name="Content Placeholder 2"/>
          <p:cNvSpPr txBox="1">
            <a:spLocks/>
          </p:cNvSpPr>
          <p:nvPr/>
        </p:nvSpPr>
        <p:spPr>
          <a:xfrm>
            <a:off x="428596" y="1659996"/>
            <a:ext cx="8229600" cy="4389120"/>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Nama            :  Dr. Drs. Helvis Ssos SH MH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Status            :  K/3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Pendidikan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Militer</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Sepamilwa</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Suspaidik</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Suslapa</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Sipil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S1 Sarjana Fisika</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S1 Sarjana Adminisrasi Negara</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S1 Sarjana Hukum</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S2 Magister Hukum</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S3 Doktor Hukum</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penelitian dalam hukum</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Penelitian Normatif</a:t>
            </a:r>
          </a:p>
          <a:p>
            <a:pPr lvl="1"/>
            <a:r>
              <a:rPr lang="id-ID" dirty="0" smtClean="0"/>
              <a:t>Adalah penelitian hukum yg meletakkan hukum sbg sebuah bangunan sistem norma. </a:t>
            </a:r>
          </a:p>
          <a:p>
            <a:r>
              <a:rPr lang="id-ID" dirty="0" smtClean="0"/>
              <a:t>Sistem norma yg dimaksud adalah mengenai asas, norma, kaidah dari peraturan perUUan, putusan pengadilan, perjanjian, serta doktrin (ajaran)</a:t>
            </a:r>
          </a:p>
          <a:p>
            <a:r>
              <a:rPr lang="id-ID" dirty="0" smtClean="0"/>
              <a:t>Peter Mahmud Marzuki ttg Penelitian Normatif</a:t>
            </a:r>
          </a:p>
          <a:p>
            <a:pPr lvl="1"/>
            <a:r>
              <a:rPr lang="id-ID" dirty="0" smtClean="0"/>
              <a:t>Suatu proses utk menemukan suatu aturan hkm positip, prinsip-prinsip hkm, maupun doktrin2 hkm,utk menjawab permasalahan hkm yg dihadapi....Penelitian hkm normatif dilakukan utk menghasilkan argumentasi, teori atau konsep baru sbg preskripsi dlm menyelesaikan masalah yg dihadapi....”</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Soejono Soekanto dan Sri Mamudji, ttg penelitian normatif :</a:t>
            </a:r>
          </a:p>
          <a:p>
            <a:pPr lvl="1"/>
            <a:r>
              <a:rPr lang="id-ID" dirty="0" smtClean="0"/>
              <a:t>Adalah penelitian hukum yg dilakukan dgn cara meneliti bahan kepustakaan (data skunder) yg mencakup :</a:t>
            </a:r>
          </a:p>
          <a:p>
            <a:pPr lvl="1"/>
            <a:r>
              <a:rPr lang="id-ID" dirty="0" smtClean="0"/>
              <a:t>a. Penelitian terhadap asas-asas hukum, yaitu penelitian terhadap unsur-unsur hukum baik unsur ideal yg menghasilkan kaidah-kaidah hkm melalui filsafat hkm dan unsur nyata yg menghasilkan tata hkm tertentu (tertulis)  </a:t>
            </a:r>
          </a:p>
          <a:p>
            <a:pPr lvl="1"/>
            <a:r>
              <a:rPr lang="id-ID" dirty="0" smtClean="0"/>
              <a:t>b. Penelitian terhadap sisematika hkm, yaitu mengadakan identifikasi terhadap pengertian pokok dalam hkm sprti subjek hkm,hak dan kewajiban, peristiwa hkm dalam peraturan perUUan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c. Penelitian terhadap taraf sinkronisasi vertikal dan horizontal, yaitu meneliti keserasian hkm positip (peraturan perUUan) agar dk bertentangan berdasarkan hierarki perUUan (stufenbau theory)</a:t>
            </a:r>
          </a:p>
          <a:p>
            <a:r>
              <a:rPr lang="id-ID" dirty="0" smtClean="0"/>
              <a:t>d. Perbandingan Hukum, yaitu membangun pengetahuan umum mengenai hkm positip dgn membandingkan sistem hkm di satu negara dgn sistem hkm di negara lain</a:t>
            </a:r>
          </a:p>
          <a:p>
            <a:r>
              <a:rPr lang="id-ID" dirty="0" smtClean="0"/>
              <a:t>e. Sejarah Hukum, meneliti perkembangan hkm posiip (per perUUan) dlm kurun waktu terentu misalnya hkm tnh,perkawinan,perpajakan perusahaan.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Sutandiyo Wigyosubroto memberikan istilah penelitian hkm normatif dgn istilah penelitian doktrinal, yaitu penelitian terhadap hkm yg dikonsepkan dan dikembangkan ats dasar doktrin yg dianut sang pengkonsepkan atau sang pengembangnya.</a:t>
            </a:r>
          </a:p>
          <a:p>
            <a:r>
              <a:rPr lang="id-ID" dirty="0" smtClean="0"/>
              <a:t>Penelitian hkm doktrinal dibagi menjadi 3 bagian</a:t>
            </a:r>
          </a:p>
          <a:p>
            <a:r>
              <a:rPr lang="id-ID" dirty="0" smtClean="0"/>
              <a:t>a. Penelitian doktrinal yg mengkaji hkm yg dikonsepkan sbg asas hkm alam dlm sistem moral menurut doktrin hkm alam</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smtClean="0"/>
              <a:t>	b. Penelitian doktrinal yg mengkaji hkm yg dikonsepkan sbg kaidah perUUan menurut doktrin positivisme</a:t>
            </a:r>
          </a:p>
          <a:p>
            <a:pPr>
              <a:buNone/>
            </a:pPr>
            <a:r>
              <a:rPr lang="id-ID" dirty="0" smtClean="0"/>
              <a:t>	c. Penelitian doktrinal yg mengkaji hkm yg dikonsepkan sebagai keputusan hakim</a:t>
            </a:r>
          </a:p>
          <a:p>
            <a:pPr>
              <a:buNone/>
            </a:pPr>
            <a:r>
              <a:rPr lang="id-ID" dirty="0" smtClean="0"/>
              <a:t>Objek penelitian hukum normatif</a:t>
            </a:r>
          </a:p>
          <a:p>
            <a:pPr>
              <a:buNone/>
            </a:pPr>
            <a:r>
              <a:rPr lang="id-ID" dirty="0" smtClean="0"/>
              <a:t>	Isu dari hukum sbg sistem norma yg digunakan utk memberikan “justifikasi’ preskriptif ttg suatu peristiwa hukum. Sehingga penelitian hkm normatif menjadikan sistem norma sbg pusat kajiannya.</a:t>
            </a:r>
          </a:p>
          <a:p>
            <a:pPr>
              <a:buNone/>
            </a:pPr>
            <a:r>
              <a:rPr lang="id-ID" dirty="0" smtClean="0"/>
              <a:t>Sistem norma dlm arti yg sederhana adalah sistem kaidah atau aturan.</a:t>
            </a:r>
          </a:p>
          <a:p>
            <a:pPr>
              <a:buNone/>
            </a:pPr>
            <a:endParaRPr lang="id-ID" dirty="0" smtClean="0"/>
          </a:p>
          <a:p>
            <a:pPr>
              <a:buNone/>
            </a:pPr>
            <a:endParaRPr lang="id-ID" dirty="0" smtClean="0"/>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Penelitian hkm normatif meneliti kaidah atau aturan hkm sbg suatu bangunan sistem yg terkait dgn suatu peristiwa hkm.</a:t>
            </a:r>
          </a:p>
          <a:p>
            <a:r>
              <a:rPr lang="id-ID" dirty="0" smtClean="0"/>
              <a:t>Penelitian normatif dimaksudkan utk memberikan argumentasi hkm sbg dasar penentu apakah sesuatu peristiwa sdh benar atau salah serta bagaimana sebaiknya peristiwa itu menurut hkm.</a:t>
            </a:r>
          </a:p>
          <a:p>
            <a:r>
              <a:rPr lang="id-ID" smtClean="0"/>
              <a:t>Sehingga apabila org akan melakukan penelitian hkm normatif,maka ia akan memulai dari suatu peristiwa hkm dan selanjutnya akan dicarikan rujukan pada sistem norma,seperti  per perUUan,asas hkm,maupun doktrin hkm yg diajarkan para ahli hkm utk mencari konstruksi hkm maupun hub hukumnya.</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penelitian normatif</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Misalkan org tertarik pada fenomena otonomi daerah, fenomena ini akan diuraikan satu persatu berdasarkan ketentuan peraturan perUUan yg ada (UU Otonomi Daerah). Ternyata banyak hal yg bisa didapatkan mengenai persoalan hkm dari aturan perUUan mengenai peristiwa tsb.</a:t>
            </a:r>
          </a:p>
          <a:p>
            <a:r>
              <a:rPr lang="id-ID" dirty="0" smtClean="0"/>
              <a:t>Dari tata cara pemilihan pemerintah daerah melalui PILKADA, fungsi pengawasan DPRD terhadap Pemerintah Daerah, Penganggaran Daaerah, rsetribusi daerah,dll.</a:t>
            </a:r>
          </a:p>
          <a:p>
            <a:r>
              <a:rPr lang="id-ID" dirty="0" smtClean="0"/>
              <a:t>Persoalan di atas tinggal ditentukan secara spesifik mana yg akan dibahas lbh lanjut.</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Apakah aturan ttg penganggaran daerah misalnya,tlh sesuai dgn ketentuan perUUan yg lbh tinggi.</a:t>
            </a:r>
          </a:p>
          <a:p>
            <a:r>
              <a:rPr lang="id-ID" dirty="0" smtClean="0"/>
              <a:t>Apakah tata cara pengawasan oleh DPRD terhadap pemerintah daerah tlh mampu mewujudkan prinsip good governance dan sebagainya.</a:t>
            </a:r>
          </a:p>
          <a:p>
            <a:r>
              <a:rPr lang="id-ID" dirty="0" smtClean="0"/>
              <a:t>Penelitian normatif hanya berhenti pd lingkup konsepsi hkm,asas hkm dan kaidah peraturan saja. Tdk sampai pd prilaku manusia yg menerapkan peraturan tsb. Sehingga tdk perlu mengkaji apakah anggota DPRD menjalankan ketentuan ttg fungsi pengawasan pemerintah daerah dgn baik atau tdk. Di samping itu jg dk perlu meneliti ttg prilaku para polisi dlm mengikuti PILKADA. </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Contoh lainnya,apabila org tertarik dgn investasi asing di Indonesia ckp mengkaji mengenai ketentuan segala perUUan tg fenomena tsb.</a:t>
            </a:r>
          </a:p>
          <a:p>
            <a:r>
              <a:rPr lang="id-ID" dirty="0" smtClean="0"/>
              <a:t>Segala aturan perUUan dari proses perijinan,pengiriman masuknya peralatan,pembuatan kontrak karya,kontrak tenaga kerja asing dan lokal,hingga pembuatan perusahaan join venture.</a:t>
            </a:r>
          </a:p>
          <a:p>
            <a:r>
              <a:rPr lang="id-ID" dirty="0" smtClean="0"/>
              <a:t>Apakah semua ketentuan dan kontrak tsb. tlh sesuai dgn prinsip dan asas hkm serta per perUUan yg ada baik secara vertikal ataupun horisontal.</a:t>
            </a:r>
          </a:p>
          <a:p>
            <a:r>
              <a:rPr lang="id-ID" dirty="0" smtClean="0"/>
              <a:t>Tdk perlu meneliti prilaku dri tenaga kerja asing ketika bekerja di Indonesia atau prilaku investor asing yg suka menyuap para birokrat dlm proses mengurus perijinan.</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Penelitian hkm normatif menempatkan sistem norma sbg objek kajiannya.</a:t>
            </a:r>
          </a:p>
          <a:p>
            <a:r>
              <a:rPr lang="id-ID" dirty="0" smtClean="0"/>
              <a:t>Sistem norma yg dimaksud adalah seluruh unsur dari norma hkm yg berisi nilai-nilai ttg bagaimana seharusnya manusia bertingkah laku.</a:t>
            </a:r>
          </a:p>
          <a:p>
            <a:r>
              <a:rPr lang="id-ID" dirty="0" smtClean="0"/>
              <a:t>Unsur-unsur tsb adalah:</a:t>
            </a:r>
          </a:p>
          <a:p>
            <a:pPr lvl="1"/>
            <a:r>
              <a:rPr lang="id-ID" dirty="0" smtClean="0"/>
              <a:t>Norma dasar</a:t>
            </a:r>
          </a:p>
          <a:p>
            <a:pPr lvl="1"/>
            <a:r>
              <a:rPr lang="id-ID" dirty="0" smtClean="0"/>
              <a:t>Asas-asas hkm</a:t>
            </a:r>
          </a:p>
          <a:p>
            <a:pPr lvl="1"/>
            <a:r>
              <a:rPr lang="id-ID" dirty="0" smtClean="0"/>
              <a:t>Kitab UU atau PerUUan</a:t>
            </a:r>
          </a:p>
          <a:p>
            <a:pPr lvl="1"/>
            <a:r>
              <a:rPr lang="id-ID" dirty="0" smtClean="0"/>
              <a:t>Doktrin atau ajaran hkm</a:t>
            </a:r>
          </a:p>
          <a:p>
            <a:pPr lvl="1"/>
            <a:r>
              <a:rPr lang="id-ID" dirty="0" smtClean="0"/>
              <a:t>Dokumen perjanjian</a:t>
            </a:r>
          </a:p>
          <a:p>
            <a:pPr lvl="1"/>
            <a:r>
              <a:rPr lang="id-ID" dirty="0" smtClean="0"/>
              <a:t>Keputusan pengadilan</a:t>
            </a:r>
          </a:p>
          <a:p>
            <a:pPr lvl="1"/>
            <a:r>
              <a:rPr lang="id-ID" dirty="0" smtClean="0"/>
              <a:t>Keputusan birokrasi</a:t>
            </a:r>
          </a:p>
          <a:p>
            <a:pPr lvl="1"/>
            <a:r>
              <a:rPr lang="id-ID" dirty="0" smtClean="0"/>
              <a:t>Segala btk dokumen hkm yg dibuat secara formal dan memp kekuatan hkm yg mengikat</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Metodolologi Penelitian Hukum</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Met Penelitian merupakan ilmu yg mempelajari metode penelitian.</a:t>
            </a:r>
          </a:p>
          <a:p>
            <a:r>
              <a:rPr lang="id-ID" dirty="0" smtClean="0"/>
              <a:t>Konsep teoretik ttg berbagai metode</a:t>
            </a:r>
          </a:p>
          <a:p>
            <a:r>
              <a:rPr lang="id-ID" dirty="0" smtClean="0"/>
              <a:t>Metodologi Penelitian tidak sama dgn metode penelitian.</a:t>
            </a:r>
          </a:p>
          <a:p>
            <a:r>
              <a:rPr lang="id-ID" dirty="0" smtClean="0"/>
              <a:t>Metode merupakan bagian dari metodologi</a:t>
            </a:r>
          </a:p>
          <a:p>
            <a:r>
              <a:rPr lang="id-ID" dirty="0" smtClean="0"/>
              <a:t>Melalui Metodologi tergambar dgn jelas landasan teori yg digunakan,tehnik pengumpulan,pengolahan,serta analisis data </a:t>
            </a:r>
          </a:p>
          <a:p>
            <a:r>
              <a:rPr lang="id-ID" dirty="0" smtClean="0"/>
              <a:t>Metodologi penelitian merupakan langkah-langkah penelitian</a:t>
            </a:r>
          </a:p>
          <a:p>
            <a:r>
              <a:rPr lang="id-ID" dirty="0" smtClean="0"/>
              <a:t>Metode penelitian adalah cara melakukan setiap langkah</a:t>
            </a:r>
          </a:p>
          <a:p>
            <a:pPr>
              <a:buNone/>
            </a:pPr>
            <a:endParaRPr lang="id-ID" dirty="0" smtClean="0"/>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Penelitian hkm normatif akn mengkaji objek sb dan dikaji dari sistematika berdasarkan ketaatan pd struktur hkm secara hierarkhis utk memberikan sebuah pendapat hkm dlm bentuk justifikasi (preskriftif) terhadap sebuah peristiwa hkm.</a:t>
            </a:r>
          </a:p>
          <a:p>
            <a:r>
              <a:rPr lang="id-ID" dirty="0" smtClean="0"/>
              <a:t>Beberapa contoh berikut mgkin bisa menjelaskan deskripsi di ats;</a:t>
            </a:r>
          </a:p>
          <a:p>
            <a:r>
              <a:rPr lang="id-ID" dirty="0" smtClean="0"/>
              <a:t>a. Misalnya, akan meneliti mengenai hub buruh dan majikan dlm hkm ketenagakerjaan,maka bisa diamati hub hkm yg dibuat dlm perjanjian kerja tsb,apakah didasarkan pd sebuah kontrak kerja yg benar menurut ketentuan per perUUan yg ada?atau apakah per perUUan yg mengatur ketenagakerjaan tlh sesuai dgn asas-asas hkm ketenagakerjaan sprti no work no pay, atau apakah asas-asas tsb sesuai dgn nilai-nilai keadilan sosial yg terdapat dlm Pancasila sbg norma dasar sistem hkm di Indonesia?  </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b.jika mengamati Perda sbh Kabupaten yg mengatur ttg pungutan dan restribusi misalnya,apakah perda tsb tdk bertentangan dgn peraturan perUUab di atsnya seperti Kep Menteri,Instruksi Presiden dan UU yg erkait dgn pungutan dan atau kewenangan daerah?</a:t>
            </a:r>
          </a:p>
          <a:p>
            <a:r>
              <a:rPr lang="id-ID" dirty="0" smtClean="0"/>
              <a:t>c.dlm hkm perusahaan misalnya,apakah kontrak kerjasama yg dibuat antara satu perusahaan dgn perusahaan lain sdh sesuai dgn asas hkm perjanjian serta tdk melanggar kep Rapat Umum Pemegang Saham atau Anggaran Dasar dan Anggaran Rmh Tangga perusahaan serta per perUUan yg terkait?</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d.dpt jg diamati apakah mahalnya biaya sekolah yg ditetapkan olh Kep Rektor sbh perguruan tinggi sdh sesuai dgn hak ats pendidikan bagi warga negara dan UU Sistem Pendidikan Nasional?</a:t>
            </a:r>
          </a:p>
          <a:p>
            <a:r>
              <a:rPr lang="id-ID" dirty="0" smtClean="0"/>
              <a:t>e.dlm sbh penelitian yg mengkaji ttg apakah prinsip utk kepentingan umum dari fungsi sosial ats tanah dlm rumusan per perUUan tdk melanggar asas kepastian hkm dlm perlindungan hak milik perseorangan?</a:t>
            </a:r>
          </a:p>
          <a:p>
            <a:r>
              <a:rPr lang="id-ID" dirty="0" smtClean="0"/>
              <a:t>f. Dlm dunia peradilan misalnya, apakah putusan hakim dlm kasus mega korupsi sdh sesuai dgn nilai keadilan berdasarkan UU Anti Korupsi dan KUHP? </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Objek kajian penelitian hkm normatif selalu bersumber dari sistem norma yg seluruh bahannya dianggap tlh tersedia, shgg dk perlu utk mencari informasi tambahan yg bukan dari sumber tsb.</a:t>
            </a:r>
          </a:p>
          <a:p>
            <a:r>
              <a:rPr lang="id-ID" dirty="0" smtClean="0"/>
              <a:t>Hal yg sering kali bisa menimbulkan kesalahan bg peneliti ketika melakukan penelitian adalah mencampur adukan antara norma dgn prilaku. </a:t>
            </a:r>
          </a:p>
          <a:p>
            <a:r>
              <a:rPr lang="id-ID" dirty="0" smtClean="0"/>
              <a:t>Intinya penelitian hkm normatif berhenti pd penelitian mengenai sistem norma saja dan tdk mengkaji ttg prilaku seseorg atau lembaga dlm melaksanakan atau menjalankan norma tsb.  </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Bahan hkm dlm penelitian hkm normatif</a:t>
            </a:r>
          </a:p>
          <a:p>
            <a:r>
              <a:rPr lang="id-ID" dirty="0" smtClean="0"/>
              <a:t>Pengertian bahan dgn data dibedakan</a:t>
            </a:r>
          </a:p>
          <a:p>
            <a:r>
              <a:rPr lang="id-ID" dirty="0" smtClean="0"/>
              <a:t>Data adalah informasi yg harus dicari</a:t>
            </a:r>
          </a:p>
          <a:p>
            <a:r>
              <a:rPr lang="id-ID" dirty="0" smtClean="0"/>
              <a:t>Bahan disebut material yg dlm penelitian hkm normtif sistem hkm dianggap tlh mempunyai seluruh material/bahan shgg tdk perlu dicari keluar</a:t>
            </a:r>
          </a:p>
          <a:p>
            <a:r>
              <a:rPr lang="id-ID" dirty="0" smtClean="0"/>
              <a:t>Bahan hkm dlm penelitian normatif  cukup dicari dgn cara penelitian kepustakaan (termasuk wawancara dgn nara sumber)</a:t>
            </a:r>
          </a:p>
          <a:p>
            <a:r>
              <a:rPr lang="id-ID" dirty="0" smtClean="0"/>
              <a:t>Sementara data yg digunakan utk sesuatu yg informatif empiris dlm penelitian yuridis empiris yg hrs dicari melalui pengamatan atau observasi ke dunia nyata.  </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Bahan hkm atau data skunder diperinci sbg:</a:t>
            </a:r>
          </a:p>
          <a:p>
            <a:r>
              <a:rPr lang="id-ID" dirty="0" smtClean="0"/>
              <a:t>a. Bahan hkm primer,terdiri dari per perUUan,risalah resmi,putusan pengadilan dan dokumen resmi negara.</a:t>
            </a:r>
          </a:p>
          <a:p>
            <a:r>
              <a:rPr lang="id-ID" dirty="0" smtClean="0"/>
              <a:t>b. Bahan hkm sekunder,terdiri dari buku atau jurnal hkm yg berisi mengenai prinsip2 dasar (asas hkm),pandangan para ahli hkm(doktrin),hsl penelitian hkm,wawancara dgn nara sumber seorg ahli hkm utk memberikan pendapat hkm ttg suatu fenomena dpt dijadikan bahan hkm sekunder. Namun demikian perlu dilihat kapasitas keilmuan dan seyogianya tdk terlibat dgn kejadian tsb agar komentar yg diberikan menjadi objektif. </a:t>
            </a:r>
          </a:p>
          <a:p>
            <a:endParaRPr lang="id-ID" dirty="0" smtClean="0"/>
          </a:p>
          <a:p>
            <a:pPr>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Bahan non hkm,terdiri dari buku teks bkn hkm yg terkait dgn penelitian sprti buku politik,buku ekonomi,data sensus,kamus bahasa umum.</a:t>
            </a:r>
          </a:p>
          <a:p>
            <a:r>
              <a:rPr lang="id-ID" dirty="0" smtClean="0"/>
              <a:t>Para ahli menggunakan istilah bahan hkm tersier, yaitu bahan hkm yg terdiri dari kamus dan ensiklopedia</a:t>
            </a:r>
          </a:p>
          <a:p>
            <a:endParaRPr lang="id-ID" dirty="0" smtClean="0"/>
          </a:p>
          <a:p>
            <a:r>
              <a:rPr lang="id-ID" dirty="0" smtClean="0"/>
              <a:t>Hasil dan manfaat Penelitian Hkm Normatif</a:t>
            </a:r>
          </a:p>
          <a:p>
            <a:pPr lvl="1"/>
            <a:r>
              <a:rPr lang="id-ID" smtClean="0"/>
              <a:t>a.menentukan </a:t>
            </a:r>
            <a:r>
              <a:rPr lang="id-ID" dirty="0" smtClean="0"/>
              <a:t>hub dan status hkm para pihak dlm sebuah peristiwa hkm</a:t>
            </a:r>
          </a:p>
          <a:p>
            <a:pPr lvl="1"/>
            <a:r>
              <a:rPr lang="id-ID" dirty="0" smtClean="0"/>
              <a:t>b.memberikan penilaian (justifikasi) hkm terhadap suatu peristiwa hkm.Apakah salah,benar atau apa yg sebaiknya menurut hkm</a:t>
            </a:r>
          </a:p>
          <a:p>
            <a:pPr lvl="1"/>
            <a:r>
              <a:rPr lang="id-ID" dirty="0" smtClean="0"/>
              <a:t>c.meluruskan dan menjaga konsistensi dari sistem norma dasar,asas-asas,doktrin,kontrak serta per perUUan yg berlaku atau yg diberlakukan</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Penelitian Hukum Empiris</a:t>
            </a:r>
            <a:endParaRPr lang="id-ID" dirty="0"/>
          </a:p>
        </p:txBody>
      </p:sp>
      <p:sp>
        <p:nvSpPr>
          <p:cNvPr id="3" name="Content Placeholder 2"/>
          <p:cNvSpPr>
            <a:spLocks noGrp="1"/>
          </p:cNvSpPr>
          <p:nvPr>
            <p:ph idx="1"/>
          </p:nvPr>
        </p:nvSpPr>
        <p:spPr/>
        <p:txBody>
          <a:bodyPr>
            <a:normAutofit fontScale="85000" lnSpcReduction="20000"/>
          </a:bodyPr>
          <a:lstStyle/>
          <a:p>
            <a:pPr>
              <a:buFontTx/>
              <a:buChar char="-"/>
            </a:pPr>
            <a:r>
              <a:rPr lang="id-ID" dirty="0" smtClean="0"/>
              <a:t>Untuk mendukung perkembangan ilmu hukum, tidak cukup hanya dilakukan dengan melakukan studi mengenai sistem norma saja. </a:t>
            </a:r>
          </a:p>
          <a:p>
            <a:pPr>
              <a:buFontTx/>
              <a:buChar char="-"/>
            </a:pPr>
            <a:r>
              <a:rPr lang="id-ID" dirty="0" smtClean="0"/>
              <a:t>Hukum pada kenyataannya dibuat dan diterapkan oleh manusia yg hidup dlm masyarakat, artinya keberadaan hkm tdk bisa dilepaskan dari keadaan sosial masyarakat serta perilaku manusia yg terkait dgn lembaga hkm tersebut</a:t>
            </a:r>
          </a:p>
          <a:p>
            <a:pPr>
              <a:buFontTx/>
              <a:buChar char="-"/>
            </a:pPr>
            <a:r>
              <a:rPr lang="id-ID" dirty="0" smtClean="0"/>
              <a:t>Contoh seorg dokter yg baik diharapkan tdk hanya mampu bekerja utk menyembuhkan pasien dari serangan penyakit,namun </a:t>
            </a:r>
            <a:r>
              <a:rPr lang="id-ID" smtClean="0"/>
              <a:t>sekaligus bisa memberi nasihat bagi pasien utk menjaga keseimbangan makanan dan kebersihan lingkungan hidupnya agar tdk terjangkit penyakit lagi</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None/>
            </a:pPr>
            <a:r>
              <a:rPr lang="id-ID" dirty="0" smtClean="0"/>
              <a:t>	Satjipto Raharjo mengatakan bahwa:</a:t>
            </a:r>
          </a:p>
          <a:p>
            <a:r>
              <a:rPr lang="id-ID" dirty="0" smtClean="0"/>
              <a:t>......untk mampu memahami hkm lalu lintas tdk bisa hanya membaca undang-undang lalu lintas saja,tetapi jg hrs turun dan mengamati langsung apa yg terjadi di jalan raya.....</a:t>
            </a:r>
          </a:p>
          <a:p>
            <a:r>
              <a:rPr lang="id-ID" dirty="0" smtClean="0"/>
              <a:t>Hal ini selain akan memberikan pemahaman yg utuh terhadap hkm dlm konteks norma maupun ketika diterapkan dlm konteks sosial. Selain itu jg akan memudahkan bagi para penstudi hkm utk mendorong perkembangan ilmu hkm yg mempunyai nilai guna bagi masyarakat,begitu pul akan bermanfaat bagi para praktisi dan para legislator dlm merumuskan perUUan agr bisa bisa melindungi kepentingan masyarakat banyak sesuai dgn perkembangan jaman.</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Tipe penelitian Hkm Empiris</a:t>
            </a:r>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smtClean="0"/>
              <a:t>1.Penelitian hkm yuridis sosiologis (Sociological Jurisprudence)</a:t>
            </a:r>
          </a:p>
          <a:p>
            <a:pPr>
              <a:buNone/>
            </a:pPr>
            <a:r>
              <a:rPr lang="id-ID" dirty="0" smtClean="0"/>
              <a:t>2.Penelitian sosiologi tentang hukum (Sociology of Law)</a:t>
            </a:r>
          </a:p>
          <a:p>
            <a:pPr>
              <a:buNone/>
            </a:pPr>
            <a:r>
              <a:rPr lang="id-ID" dirty="0" smtClean="0"/>
              <a:t>Perbedaan kedua tipe ini akan membawa konsekuensi yg luas pd permasalahan yg diajukan,meliputi teori yg digunakan serta metode penelitian yg diterapkan’</a:t>
            </a:r>
          </a:p>
          <a:p>
            <a:pPr>
              <a:buNone/>
            </a:pPr>
            <a:r>
              <a:rPr lang="id-ID" dirty="0" smtClean="0"/>
              <a:t>Perbedaan penelitian yuridis empiris dan Penelitian sosiologi ttg hkm</a:t>
            </a:r>
          </a:p>
          <a:p>
            <a:pPr>
              <a:buNone/>
            </a:pPr>
            <a:r>
              <a:rPr lang="id-ID" dirty="0" smtClean="0"/>
              <a:t>Pertama, penelitian yuridis sosiologis atau sering disebut penelitian hkm yg sosiologis berdasarkan madzhab sociological jurisprodence. Penelitian ini berbasis pada ilmu hkm normatif (perUU)an tetapi bkn mengkaji sistem norma dlm aturan perUUan,namun mengamati bagaimana reaksi dan interaksi yg terjadi ketika sistem norma itu bekerja di dlm masyarakat. Penelitian ini jg sering disebut sbg penelitian bekerjanya hkm (law in action)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8229600" cy="4643470"/>
          </a:xfrm>
        </p:spPr>
        <p:txBody>
          <a:bodyPr>
            <a:normAutofit fontScale="77500" lnSpcReduction="20000"/>
          </a:bodyPr>
          <a:lstStyle/>
          <a:p>
            <a:r>
              <a:rPr lang="id-ID" dirty="0" smtClean="0"/>
              <a:t>Penelitian berasal dari bah Inggris Research</a:t>
            </a:r>
          </a:p>
          <a:p>
            <a:r>
              <a:rPr lang="id-ID" dirty="0" smtClean="0"/>
              <a:t>Research artinya mencari kembali pada kebenaran</a:t>
            </a:r>
          </a:p>
          <a:p>
            <a:r>
              <a:rPr lang="id-ID" dirty="0" smtClean="0"/>
              <a:t>Pencarian kebenaran yg dimaksud adalah upaya-upaya manusia utk memahami dunia dgn segala rahasia yg terkandung di dlmnya utk mendapatkan solusi atau jln keluar dari setiap masalah yg dihadapinya</a:t>
            </a:r>
          </a:p>
          <a:p>
            <a:r>
              <a:rPr lang="id-ID" dirty="0" smtClean="0"/>
              <a:t>Penelitian sebagai aktivitas ilmiah merupakan proses pengembangan ilmu pengetahuan</a:t>
            </a:r>
          </a:p>
          <a:p>
            <a:r>
              <a:rPr lang="id-ID" dirty="0" smtClean="0"/>
              <a:t>Ilmu pengetahuan adalah pengetahuan yg ilmiah atau disebut ilmu</a:t>
            </a:r>
          </a:p>
          <a:p>
            <a:r>
              <a:rPr lang="id-ID" dirty="0" smtClean="0"/>
              <a:t>Pengetahuan yg tdk ilmiah bkn ilmu melainkan pengetahuan saja</a:t>
            </a:r>
          </a:p>
          <a:p>
            <a:r>
              <a:rPr lang="id-ID" dirty="0" smtClean="0"/>
              <a:t>Cara manusia mendapatkan ilmu pengetahuan atau kebenaran dpt dikelompokkan menjadi dua cara yaitu cara kuno dan cara modern</a:t>
            </a:r>
          </a:p>
          <a:p>
            <a:pPr>
              <a:buNone/>
            </a:pPr>
            <a:endParaRPr lang="id-ID" dirty="0" smtClean="0"/>
          </a:p>
          <a:p>
            <a:pPr lvl="1">
              <a:buNone/>
            </a:pP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Y ang mendasarkan pada doktrin para realis Amerika seperti Holmes, atau Roscou Pound.</a:t>
            </a:r>
          </a:p>
          <a:p>
            <a:r>
              <a:rPr lang="id-ID" dirty="0" smtClean="0"/>
              <a:t>Contoh pada penelitian normatif mengkaji dan mencari jawaban ttg suatu kasus hkm berdasarkan aturan perUUan apa yg terkait. Kasus pencurian selalu akan dikaitkan dgn Pasal 3 KUHP,ganti kerugian dlm wanprestasi akn merujuk Pasal 1365 KHUPerdata,tg jwb Pemerintah Daerah akn dikaitkan dgn UU Otonomi Daerah,tdk membayar pajak akn dicari sanksinya dlm UU perpajakan dan hak warga negara akn dicari rumusannya dlm UUD 1945.</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Penelitian yuridis sosiologis,tgs peneliti adalah mengkaji ttg “apa yg ada dibalik yg tampak dari penerapan perUUan”</a:t>
            </a:r>
          </a:p>
          <a:p>
            <a:r>
              <a:rPr lang="id-ID" dirty="0" smtClean="0"/>
              <a:t>Misalnya meneliti ttg ketaatan masyarakat dlm berlalu lintas,menjelaskan mengapa para pelaku bisnis enggan membayar pajak,peran pemerintah daerah dlm mewujudkan prinsip good governance atau mencari jawaban mengapa para pelaku bisnis tdk menyelesaikan sengketa perdagangan melalui pengadilan.</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Sutandyo dlm hal ini masih mengatakan bahwa penelitian yuridis sosiologis masuk dlm kategori penelitian hkm doktrinal ttg hkm in concreto dan penelitian hkm normatif disebut penelitian hkm in abstracto..</a:t>
            </a:r>
          </a:p>
          <a:p>
            <a:r>
              <a:rPr lang="id-ID" dirty="0" smtClean="0"/>
              <a:t> </a:t>
            </a:r>
          </a:p>
          <a:p>
            <a:r>
              <a:rPr lang="id-ID" dirty="0" smtClean="0"/>
              <a:t>Penelitian sosiologi ttg hkm, mengharuskan org melihat hkm dari paradigma yg berbeda. Penelitian sosiologi ttg hkm mengkonstruksikan hkm bkn sebagai suatu sistem norma dlm bentuk perUU yg selama ini dipahami,tetapi hkm dikonstruksikan sbg sesuatu perilaku masyarakat yg ajek,dan terlembagakan serta mendapatkan legitimasi secara sosial.</a:t>
            </a: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Contoh ada aturan ttg anak harus hormat dan patuh pada org tua atau ketentuan mengenai para pedagang sapi pasqr hewan jogja akn melakukan transaksi setiap lima hari sekali pada tempat yg sama atau pemilihan ketua suku Badui dilaksanakan secara demokratis ?</a:t>
            </a:r>
          </a:p>
          <a:p>
            <a:r>
              <a:rPr lang="id-ID" dirty="0" smtClean="0"/>
              <a:t>Perilaku-perilaku masyarakat inilah yg dikonstruksikan oleh para sosiolog sebagi hkm yg hidup (living law). Sepinas lalu fenomena ini dpt dikategorikan sbg hkm adat. Pendapat ini mmg tdk keliru,tetapi akn lbh baik dikatakan sbg hkm kebiasaan, sebab akan memberi pemahaman yg lbh luas dan tdk dipersepsikan pd perilaku masyarakat tradisional saja,jg berlaku bagi semua perilaku masyarakat modern</a:t>
            </a: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Kedua, penelitian hkm sosiologis berdasarkan pada pijakan ilmu hukum sementara penelitian sossiologi tentang hukum berdarakan pada pijakan ilmu sosiologi. Aliran sociological jurisprodence tetap menempatkan sistem norma peraturan perUUan (ketika berinteraksi dgn masyarakat) sebagai objek kajiannya sedangkan aliran sociology of law menempatkan hukum sebagai perilaku sosial yg terlegitimasi</a:t>
            </a:r>
          </a:p>
          <a:p>
            <a:r>
              <a:rPr lang="id-ID" dirty="0" smtClean="0"/>
              <a:t>Konsepsi hkm yg berbeda tsb berakibat pada perbedaan teori-teori yg digunakan dlm proses analisis.</a:t>
            </a: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Penelitian hukum sosiologis menggunakan teori-teori bekerjanya hkm dalam masyarakat seperti: teori efektivitas hukum atau teori hukum dan pembangunan yg banyak dikaji oleh para penggagas paham realisme, sedangkan penelitian sosiologi tenang hukum menggunakan teori-teori ilmu sosial seperti : teori konflik,teori struktural,teori peran dan lainnya yg mmg dikaji oleh para ahli sosiologi bukan ahli hukum.</a:t>
            </a: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Objek kajian Penelitian Hkm Empiris</a:t>
            </a:r>
            <a:endParaRPr lang="id-ID" dirty="0"/>
          </a:p>
        </p:txBody>
      </p:sp>
      <p:sp>
        <p:nvSpPr>
          <p:cNvPr id="3" name="Content Placeholder 2"/>
          <p:cNvSpPr>
            <a:spLocks noGrp="1"/>
          </p:cNvSpPr>
          <p:nvPr>
            <p:ph idx="1"/>
          </p:nvPr>
        </p:nvSpPr>
        <p:spPr/>
        <p:txBody>
          <a:bodyPr>
            <a:normAutofit lnSpcReduction="10000"/>
          </a:bodyPr>
          <a:lstStyle/>
          <a:p>
            <a:r>
              <a:rPr lang="id-ID" dirty="0" smtClean="0"/>
              <a:t>1. Penelitian hkm yuridis sosiologis</a:t>
            </a:r>
          </a:p>
          <a:p>
            <a:r>
              <a:rPr lang="id-ID" dirty="0" smtClean="0"/>
              <a:t>Objek kjiannya perilaku masyarakat. Perilaku masyarakat yg dikaji adalah perilaku yg timbul akibat berinteraksi dgn sistem norma yg ada. Interaksi itu muncul sbg bentuk reaksi masyarakat ats diterapkannya sbh ketentuan perUUan positip dan bisa pula dilihat dari perilaku masyarakat sbg bentuk aksi dlm mempengaruhi pembentukan sbh ketentuan hkm positip </a:t>
            </a: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Contoh penelitian yuridis sossiologis</a:t>
            </a:r>
          </a:p>
          <a:p>
            <a:r>
              <a:rPr lang="id-ID" dirty="0" smtClean="0"/>
              <a:t>1. misalkan akan mengamati hkm pertanahan ttg pendaftaran tanah. Kita bisa mulai dari aturan perUUan yg mengatur pertanahan dan selaqnjutnya kita amati bagaimana perilaku kesadaran masyarakat dlm hal pendaftaran tanah (atau sebaliknya). Apakah ada persoalan dalam sossialisasi sehingga masyarakat tdk mentaati peraturan tsb,atau prosedur yg terlalu berbelit-belit shgg masyarakat enggan mendaftarkan tanahnya, atau mahalnya biaya pendaftaran.</a:t>
            </a: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2. jika ingin mengamati perilaku hakim berdasarkan jenis kelamin misalnya,apakah ada perbedaan dalam pengambilan putusan antara hakim laki-laki dan perempuan utk kasus-kasus perkosaan dan kejahatan seksual lainnya.</a:t>
            </a:r>
          </a:p>
          <a:p>
            <a:r>
              <a:rPr lang="id-ID" dirty="0" smtClean="0"/>
              <a:t>3. atau jika mengamati produk perUUan yg dibuat oleh anggota legeslatif,apakah ada hubungannya antara ketentuan yg dibuat dgn keberdaan partai-partai yg dominan di dalamnya</a:t>
            </a:r>
          </a:p>
          <a:p>
            <a:r>
              <a:rPr lang="id-ID" dirty="0" smtClean="0"/>
              <a:t>4. </a:t>
            </a:r>
            <a:r>
              <a:rPr lang="id-ID" smtClean="0"/>
              <a:t>hal-hal lain yg bisa dikaji adalah mengenai pengaruh tingkat pendidikan dan ketaatan hkm masyarakat dlm membayar pajak.</a:t>
            </a:r>
            <a:endParaRPr lang="id-ID"/>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Penelitian yuridis sosiologis juga mengkaji efektivitas perUUan ketika berinteraksi dgn masyarakat dan dipengaruhi oleh faktor-faktor sosial yg ada dlm diri lingkungannya.</a:t>
            </a:r>
          </a:p>
          <a:p>
            <a:r>
              <a:rPr lang="id-ID" dirty="0" smtClean="0"/>
              <a:t>Aspek-aspek sosial secara umum misalnya aspek poliik,aspek ekonomi,agama dan budaya,pendidikan,demografi,gender,lgkungan.</a:t>
            </a:r>
          </a:p>
          <a:p>
            <a:r>
              <a:rPr lang="id-ID" dirty="0" smtClean="0"/>
              <a:t>Aspek hkm scr khusus sprti perUUan,nilai dan kepentingan masyarakat yg diatur,dan prosedur pelaks peraturan.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85860"/>
            <a:ext cx="8329642" cy="5288676"/>
          </a:xfrm>
        </p:spPr>
        <p:txBody>
          <a:bodyPr>
            <a:normAutofit fontScale="77500" lnSpcReduction="20000"/>
          </a:bodyPr>
          <a:lstStyle/>
          <a:p>
            <a:r>
              <a:rPr lang="id-ID" dirty="0" smtClean="0"/>
              <a:t>Berdasarkan pengalaman</a:t>
            </a:r>
          </a:p>
          <a:p>
            <a:pPr lvl="1"/>
            <a:r>
              <a:rPr lang="id-ID" dirty="0" smtClean="0"/>
              <a:t>Misal seorang anak yg belajar sepeda pd mulanya sering jatuh.Namun seiring dgn latihan terus-menerus berdasarkan pengalaman jatuh bangun akhirnya si anak pandai bersepeda </a:t>
            </a:r>
          </a:p>
          <a:p>
            <a:r>
              <a:rPr lang="id-ID" dirty="0" smtClean="0"/>
              <a:t>Menanyakan pada orang yang ahli</a:t>
            </a:r>
          </a:p>
          <a:p>
            <a:pPr lvl="1"/>
            <a:r>
              <a:rPr lang="id-ID" dirty="0" smtClean="0"/>
              <a:t>Misal menanyakan dan mempercayai seorang ulama terkenal</a:t>
            </a:r>
          </a:p>
          <a:p>
            <a:r>
              <a:rPr lang="id-ID" dirty="0" smtClean="0"/>
              <a:t>Karena kebetulan</a:t>
            </a:r>
          </a:p>
          <a:p>
            <a:pPr lvl="1"/>
            <a:r>
              <a:rPr lang="id-ID" dirty="0" smtClean="0"/>
              <a:t>Menyembuhkan org berpenyakit malaria karena minum air sungai yg kebetulan di pinggir sungai tsb tumbuh banyak pohon kina</a:t>
            </a:r>
          </a:p>
          <a:p>
            <a:r>
              <a:rPr lang="id-ID" dirty="0" smtClean="0"/>
              <a:t>Berdasarkan penelitian</a:t>
            </a:r>
          </a:p>
          <a:p>
            <a:pPr lvl="1"/>
            <a:r>
              <a:rPr lang="id-ID" dirty="0" smtClean="0"/>
              <a:t>Penelitian yg diselenggarakan labororotorium farmasi banyak menemukan obat utk menyembuhkan penyakit</a:t>
            </a:r>
          </a:p>
          <a:p>
            <a:pPr lvl="1"/>
            <a:r>
              <a:rPr lang="id-ID" dirty="0" smtClean="0"/>
              <a:t>Pabrik-pabrik mbl di jepang mendapatkan berbagai kemajuan di bdg permesinan</a:t>
            </a:r>
          </a:p>
          <a:p>
            <a:pPr lvl="1"/>
            <a:r>
              <a:rPr lang="id-ID" dirty="0" smtClean="0"/>
              <a:t>Lembaga Antariksa Amerika menemukan sumber energi alternatif di planet Mars</a:t>
            </a:r>
          </a:p>
          <a:p>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Penelitian hkm yuridis sosiologis biasanya dianalisis secara deskriptif,yaitu memaparkan dan menjelaskan data yg ditemukan dlm penelitian. Penelitian ini tdk memberikan justifikasi seperti dlm penelitian normatif,mengenai apakah sesuatu peristiwa itu slh atau benar menurut hkm,tetapi hanya memaparkan fakta-fakta scr sistematis. Pemaparan fakta-fakta empiris bisa dilakukan dgn pendekatan kualitatif dan pendekatan kuantitatif</a:t>
            </a:r>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Pendekatan atau metode kualitattif adalh mengungkap fakta-fakta secara mendalam berdasarkan karakteristik ilmiah dari individu atau kelompok utk memahami dan mengungkap sesuatu di balik fenomena sedangkan pendekatan kuantitatif adalah metode analisis yg mendasarkan pada angka statistik atau bentuk hitungan lainnya sbg pembuktian kebenaran</a:t>
            </a:r>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 Contoh sederhana utk membedakan kedua metode tersebut di ats misalnya dlm kasus kesadaran hkm masyarakat pelaku usaha kecil menengah terhadap Hak Atas Kekayaan Intelektual (Cipta,Paten dan Merk).</a:t>
            </a:r>
          </a:p>
          <a:p>
            <a:r>
              <a:rPr lang="id-ID" dirty="0" smtClean="0"/>
              <a:t>Dlm analisis dgn pendekatan (metode) kualitatif yg perlu diungkap dan dipaparkan adalah : mengapa masyarakat pelaku UKM tdk mendaftarkan merk,atau paten ? Aspek-aspek sosial apa saja yg mempengaruhinya ? Apakah prosedur dari pendaftaran mahal dan rumit yg menjadi sebab ? Atau mungkin sosialisasi dari undang-undang yg tdk bisa dipahami masyarakat dgn baik ?</a:t>
            </a: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Sementara dlm pendekatan kuantitatif hanya perlu mengetahui berapa banyak masyarakat pelaku UKM yg mendafarkan dan yg dk mendaftarkan, atau perbandingan berapa banyak merk dagang yg didaftarkan oleh pelaku UKM di Perkotaan dan di Pedesaan. Bisa pula meneliti statistik pelaku UKM yg setuju utk diturunkannya harga pendaftaran paten dan yg tdk setuju.</a:t>
            </a: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Hasil dan manfaat Penelitian Yuridis Sosiologis</a:t>
            </a:r>
          </a:p>
          <a:p>
            <a:r>
              <a:rPr lang="id-ID" dirty="0" smtClean="0"/>
              <a:t>A. Memberikan gambaran dan masukan secara utuh bgi pembuat kebijakan atau legislator mengenai bagaimana seharusnya sebuah ketentuan per perUUan dibuat agar sesuai dan melindungi kepentingan masyarakat.</a:t>
            </a:r>
          </a:p>
          <a:p>
            <a:r>
              <a:rPr lang="id-ID" dirty="0" smtClean="0"/>
              <a:t>B. Mengetahui hambatan-hambatan mengenai prosedur dan tata cara sbh ketentuan ketika masyarakat harus melaks nya supaya bisa dilakukan perbaikan yg lbh efektif dlm pengembangan sistem hkm.</a:t>
            </a:r>
          </a:p>
          <a:p>
            <a:r>
              <a:rPr lang="id-ID" dirty="0" smtClean="0"/>
              <a:t>C. Mengetahui pengaruh diterapkannya sbh ketentuan terhadap prilaku masyarakat,agr tercipta masyarakat yg tertib dan berdaya sesuai yg dikehendaki dlm proses pembangunan</a:t>
            </a: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Penelitian Yuridis Sosiologis dan penelitian Sosiologi Ttg Hkm</a:t>
            </a:r>
            <a:endParaRPr lang="id-ID" dirty="0"/>
          </a:p>
        </p:txBody>
      </p:sp>
      <p:sp>
        <p:nvSpPr>
          <p:cNvPr id="3" name="Content Placeholder 2"/>
          <p:cNvSpPr>
            <a:spLocks noGrp="1"/>
          </p:cNvSpPr>
          <p:nvPr>
            <p:ph idx="1"/>
          </p:nvPr>
        </p:nvSpPr>
        <p:spPr/>
        <p:txBody>
          <a:bodyPr>
            <a:normAutofit lnSpcReduction="10000"/>
          </a:bodyPr>
          <a:lstStyle/>
          <a:p>
            <a:r>
              <a:rPr lang="id-ID" dirty="0" smtClean="0"/>
              <a:t>Penelitian yuridis sosiologis mengkaji perilaku masyarakat ketika berinteraksi dgn sistem norma, sedangkan penelitian sosiologi tentang hukum mengamati bagaimana hukum yang hidup dalam masyarakat.</a:t>
            </a:r>
          </a:p>
          <a:p>
            <a:r>
              <a:rPr lang="id-ID" dirty="0" smtClean="0"/>
              <a:t>Hkm dlm konteks penelitian sosiologi ttg hkm berbeda dgn hkm seperti halnya yg telah org ketahui dan org pahami “ hukum” yg selama ini dikonsepkan sbg sistem norma berbeda dgn “hukum” menurut para pengamat sosiologi. </a:t>
            </a:r>
            <a:endParaRPr lang="id-ID"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Hukum menurut madzhab ini dikonsepkan sbg perilaku masyarakat yg ajek dan terlembagakan serta mendapatkan legitimasi secara sosial di mana masyarakat taat dan tunduk kepada “hukum” tersebut. Perbedaan ini yg membuat objek kajian dari keduanya juga berbeda.</a:t>
            </a:r>
          </a:p>
          <a:p>
            <a:r>
              <a:rPr lang="id-ID" dirty="0" smtClean="0"/>
              <a:t>Penelitian sosiologi tentang hukum mengamati apa yg menjadi karakteristik sbh perilaku masyarakat di suatu wilayah dl suatu aspek kehidupan sosial utk selanjutnya dipaparkan dan dianalisis secara deskriptif kualitatif utk mendapatkan gambaran yg utuh mengenai hub antara kepentingan2 dan segala nilai yg dianut dan diyakini olh masyarakat tsb.</a:t>
            </a: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Nilai dan kepentingan merupakan cerminan keyakinan atau ideologi yg dianut masyarakat dlm segala aspek kehidupannya seperti aspek politik,sosial,budaya,dan agama yg memberi warna karakteristik bagi kehidupan mereka.</a:t>
            </a:r>
          </a:p>
          <a:p>
            <a:r>
              <a:rPr lang="id-ID" dirty="0" smtClean="0"/>
              <a:t>Mslkan kita mengamati aktivitas ekonomi dari masyarakat Jogja khususnya para pedagang hewan ternak.  Hal yg menarik adalah mengapa mereka selalu menjual dagangannya hanya setiap lima hari sekali di pasar yg sama ? Perilaku masyarakat dlm aspek sosial masyarakat jawa yaitu mereka tdk akan berpergian atau mengadakan acara pd hari selasa( selasadibaca seloso kependekan dari </a:t>
            </a:r>
            <a:r>
              <a:rPr lang="id-ID" i="1" dirty="0" smtClean="0"/>
              <a:t>selo ning menungso</a:t>
            </a:r>
            <a:r>
              <a:rPr lang="id-ID" dirty="0" smtClean="0"/>
              <a:t> artinya wkt sepi manusia </a:t>
            </a:r>
            <a:endParaRPr lang="id-ID"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Mslkan dgn kebiasaan masyarakat dlm menyelesaikan konflik sosial melalui musyawarah yg dihadiri tdk hanya para pengurus formal,namun jg para tokoh informal yg dihormati seperti kiai atau cerdik pandai. Bagaimana proses musyawarah itu dilakukan dan peran tokoh formal dan informal dlm merumuskan keputusannya ?, serta apakah keputusan tadi mengikat dan ditaati olh masyarakat dgn baik ? Jg ketika mengamati kelompok masyarakat santri. Bagaimana keyakinan agama mereka berpengaruh pd sikap politik ? Dan bagaimana pula peran Kiai yg menjadi panutan bgi masyarakat dlm menetukan partai politik tertentu sera seberapa besar kekuatan mengikat dari petuah kiai terhadap para santrinya ? </a:t>
            </a:r>
            <a:endParaRPr lang="id-ID"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Penelitian sosiologi ttg hkm seringkali dilakukan dgn analisis deskriptif dgn pendekatan kualitatif, sdgkan pendekatan kuantitatif jarang digunakan dlm penelitian tsb. </a:t>
            </a:r>
          </a:p>
          <a:p>
            <a:r>
              <a:rPr lang="id-ID" dirty="0" smtClean="0"/>
              <a:t>Pendekatan kualitatif ini digunakan utk mengungkap apa yg ada di balik perilaku masyarakat yg tampak utk memahami “hukum” yg hidup di dalamnya.</a:t>
            </a:r>
          </a:p>
          <a:p>
            <a:r>
              <a:rPr lang="id-ID" dirty="0" smtClean="0"/>
              <a:t>Hasil dari penelitian Sosiologi ttg Hukum</a:t>
            </a:r>
          </a:p>
          <a:p>
            <a:r>
              <a:rPr lang="id-ID" dirty="0" smtClean="0"/>
              <a:t>A. Memahami apa yg dimaksud “hkm” dlm suatu masyarakat dan hal2 apa saja yg menjadi latar belakang masyarakat melakukannya dan menaatinya.</a:t>
            </a:r>
          </a:p>
          <a:p>
            <a:r>
              <a:rPr lang="id-ID" dirty="0" smtClean="0"/>
              <a:t>B. Mengetahui struktur dan kekuatan sosial yg ada dlm masyarakat sehingga masyarakat menjadi tertib</a:t>
            </a:r>
          </a:p>
          <a:p>
            <a:r>
              <a:rPr lang="id-ID" dirty="0" smtClean="0"/>
              <a:t>C. Mengungkap nilai2 serta aspek sosial apa saja yg melatar belakangi dlm hal masy menciptakan hkm dan menaatinya.</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43050"/>
            <a:ext cx="8229600" cy="4325112"/>
          </a:xfrm>
        </p:spPr>
        <p:txBody>
          <a:bodyPr>
            <a:normAutofit fontScale="92500" lnSpcReduction="20000"/>
          </a:bodyPr>
          <a:lstStyle/>
          <a:p>
            <a:r>
              <a:rPr lang="id-ID" dirty="0" smtClean="0"/>
              <a:t>Def penelitian secara lengkap</a:t>
            </a:r>
          </a:p>
          <a:p>
            <a:pPr lvl="1"/>
            <a:r>
              <a:rPr lang="id-ID" dirty="0" smtClean="0"/>
              <a:t>Suatu cara atau metode studi yg dilakukan seseorang secara hati-hati utk memahami sesuatu dgn melalui penyelidikan atau melalui usaha mencari bukti yg muncul sehubungan dgn masalah itu, yg dilakukan secara hati-hati sehingga diperolehpemecahan yg tepat terhadap masalah itu.</a:t>
            </a:r>
          </a:p>
          <a:p>
            <a:r>
              <a:rPr lang="id-ID" dirty="0" smtClean="0"/>
              <a:t>Penelitian mengandung dua pengertian</a:t>
            </a:r>
          </a:p>
          <a:p>
            <a:pPr lvl="1"/>
            <a:r>
              <a:rPr lang="id-ID" dirty="0" smtClean="0"/>
              <a:t>Merupakan metode atau cara dlm melakukan kegiatan yg dilakukan secara hati-hati utk menemukan kebenaran</a:t>
            </a:r>
          </a:p>
          <a:p>
            <a:pPr lvl="1"/>
            <a:r>
              <a:rPr lang="id-ID" dirty="0" smtClean="0"/>
              <a:t>Sebuah kegiatan yg dilakukan secara cermat dan hati-hati utk menguji kebenaran</a:t>
            </a:r>
            <a:endParaRPr lang="id-ID"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Alat Pengumpul Data</a:t>
            </a:r>
            <a:endParaRPr lang="id-ID" dirty="0"/>
          </a:p>
        </p:txBody>
      </p:sp>
      <p:sp>
        <p:nvSpPr>
          <p:cNvPr id="3" name="Content Placeholder 2"/>
          <p:cNvSpPr>
            <a:spLocks noGrp="1"/>
          </p:cNvSpPr>
          <p:nvPr>
            <p:ph idx="1"/>
          </p:nvPr>
        </p:nvSpPr>
        <p:spPr/>
        <p:txBody>
          <a:bodyPr>
            <a:normAutofit fontScale="92500"/>
          </a:bodyPr>
          <a:lstStyle/>
          <a:p>
            <a:r>
              <a:rPr lang="id-ID" dirty="0" smtClean="0"/>
              <a:t>Syarat-syarat Alat Pengumpul Data</a:t>
            </a:r>
          </a:p>
          <a:p>
            <a:pPr lvl="1"/>
            <a:r>
              <a:rPr lang="id-ID" dirty="0" smtClean="0"/>
              <a:t>Alat pengumpul data (instrumen) menentukan kualitas data dan kualitas data menentukan kualitas penelitian,karena itu alat pengumpul data harus mendapat penggarapan yg cermat. Agar data penelitian mempunyai kualias yg cukup tinggi,alat pengumpul datanya harus memenuhi syarat-syarat sbb:</a:t>
            </a:r>
          </a:p>
          <a:p>
            <a:pPr lvl="1"/>
            <a:r>
              <a:rPr lang="id-ID" dirty="0" smtClean="0"/>
              <a:t>Akurasi, biasanya berkaitan dgn validitas (kesahihan)</a:t>
            </a:r>
          </a:p>
          <a:p>
            <a:pPr lvl="1"/>
            <a:r>
              <a:rPr lang="id-ID" dirty="0" smtClean="0"/>
              <a:t>Presisi, hal ini berkaitan dgn keterandalan (reliability)</a:t>
            </a:r>
            <a:endParaRPr lang="id-ID"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Validitas instrumen dapat dikategorikan ke dalam validitas kualitatif dan validitas kuantitatif.</a:t>
            </a:r>
          </a:p>
          <a:p>
            <a:r>
              <a:rPr lang="id-ID" dirty="0" smtClean="0"/>
              <a:t>Suatu instrumen dikatakan validitas kualitatif, apabila instrumen itu benar2 mengukur apa yg hendak diukur.</a:t>
            </a:r>
          </a:p>
          <a:p>
            <a:r>
              <a:rPr lang="id-ID" dirty="0" smtClean="0"/>
              <a:t>Suatu instrumen dikatakan validitas kuantitatif,apabila instrumen itu dpt mengukur dgn cermat sebatas yg hendak diukur.</a:t>
            </a:r>
            <a:endParaRPr lang="id-ID"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Presisi instrumen berkaitan erat dgn keterandalan (reliability),yaitu kemampuan memberikan kesesuaian hasil pada pengulangan pengukuran. Instrumen mempunyai presisi yg baik,jika dapat memberikan hasil yg konsisten (ajeg). Artinya, kapan saja,dimana saja,dan oleh siapa saja yg menggunakan instrumen itu akan diperoleh hasil yg sama</a:t>
            </a:r>
          </a:p>
          <a:p>
            <a:pPr lvl="1"/>
            <a:r>
              <a:rPr lang="id-ID" dirty="0" smtClean="0"/>
              <a:t> Sbg contoh,karena alat pengumpul datanya yang krg memenuhi syarat validitas dan reliabilitas. Misalnya penelitian mengenai sikap masyarakat pemeluk agama Islam terhadap gadai,utk mengumpulkan data,peneliti melakukan wawancara dgn lurah dan para staf lurah,yg seharusnya peneliti melakukan wawancara dgn masyarakat desa yg memeluk agama Islam</a:t>
            </a:r>
            <a:endParaRPr lang="id-ID"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Jenis-jenis Alat Pengumpul Data</a:t>
            </a:r>
            <a:endParaRPr lang="id-ID" dirty="0"/>
          </a:p>
        </p:txBody>
      </p:sp>
      <p:sp>
        <p:nvSpPr>
          <p:cNvPr id="3" name="Content Placeholder 2"/>
          <p:cNvSpPr>
            <a:spLocks noGrp="1"/>
          </p:cNvSpPr>
          <p:nvPr>
            <p:ph idx="1"/>
          </p:nvPr>
        </p:nvSpPr>
        <p:spPr/>
        <p:txBody>
          <a:bodyPr>
            <a:normAutofit lnSpcReduction="10000"/>
          </a:bodyPr>
          <a:lstStyle/>
          <a:p>
            <a:r>
              <a:rPr lang="id-ID" dirty="0" smtClean="0"/>
              <a:t>Dikenal jenis-jenis alat pengumpul data yg lazim digunakan,yaitu studi dokumen atau bahan pustaka,pengamatan atau observasi, wawancara atau interview,dan kuesioner atau angket.</a:t>
            </a:r>
          </a:p>
          <a:p>
            <a:r>
              <a:rPr lang="id-ID" dirty="0" smtClean="0"/>
              <a:t>Keputusan alat pengumpul data mana yg akan dipergunakan tergantung pada variable yg akan diamati.  Artinya peneliti dapat memilih salah satu atau lebih (dipergunakan secara bersama-sama alat pengumpul data yg cocok bg penelitiannya. </a:t>
            </a:r>
            <a:endParaRPr lang="id-ID"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Studi Dokumen</a:t>
            </a:r>
            <a:endParaRPr lang="id-ID" dirty="0"/>
          </a:p>
        </p:txBody>
      </p:sp>
      <p:sp>
        <p:nvSpPr>
          <p:cNvPr id="3" name="Content Placeholder 2"/>
          <p:cNvSpPr>
            <a:spLocks noGrp="1"/>
          </p:cNvSpPr>
          <p:nvPr>
            <p:ph idx="1"/>
          </p:nvPr>
        </p:nvSpPr>
        <p:spPr/>
        <p:txBody>
          <a:bodyPr>
            <a:normAutofit lnSpcReduction="10000"/>
          </a:bodyPr>
          <a:lstStyle/>
          <a:p>
            <a:r>
              <a:rPr lang="id-ID" dirty="0" smtClean="0"/>
              <a:t>Studi dokumen merupakan langkah awal dari setiap penelitian hukum (baik normatif maupun yg sosiologis), karena penelitian hukum selalu bertolak dari premis normatif</a:t>
            </a:r>
          </a:p>
          <a:p>
            <a:r>
              <a:rPr lang="id-ID" dirty="0" smtClean="0"/>
              <a:t>Studi dokumen meliputi studi bahan-bahan hkm yg terdiri dari bahan hkm primer,skunder,dan bahan hkm tersier.</a:t>
            </a:r>
          </a:p>
          <a:p>
            <a:r>
              <a:rPr lang="id-ID" dirty="0" smtClean="0"/>
              <a:t>Setiap bahan hkm ini harus diperiksa ulang validitas dan reliabilitasnya,sebab hal ini sangat menetukan hasil dari suatu penelitian</a:t>
            </a:r>
            <a:endParaRPr lang="id-ID"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Penelitian terhadap bahan hkm yg akan dipergunakan melalui dua cara,yaitu kritik ekstern dan kritik intern</a:t>
            </a:r>
          </a:p>
          <a:p>
            <a:r>
              <a:rPr lang="id-ID" dirty="0" smtClean="0"/>
              <a:t>Kritik ekstern berkenaan dgn jawaban dari pertanyaan apakah dokumen itu otentik atau palsu ?siapakah pembuatnya ?bagaimanakah bahasanya,bentuknya dan apakah sumbernya ?</a:t>
            </a:r>
          </a:p>
          <a:p>
            <a:r>
              <a:rPr lang="id-ID" dirty="0" smtClean="0"/>
              <a:t>Kritik intern berkenaan dgn jawaban pertanyaan apakah isinya dpt diterima sbg kenyataan ? Semakin tua usia dokumen semakin sulit mengadakan kritik ekstern,karena memrlukan penget bahasa metodelogi kritik naskah,metode perbandingan utk menentukan asal usul dari dokumen tsb.</a:t>
            </a:r>
            <a:endParaRPr lang="id-ID"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Pengamatan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Dari perspektif sejarah,pengamatan merupakan alat pengumpul data yg tertua.</a:t>
            </a:r>
          </a:p>
          <a:p>
            <a:r>
              <a:rPr lang="id-ID" dirty="0" smtClean="0"/>
              <a:t>Pengamatan ilmiah berbeda dgn yg non ilmiah’</a:t>
            </a:r>
          </a:p>
          <a:p>
            <a:r>
              <a:rPr lang="id-ID" dirty="0" smtClean="0"/>
              <a:t>Pengamatan ilmiah harus validitas dan reliabilitas, hsl pengatan sesuai dgn kenyataan yg menjadi sasaran pengamatan.</a:t>
            </a:r>
          </a:p>
          <a:p>
            <a:r>
              <a:rPr lang="id-ID" dirty="0" smtClean="0"/>
              <a:t>Ada kemungkinan hasil pengamatan tdk sesuai dgn keadaan sesungguhnya diakibatkan oleh faktor2 sasaran pengamatan yg terlalu luas, penafsiran yg dinamis,subjektivitas pengamat,hsl pencatat, krgnya alt bantu pengamatan. Hsl penafsiran disbt fakta </a:t>
            </a:r>
            <a:endParaRPr lang="id-ID"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pengamatan</a:t>
            </a:r>
            <a:endParaRPr lang="id-ID" dirty="0"/>
          </a:p>
        </p:txBody>
      </p:sp>
      <p:sp>
        <p:nvSpPr>
          <p:cNvPr id="3" name="Content Placeholder 2"/>
          <p:cNvSpPr>
            <a:spLocks noGrp="1"/>
          </p:cNvSpPr>
          <p:nvPr>
            <p:ph idx="1"/>
          </p:nvPr>
        </p:nvSpPr>
        <p:spPr/>
        <p:txBody>
          <a:bodyPr>
            <a:normAutofit lnSpcReduction="10000"/>
          </a:bodyPr>
          <a:lstStyle/>
          <a:p>
            <a:r>
              <a:rPr lang="id-ID" dirty="0" smtClean="0"/>
              <a:t>Pengamaan terkendali dan tidak terkendali</a:t>
            </a:r>
          </a:p>
          <a:p>
            <a:pPr lvl="1"/>
            <a:r>
              <a:rPr lang="id-ID" dirty="0" smtClean="0"/>
              <a:t>Pengamatan tak terkendali misalnya seorg melakukan pengamatan terhadap prilaku seseorang yg kemudian mencatatnya.</a:t>
            </a:r>
          </a:p>
          <a:p>
            <a:pPr lvl="1"/>
            <a:r>
              <a:rPr lang="id-ID" dirty="0" smtClean="0"/>
              <a:t>Pengamatan terkendali, misalnya objek pengamatan diletakkan di ruang laborotorium seperti yg dilakukan org2 eksak dlm melakukan penelitian obat2an </a:t>
            </a:r>
          </a:p>
          <a:p>
            <a:r>
              <a:rPr lang="id-ID" dirty="0" smtClean="0"/>
              <a:t>Ilmu hukum sulit menerapkan pengamatan terkendali oleh karena itu pengamatan yg dilakukan adalah pengamatan tdk terkendali</a:t>
            </a:r>
            <a:endParaRPr lang="id-ID"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Pengamatan terlibat dan pengamatan tak terlibat</a:t>
            </a:r>
          </a:p>
          <a:p>
            <a:pPr lvl="1"/>
            <a:r>
              <a:rPr lang="id-ID" dirty="0" smtClean="0"/>
              <a:t>Pada pengamatan terlibat, pengamat menjadi bagian dari anggota kelompok yg sdg diamati.</a:t>
            </a:r>
          </a:p>
          <a:p>
            <a:pPr lvl="1"/>
            <a:r>
              <a:rPr lang="id-ID" dirty="0" smtClean="0"/>
              <a:t>Keterlibatan pengamat,mgkin sejak semula sdh menjadi anggota kelompok yg diamati, atau baru masuk menjadi anggota kelompok yg diamati.</a:t>
            </a:r>
          </a:p>
          <a:p>
            <a:pPr lvl="1"/>
            <a:r>
              <a:rPr lang="id-ID" dirty="0" smtClean="0"/>
              <a:t>Pengamatan tdk terlibat,pengamat tdk menjadi bagian dari anggota kelompok yg sdg diamati</a:t>
            </a:r>
          </a:p>
          <a:p>
            <a:r>
              <a:rPr lang="id-ID" dirty="0" smtClean="0"/>
              <a:t>Ada 2 hal pokok yg hrs diperhatikan pengamat</a:t>
            </a:r>
          </a:p>
          <a:p>
            <a:r>
              <a:rPr lang="id-ID" dirty="0" smtClean="0"/>
              <a:t>-Pengamat hrs memiliki pengetahuan ttg sosial budaya dri pok yg diamati</a:t>
            </a:r>
          </a:p>
          <a:p>
            <a:r>
              <a:rPr lang="id-ID" dirty="0" smtClean="0"/>
              <a:t>-Ketika berada ditengah2 pok yg diamati hrs dpt menyesuaikan dgn kondisi pok yg diamati</a:t>
            </a:r>
            <a:endParaRPr lang="id-ID"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Wawancara</a:t>
            </a:r>
            <a:endParaRPr lang="id-ID" dirty="0"/>
          </a:p>
        </p:txBody>
      </p:sp>
      <p:sp>
        <p:nvSpPr>
          <p:cNvPr id="3" name="Content Placeholder 2"/>
          <p:cNvSpPr>
            <a:spLocks noGrp="1"/>
          </p:cNvSpPr>
          <p:nvPr>
            <p:ph idx="1"/>
          </p:nvPr>
        </p:nvSpPr>
        <p:spPr/>
        <p:txBody>
          <a:bodyPr>
            <a:normAutofit fontScale="92500"/>
          </a:bodyPr>
          <a:lstStyle/>
          <a:p>
            <a:r>
              <a:rPr lang="id-ID" dirty="0" smtClean="0"/>
              <a:t>Disamping pengamatan maka wawancara jg merupakan alat pengumpul data yg tertua,karena sering digunakan utk mendapatkan situasi praktis. Misalnya pengacara utk memperoleh informasi dari klien, dokter mengetahui keadaan pasiennya,polisi memperoleh info dari saksi,dll. </a:t>
            </a:r>
          </a:p>
          <a:p>
            <a:r>
              <a:rPr lang="id-ID" dirty="0" smtClean="0"/>
              <a:t>Wawancara diatas tdk termasuk wawancara ilmiah yg digunakan dlm penelitian ilmiah.</a:t>
            </a:r>
          </a:p>
          <a:p>
            <a:r>
              <a:rPr lang="id-ID" dirty="0" smtClean="0"/>
              <a:t>Wawancara yg dimaksud hrs mempunyai validitas dan reliabilitas.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736"/>
            <a:ext cx="8258204" cy="5145800"/>
          </a:xfrm>
        </p:spPr>
        <p:txBody>
          <a:bodyPr>
            <a:normAutofit fontScale="92500" lnSpcReduction="10000"/>
          </a:bodyPr>
          <a:lstStyle/>
          <a:p>
            <a:r>
              <a:rPr lang="id-ID" dirty="0" smtClean="0"/>
              <a:t>Kegiatan penelitian dilakukan sebagai upaya utk memahami dan memecahkan masalah secara ilmiah,sistemai,dan logis</a:t>
            </a:r>
          </a:p>
          <a:p>
            <a:r>
              <a:rPr lang="id-ID" dirty="0" smtClean="0"/>
              <a:t>Ilmiah artinya pemecahan masalah didasarkan ats fakta empiris yg diperoleh melalui penyelidikan yg objektif</a:t>
            </a:r>
          </a:p>
          <a:p>
            <a:r>
              <a:rPr lang="id-ID" dirty="0" smtClean="0"/>
              <a:t>Sistematis artinya mengikuti aturan-aturan tertentu</a:t>
            </a:r>
          </a:p>
          <a:p>
            <a:r>
              <a:rPr lang="id-ID" dirty="0" smtClean="0"/>
              <a:t>Logis berarti sesuai dgn penalaran</a:t>
            </a:r>
          </a:p>
          <a:p>
            <a:r>
              <a:rPr lang="id-ID" dirty="0" smtClean="0"/>
              <a:t>Dlm penelitian ilmiah, selalu ditemukan dua unsur penting,yaitu unsur observasi dan unsur penalaran</a:t>
            </a:r>
          </a:p>
          <a:p>
            <a:r>
              <a:rPr lang="id-ID" dirty="0" smtClean="0"/>
              <a:t>Unsur observasi merupakan kerja penglihatan terhadap fakta-fakta tertentu dgn menggunakan persepsi</a:t>
            </a:r>
          </a:p>
          <a:p>
            <a:endParaRPr lang="id-ID"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Macam-macam wawancara</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Wawancara yg direncanakan, yaitu wawancara yg disertai dgn suatu daftar pertanyaan yg disusun sebelumnya.</a:t>
            </a:r>
          </a:p>
          <a:p>
            <a:r>
              <a:rPr lang="id-ID" dirty="0" smtClean="0"/>
              <a:t>Wawancara yg tdk direncanakan, yaitu suatu wawancara yg tdk disertai dgn suatu daftar pertanyaan, terbagi dalam :</a:t>
            </a:r>
          </a:p>
          <a:p>
            <a:pPr lvl="1"/>
            <a:r>
              <a:rPr lang="id-ID" dirty="0" smtClean="0"/>
              <a:t>Wawancara berstruktur, wawancara jenis ini walaupun tdk terencana tetapi memiliki struktur yg rumit, seperti wawancara psikoterapi dan wawancara mengumpulkan data2 pengalaman seseorang.</a:t>
            </a:r>
          </a:p>
          <a:p>
            <a:pPr lvl="1"/>
            <a:r>
              <a:rPr lang="id-ID" dirty="0" smtClean="0"/>
              <a:t>Wawancara tak berstruktur, dan jenis ini dpt dibagi dalam :</a:t>
            </a:r>
          </a:p>
          <a:p>
            <a:pPr lvl="2"/>
            <a:r>
              <a:rPr lang="id-ID" dirty="0" smtClean="0"/>
              <a:t>Wawancara berfokus,ykni terdiri dari pertanyaan yg tdk memp struktur tertentu,ttpi terpusat pd satu fokus masalah</a:t>
            </a:r>
          </a:p>
          <a:p>
            <a:pPr lvl="2"/>
            <a:r>
              <a:rPr lang="id-ID" dirty="0" smtClean="0"/>
              <a:t>Wawancara bebas, yaitu wawancara yg tdk terpusat, artinya pertanyaan tdk terpusat pd satu mslh pokok; pertanyaannya  dpt beralih-alih dri satu pokok masalh ke pokok  maslh yg lain. Akibatnya, data yg terkumpul dpt beraneka rgm dan jenis sifatnya. </a:t>
            </a:r>
          </a:p>
          <a:p>
            <a:r>
              <a:rPr lang="id-ID" dirty="0" smtClean="0"/>
              <a:t>  </a:t>
            </a:r>
            <a:endParaRPr lang="id-ID"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Dari sdt btk pertanyaannya,mk wawancara digolongkan menjadi:</a:t>
            </a:r>
            <a:endParaRPr lang="id-ID" dirty="0"/>
          </a:p>
        </p:txBody>
      </p:sp>
      <p:sp>
        <p:nvSpPr>
          <p:cNvPr id="3" name="Content Placeholder 2"/>
          <p:cNvSpPr>
            <a:spLocks noGrp="1"/>
          </p:cNvSpPr>
          <p:nvPr>
            <p:ph idx="1"/>
          </p:nvPr>
        </p:nvSpPr>
        <p:spPr/>
        <p:txBody>
          <a:bodyPr>
            <a:normAutofit lnSpcReduction="10000"/>
          </a:bodyPr>
          <a:lstStyle/>
          <a:p>
            <a:r>
              <a:rPr lang="id-ID" dirty="0" smtClean="0"/>
              <a:t>Wawancara tertutup, pertanyaan ygdiajukan sdh sedemikian rupa shgg kemungkinan utk menjawab dari responden sgt terbatas, misalnya jawaban “ya” atau “tdk”</a:t>
            </a:r>
          </a:p>
          <a:p>
            <a:r>
              <a:rPr lang="id-ID" dirty="0" smtClean="0"/>
              <a:t>Wawancara terbuka, merupakan lawan dari wawancara tertutup,pertanyaan yg diajukan sdh sedemikian rupa bentuknya,shgg responden tdk saja terbatas pd jawaban “ya” atau “tdk” tetapi dpt memberikan penjelasan-penjelasan mengapa ia menjawab “ya” atau “tdk”</a:t>
            </a:r>
            <a:endParaRPr lang="id-ID"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Pertanyaan(Questioner)</a:t>
            </a:r>
            <a:endParaRPr lang="id-ID" dirty="0"/>
          </a:p>
        </p:txBody>
      </p:sp>
      <p:sp>
        <p:nvSpPr>
          <p:cNvPr id="3" name="Content Placeholder 2"/>
          <p:cNvSpPr>
            <a:spLocks noGrp="1"/>
          </p:cNvSpPr>
          <p:nvPr>
            <p:ph idx="1"/>
          </p:nvPr>
        </p:nvSpPr>
        <p:spPr/>
        <p:txBody>
          <a:bodyPr/>
          <a:lstStyle/>
          <a:p>
            <a:r>
              <a:rPr lang="id-ID" dirty="0" smtClean="0"/>
              <a:t>Daftar pertanyaan adalah suatu yg berisikan rangkaian pertanyaan ttg sesuatu hal atau sesuatu bidang.</a:t>
            </a:r>
          </a:p>
          <a:p>
            <a:r>
              <a:rPr lang="id-ID" dirty="0" smtClean="0"/>
              <a:t>Wawancara adalah slh satu instrumen mengumpulkan data dgn mengajukan sejumlah pertanyaan yg disampaikan secara lisan,maka kuesioner merupakan cara pengumpulan data dgn mengajukan sejumlah pertanyaan yg disampaikan secara tertulis.</a:t>
            </a:r>
            <a:endParaRPr lang="id-ID"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terbuka dan tertutup </a:t>
            </a:r>
            <a:endParaRPr lang="id-ID" dirty="0"/>
          </a:p>
        </p:txBody>
      </p:sp>
      <p:sp>
        <p:nvSpPr>
          <p:cNvPr id="3" name="Content Placeholder 2"/>
          <p:cNvSpPr>
            <a:spLocks noGrp="1"/>
          </p:cNvSpPr>
          <p:nvPr>
            <p:ph idx="1"/>
          </p:nvPr>
        </p:nvSpPr>
        <p:spPr/>
        <p:txBody>
          <a:bodyPr/>
          <a:lstStyle/>
          <a:p>
            <a:r>
              <a:rPr lang="id-ID" dirty="0" smtClean="0"/>
              <a:t>Pertanyaan terbuka</a:t>
            </a:r>
          </a:p>
          <a:p>
            <a:r>
              <a:rPr lang="id-ID" dirty="0" smtClean="0"/>
              <a:t>Adalah pertanyaan yg memberikan kebebasan seluas-luasnya kepada responden utk menjawab menurut pengertian,logika, dan gaya bahasa dari responden sendiri.</a:t>
            </a:r>
          </a:p>
          <a:p>
            <a:r>
              <a:rPr lang="id-ID" dirty="0" smtClean="0"/>
              <a:t>Misalnya “bagaimana pendapat bapak terhadap ketertiban lalu lintas di kota ini”, jawabannya tentu dpt beraneka ragam, misalnya sy kira ckp tertib,ah tak dpt berkomentar,dll </a:t>
            </a:r>
          </a:p>
          <a:p>
            <a:endParaRPr lang="id-ID"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Pertanyaan tertutup</a:t>
            </a:r>
          </a:p>
          <a:p>
            <a:r>
              <a:rPr lang="id-ID" dirty="0" smtClean="0"/>
              <a:t>Kebalikan dari pertanyaan tertutup. </a:t>
            </a:r>
          </a:p>
          <a:p>
            <a:r>
              <a:rPr lang="id-ID" dirty="0" smtClean="0"/>
              <a:t>Dirumuskan sedemikian rupa, shgg kemungkinan jawaban yg diberikan responden sangat terbatas.</a:t>
            </a:r>
          </a:p>
          <a:p>
            <a:r>
              <a:rPr lang="id-ID" dirty="0" smtClean="0"/>
              <a:t>Misalnya setujukah bpk dgn aksi mahasiswa yg menuntut reformasi. Jawabannya setuju,tdk setuju,dan tdk tahu.</a:t>
            </a:r>
          </a:p>
          <a:p>
            <a:r>
              <a:rPr lang="id-ID" dirty="0" smtClean="0"/>
              <a:t>Setujukah bpk dgn aksi mahasiswa yg menuntut reformasi. </a:t>
            </a:r>
            <a:r>
              <a:rPr lang="id-ID" smtClean="0"/>
              <a:t>Jawabannya sgt setuju,tdk setuju, sgt tdk setuju, dan tdk tahu</a:t>
            </a:r>
            <a:endParaRPr lang="id-ID"/>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ujian UTS MPH</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Coba mahasiswa jelaskan pengertian tentang metodologi penelitian dan metodologi penelitian hukum.</a:t>
            </a:r>
          </a:p>
          <a:p>
            <a:r>
              <a:rPr lang="id-ID" dirty="0" smtClean="0"/>
              <a:t>Cara manusia menemukan kebenaran ada 2 metode yaitu cara kuno dan modern. Berikan contohnya</a:t>
            </a:r>
          </a:p>
          <a:p>
            <a:r>
              <a:rPr lang="id-ID" dirty="0" smtClean="0"/>
              <a:t>Metode penelitian hukum dibagi dlm dua jenis yaitu penelitian hukum normatif dan sosiologis. Jelaskan pengertian hukum normatif</a:t>
            </a:r>
          </a:p>
          <a:p>
            <a:r>
              <a:rPr lang="id-ID" dirty="0" smtClean="0"/>
              <a:t>Setelah mahasiswa menjelaskan pengertian hukum normatif  coba mahasiswa jelaskan pembagian dari penelitian hukum normatif</a:t>
            </a:r>
          </a:p>
          <a:p>
            <a:r>
              <a:rPr lang="id-ID" dirty="0" smtClean="0"/>
              <a:t>Coba mahasiswa jelaskan contoh dari penelitian hukum normatif</a:t>
            </a:r>
            <a:endParaRPr lang="id-ID" dirty="0"/>
          </a:p>
        </p:txBody>
      </p:sp>
    </p:spTree>
    <p:extLst>
      <p:ext uri="{BB962C8B-B14F-4D97-AF65-F5344CB8AC3E}">
        <p14:creationId xmlns:p14="http://schemas.microsoft.com/office/powerpoint/2010/main" val="60668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Penelitian Hukum</a:t>
            </a:r>
            <a:endParaRPr lang="id-ID" dirty="0"/>
          </a:p>
        </p:txBody>
      </p:sp>
      <p:sp>
        <p:nvSpPr>
          <p:cNvPr id="3" name="Content Placeholder 2"/>
          <p:cNvSpPr>
            <a:spLocks noGrp="1"/>
          </p:cNvSpPr>
          <p:nvPr>
            <p:ph idx="1"/>
          </p:nvPr>
        </p:nvSpPr>
        <p:spPr/>
        <p:txBody>
          <a:bodyPr>
            <a:normAutofit lnSpcReduction="10000"/>
          </a:bodyPr>
          <a:lstStyle/>
          <a:p>
            <a:r>
              <a:rPr lang="id-ID" dirty="0" smtClean="0"/>
              <a:t>Cohen melihat bahwa penelitian hkm sebagai proses penemuan hukum dalam arti undang-undang yg diterapkan olh negara</a:t>
            </a:r>
          </a:p>
          <a:p>
            <a:r>
              <a:rPr lang="id-ID" dirty="0" smtClean="0"/>
              <a:t>Soerjono Soekanto bahwa penelitian hkm mempelajari  suatu gejala hkm tertentu dgn menganalisanya atau melakukan pemeriksaan yg mendalam terhadap fakta hkm utk kemudian mengusahakan suatu pemecahan ats permasalahan yg timbul akibat gejala yg bersangkutan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58204" cy="5002924"/>
          </a:xfrm>
        </p:spPr>
        <p:txBody>
          <a:bodyPr>
            <a:normAutofit lnSpcReduction="10000"/>
          </a:bodyPr>
          <a:lstStyle/>
          <a:p>
            <a:r>
              <a:rPr lang="id-ID" dirty="0" smtClean="0"/>
              <a:t>Fakta dan gejala hkm tsb tdk terlepas dari sistem hkm yg diutarakan Lawrence Friedman</a:t>
            </a:r>
          </a:p>
          <a:p>
            <a:r>
              <a:rPr lang="id-ID" dirty="0" smtClean="0"/>
              <a:t>Sistem hkm tsb terdiri dari 3 unsur yaitu, Substansi hkm,sruktur hkm,budaya hkm</a:t>
            </a:r>
          </a:p>
          <a:p>
            <a:pPr lvl="1"/>
            <a:r>
              <a:rPr lang="id-ID" dirty="0" smtClean="0"/>
              <a:t>Substansi hkm terdiri dari norma,kaidah,asas-asas hkm,doktrin dan peraturan perUndang2an</a:t>
            </a:r>
          </a:p>
          <a:p>
            <a:pPr lvl="1"/>
            <a:r>
              <a:rPr lang="id-ID" dirty="0" smtClean="0"/>
              <a:t>Struktur hkm alh suatu proses pembentukan dan penerapan hkm meliputi pembuatan hkm(legeslasi),jaringan birokrasi,penegak hkm,dan lembaga peradilan beserta ketentuan acaranya</a:t>
            </a:r>
          </a:p>
          <a:p>
            <a:pPr lvl="1"/>
            <a:r>
              <a:rPr lang="id-ID" dirty="0" smtClean="0"/>
              <a:t>Budaya hkm adlh bentuk apresiasi masyarakat terhadap hkm</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58204" cy="5360114"/>
          </a:xfrm>
        </p:spPr>
        <p:txBody>
          <a:bodyPr>
            <a:normAutofit/>
          </a:bodyPr>
          <a:lstStyle/>
          <a:p>
            <a:r>
              <a:rPr lang="id-ID" dirty="0" smtClean="0"/>
              <a:t> Berdasarkan deskripsi di ats, maka penelitian hkm terhadap gejala hkm dibatasi pada penelitian mengenai norma,kaidah,dan asas-asasnya sbg substansi hkm,penerapan hkm oleh struktrur hkm dan mengamati hkm ketika berinteraksi dlm masyarakat sbg budaya hkm</a:t>
            </a:r>
          </a:p>
          <a:p>
            <a:r>
              <a:rPr lang="id-ID" dirty="0" smtClean="0"/>
              <a:t>Penelitian mengenai substansi hkm bisa diterapkan dlm penelitian dgn tipe penelitian normatif sementara penelitian struktur dan budaya hkm termasuk tipe penelitian empiris(sosiologis)</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1211</TotalTime>
  <Words>4685</Words>
  <Application>Microsoft Office PowerPoint</Application>
  <PresentationFormat>On-screen Show (4:3)</PresentationFormat>
  <Paragraphs>264</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Urban</vt:lpstr>
      <vt:lpstr>PowerPoint Presentation</vt:lpstr>
      <vt:lpstr>Metodolologi Penelitian Hukum</vt:lpstr>
      <vt:lpstr>PowerPoint Presentation</vt:lpstr>
      <vt:lpstr>PowerPoint Presentation</vt:lpstr>
      <vt:lpstr>PowerPoint Presentation</vt:lpstr>
      <vt:lpstr>PowerPoint Presentation</vt:lpstr>
      <vt:lpstr>Penelitian Hukum</vt:lpstr>
      <vt:lpstr>PowerPoint Presentation</vt:lpstr>
      <vt:lpstr>PowerPoint Presentation</vt:lpstr>
      <vt:lpstr>Jenis penelitian dalam hukum</vt:lpstr>
      <vt:lpstr>PowerPoint Presentation</vt:lpstr>
      <vt:lpstr>PowerPoint Presentation</vt:lpstr>
      <vt:lpstr>PowerPoint Presentation</vt:lpstr>
      <vt:lpstr>PowerPoint Presentation</vt:lpstr>
      <vt:lpstr>PowerPoint Presentation</vt:lpstr>
      <vt:lpstr>Contoh penelitian normatif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Penelitian Hukum Empiris</vt:lpstr>
      <vt:lpstr>PowerPoint Presentation</vt:lpstr>
      <vt:lpstr>Tipe penelitian Hkm Empiris</vt:lpstr>
      <vt:lpstr>PowerPoint Presentation</vt:lpstr>
      <vt:lpstr>PowerPoint Presentation</vt:lpstr>
      <vt:lpstr>PowerPoint Presentation</vt:lpstr>
      <vt:lpstr>PowerPoint Presentation</vt:lpstr>
      <vt:lpstr>PowerPoint Presentation</vt:lpstr>
      <vt:lpstr>PowerPoint Presentation</vt:lpstr>
      <vt:lpstr>Objek kajian Penelitian Hkm Empiris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Penelitian Yuridis Sosiologis dan penelitian Sosiologi Ttg Hkm</vt:lpstr>
      <vt:lpstr>PowerPoint Presentation</vt:lpstr>
      <vt:lpstr>PowerPoint Presentation</vt:lpstr>
      <vt:lpstr>PowerPoint Presentation</vt:lpstr>
      <vt:lpstr>PowerPoint Presentation</vt:lpstr>
      <vt:lpstr>Alat Pengumpul Data</vt:lpstr>
      <vt:lpstr>PowerPoint Presentation</vt:lpstr>
      <vt:lpstr>PowerPoint Presentation</vt:lpstr>
      <vt:lpstr>Jenis-jenis Alat Pengumpul Data</vt:lpstr>
      <vt:lpstr>Studi Dokumen</vt:lpstr>
      <vt:lpstr>PowerPoint Presentation</vt:lpstr>
      <vt:lpstr>Pengamatan </vt:lpstr>
      <vt:lpstr>Jenis pengamatan</vt:lpstr>
      <vt:lpstr>PowerPoint Presentation</vt:lpstr>
      <vt:lpstr>Wawancara</vt:lpstr>
      <vt:lpstr>Macam-macam wawancara</vt:lpstr>
      <vt:lpstr>Dari sdt btk pertanyaannya,mk wawancara digolongkan menjadi:</vt:lpstr>
      <vt:lpstr>Daftar Pertanyaan(Questioner)</vt:lpstr>
      <vt:lpstr>Pertanyaan terbuka dan tertutup </vt:lpstr>
      <vt:lpstr>PowerPoint Presentation</vt:lpstr>
      <vt:lpstr>Soal ujian UTS MPH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ASUS-PC</cp:lastModifiedBy>
  <cp:revision>113</cp:revision>
  <dcterms:created xsi:type="dcterms:W3CDTF">2013-11-25T13:26:59Z</dcterms:created>
  <dcterms:modified xsi:type="dcterms:W3CDTF">2018-04-25T05:53:49Z</dcterms:modified>
</cp:coreProperties>
</file>