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27048" y="1632330"/>
            <a:ext cx="7089902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33400" y="4114800"/>
            <a:ext cx="8077200" cy="114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1198" y="151967"/>
            <a:ext cx="8461603" cy="1367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0316" y="1949323"/>
            <a:ext cx="8455025" cy="3992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ontian@esaunggul.ac.i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09788" y="5943600"/>
            <a:ext cx="242138" cy="2923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282685" y="5973876"/>
            <a:ext cx="901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1F1F1"/>
                </a:solidFill>
                <a:latin typeface="Calisto MT"/>
                <a:cs typeface="Calisto MT"/>
              </a:rPr>
              <a:t>1</a:t>
            </a:r>
            <a:endParaRPr sz="1000">
              <a:latin typeface="Calisto MT"/>
              <a:cs typeface="Calisto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400" y="4114800"/>
            <a:ext cx="8077200" cy="1143000"/>
          </a:xfrm>
          <a:prstGeom prst="rect">
            <a:avLst/>
          </a:prstGeom>
          <a:solidFill>
            <a:srgbClr val="0000FF"/>
          </a:solidFill>
        </p:spPr>
        <p:txBody>
          <a:bodyPr vert="horz" wrap="square" lIns="0" tIns="143510" rIns="0" bIns="0" rtlCol="0">
            <a:spAutoFit/>
          </a:bodyPr>
          <a:lstStyle/>
          <a:p>
            <a:pPr marL="379730" marR="349250" indent="-24765">
              <a:lnSpc>
                <a:spcPct val="100000"/>
              </a:lnSpc>
              <a:spcBef>
                <a:spcPts val="1130"/>
              </a:spcBef>
            </a:pPr>
            <a:r>
              <a:rPr sz="2800" spc="-130" dirty="0">
                <a:solidFill>
                  <a:srgbClr val="FFFFFF"/>
                </a:solidFill>
                <a:latin typeface="Tahoma"/>
                <a:cs typeface="Tahoma"/>
              </a:rPr>
              <a:t>Dr. Ir.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H.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Fontian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Munzil, </a:t>
            </a:r>
            <a:r>
              <a:rPr sz="2800" spc="-45" dirty="0">
                <a:solidFill>
                  <a:srgbClr val="FFFFFF"/>
                </a:solidFill>
                <a:latin typeface="Tahoma"/>
                <a:cs typeface="Tahoma"/>
              </a:rPr>
              <a:t>S.H., </a:t>
            </a:r>
            <a:r>
              <a:rPr sz="2800" spc="-40" dirty="0">
                <a:solidFill>
                  <a:srgbClr val="FFFFFF"/>
                </a:solidFill>
                <a:latin typeface="Tahoma"/>
                <a:cs typeface="Tahoma"/>
              </a:rPr>
              <a:t>M.H.,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M.E. M.Ak.  CFrA, </a:t>
            </a:r>
            <a:r>
              <a:rPr sz="2800" spc="-100" dirty="0">
                <a:solidFill>
                  <a:srgbClr val="FFFFFF"/>
                </a:solidFill>
                <a:latin typeface="Tahoma"/>
                <a:cs typeface="Tahoma"/>
              </a:rPr>
              <a:t>CFP,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QWP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58592" y="449326"/>
            <a:ext cx="4716780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HUKUM</a:t>
            </a:r>
            <a:r>
              <a:rPr sz="3200" b="1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PERBANKAN</a:t>
            </a:r>
            <a:endParaRPr sz="3200">
              <a:latin typeface="Tahoma"/>
              <a:cs typeface="Tahoma"/>
            </a:endParaRPr>
          </a:p>
          <a:p>
            <a:pPr marL="12700" marR="5080" indent="-7620" algn="ctr">
              <a:lnSpc>
                <a:spcPct val="100000"/>
              </a:lnSpc>
            </a:pP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Prodi Magister Hukum  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Universitas </a:t>
            </a: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Esa</a:t>
            </a:r>
            <a:r>
              <a:rPr sz="3200" b="1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Unggul  Maret</a:t>
            </a:r>
            <a:r>
              <a:rPr sz="3200" b="1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2019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14600" y="6065520"/>
            <a:ext cx="4343400" cy="46228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38100" rIns="0" bIns="0" rtlCol="0">
            <a:spAutoFit/>
          </a:bodyPr>
          <a:lstStyle/>
          <a:p>
            <a:pPr marL="487045">
              <a:lnSpc>
                <a:spcPct val="100000"/>
              </a:lnSpc>
              <a:spcBef>
                <a:spcPts val="3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  <a:hlinkClick r:id="rId3"/>
              </a:rPr>
              <a:t>Fontian@esaunggul.ac.id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89392" y="5900928"/>
            <a:ext cx="379247" cy="348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29564" y="402793"/>
            <a:ext cx="8302625" cy="57492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715" indent="-343535" algn="just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6235" algn="l"/>
              </a:tabLst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Dalam memberikan kredit,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Bank Umum wajib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mempunyai keyakinan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berdasarkan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analisis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mendalam atas iktikad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&amp;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kemampuan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serta  kesanggupan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Nasabah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Debitur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untuk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melunasi  utangnya/mengembalikan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pembiayaan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dimaksud sesuai dengan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yg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diperjanjikan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Wingdings"/>
              <a:buChar char=""/>
            </a:pPr>
            <a:endParaRPr sz="205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00000"/>
              </a:lnSpc>
              <a:buFont typeface="Wingdings"/>
              <a:buChar char=""/>
              <a:tabLst>
                <a:tab pos="356235" algn="l"/>
              </a:tabLst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Kredit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diberikan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oleh bank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mengandung risiko,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sehingga dalam 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pelaksanaannya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harus memperhatikan asas2 perkreditan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yg 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sehat.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Wingdings"/>
              <a:buChar char=""/>
            </a:pPr>
            <a:endParaRPr sz="205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00000"/>
              </a:lnSpc>
              <a:buFont typeface="Wingdings"/>
              <a:buChar char=""/>
              <a:tabLst>
                <a:tab pos="356235" algn="l"/>
              </a:tabLst>
            </a:pP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Mengurangi risiko,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jaminan pemberian kredit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dalam arti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keyakinan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atas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kemampuan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&amp;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kesanggupan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Nasabah Debitur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untuk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melunasi 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kewajibannya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sesuai dgn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diperjanjikan merupakan faktor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penting 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harus diperhatikan oleh</a:t>
            </a:r>
            <a:r>
              <a:rPr sz="20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bank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Wingdings"/>
              <a:buChar char=""/>
            </a:pPr>
            <a:endParaRPr sz="2050">
              <a:latin typeface="Times New Roman"/>
              <a:cs typeface="Times New Roman"/>
            </a:endParaRPr>
          </a:p>
          <a:p>
            <a:pPr marL="355600" marR="5715" indent="-343535" algn="just">
              <a:lnSpc>
                <a:spcPct val="100000"/>
              </a:lnSpc>
              <a:buFont typeface="Wingdings"/>
              <a:buChar char=""/>
              <a:tabLst>
                <a:tab pos="356235" algn="l"/>
              </a:tabLst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Sebelum memberikan kredit, bank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harus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melakukan penilaian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yg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seksama terhadap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watak, kemampuan,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modal, agunan,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dan  prospek usaha dari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Nasabah</a:t>
            </a:r>
            <a:r>
              <a:rPr sz="2000" b="1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Debitur</a:t>
            </a:r>
            <a:endParaRPr sz="2000">
              <a:latin typeface="Tahoma"/>
              <a:cs typeface="Tahoma"/>
            </a:endParaRPr>
          </a:p>
          <a:p>
            <a:pPr marR="364490" algn="r">
              <a:lnSpc>
                <a:spcPct val="100000"/>
              </a:lnSpc>
              <a:spcBef>
                <a:spcPts val="414"/>
              </a:spcBef>
            </a:pP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35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89392" y="5900928"/>
            <a:ext cx="379247" cy="348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179054" y="5943396"/>
            <a:ext cx="193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36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5868" y="613028"/>
            <a:ext cx="7997825" cy="5208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715" indent="-343535" algn="just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6235" algn="l"/>
              </a:tabLst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agunan sebagai salah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satu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unsur pemberian kredit,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maka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apabila  berdasarkan unsur-unsur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lain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telah dapat diperoleh keyakinan atas  kemampuan Nasabah Debitur mengembalikan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utangnya,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agunan  dapat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hanya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berupa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barang, proyek/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hak tagih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yg dibiayai 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dengan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kredit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yg</a:t>
            </a:r>
            <a:r>
              <a:rPr sz="2000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bersangkutan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Wingdings"/>
              <a:buChar char=""/>
            </a:pPr>
            <a:endParaRPr sz="2050">
              <a:latin typeface="Times New Roman"/>
              <a:cs typeface="Times New Roman"/>
            </a:endParaRPr>
          </a:p>
          <a:p>
            <a:pPr marL="355600" marR="5715" indent="-343535" algn="just">
              <a:lnSpc>
                <a:spcPct val="100000"/>
              </a:lnSpc>
              <a:buFont typeface="Wingdings"/>
              <a:buChar char=""/>
              <a:tabLst>
                <a:tab pos="356235" algn="l"/>
              </a:tabLst>
            </a:pPr>
            <a:r>
              <a:rPr sz="2000" spc="-45" dirty="0">
                <a:solidFill>
                  <a:srgbClr val="FFFFFF"/>
                </a:solidFill>
                <a:latin typeface="Tahoma"/>
                <a:cs typeface="Tahoma"/>
              </a:rPr>
              <a:t>Tanah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yg kepemilikannya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didasarkan pada hukum adat,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yaitu 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tanah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bukti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kepemilikannya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berupa girik,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petuk &amp; lain-lain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yg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sejenis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dapat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digunakan sebagai</a:t>
            </a:r>
            <a:r>
              <a:rPr sz="20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agunan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Wingdings"/>
              <a:buChar char=""/>
            </a:pPr>
            <a:endParaRPr sz="2050">
              <a:latin typeface="Times New Roman"/>
              <a:cs typeface="Times New Roman"/>
            </a:endParaRPr>
          </a:p>
          <a:p>
            <a:pPr marL="355600" marR="6350" indent="-343535" algn="just">
              <a:lnSpc>
                <a:spcPct val="100000"/>
              </a:lnSpc>
              <a:buFont typeface="Wingdings"/>
              <a:buChar char=""/>
              <a:tabLst>
                <a:tab pos="356235" algn="l"/>
              </a:tabLst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tidak wajib meminta agunan berupa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barang yg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tidak berkaitan  langsung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dgn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obyek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yg dibiayai, yg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lazim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dikenal dgn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agunan 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tambahan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Wingdings"/>
              <a:buChar char=""/>
            </a:pPr>
            <a:endParaRPr sz="205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00000"/>
              </a:lnSpc>
              <a:buFont typeface="Wingdings"/>
              <a:buChar char=""/>
              <a:tabLst>
                <a:tab pos="356235" algn="l"/>
              </a:tabLst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dalam memberikan kredit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harus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pula memperhatikan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hasil  Analisis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Mengenai Dampak Lingkungan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(AMDAL)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bagi perusahaan 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berskala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besar &amp;/ berisiko tinggi agar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proyek yg dibiayai</a:t>
            </a:r>
            <a:r>
              <a:rPr sz="2000" spc="22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tetap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9073" y="5795568"/>
            <a:ext cx="358140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menjaga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kelestarian</a:t>
            </a:r>
            <a:r>
              <a:rPr sz="2000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lingkungan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89392" y="5900928"/>
            <a:ext cx="379247" cy="348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179054" y="5943396"/>
            <a:ext cx="193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37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12140" y="412750"/>
            <a:ext cx="11398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Jami</a:t>
            </a:r>
            <a:r>
              <a:rPr sz="2400" spc="5" dirty="0"/>
              <a:t>n</a:t>
            </a:r>
            <a:r>
              <a:rPr sz="2400" dirty="0"/>
              <a:t>an</a:t>
            </a:r>
            <a:endParaRPr sz="2400"/>
          </a:p>
        </p:txBody>
      </p:sp>
      <p:sp>
        <p:nvSpPr>
          <p:cNvPr id="5" name="object 5"/>
          <p:cNvSpPr txBox="1"/>
          <p:nvPr/>
        </p:nvSpPr>
        <p:spPr>
          <a:xfrm>
            <a:off x="2054098" y="412750"/>
            <a:ext cx="9144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ada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ah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73678" y="412750"/>
            <a:ext cx="16732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kemampuan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50560" y="412750"/>
            <a:ext cx="9740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tur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28054" y="412750"/>
            <a:ext cx="7893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ntuk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19238" y="412750"/>
            <a:ext cx="12185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melu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asi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2140" y="778509"/>
            <a:ext cx="43446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87195" algn="l"/>
                <a:tab pos="357124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edi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	(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able)	da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69433" y="778509"/>
            <a:ext cx="34671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17345" algn="l"/>
                <a:tab pos="256413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isa	dari	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w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,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2140" y="1144270"/>
            <a:ext cx="8226425" cy="2952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kemampuan, modal, agunan,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prospek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usaha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dari  Nasabah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Debitur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Agunan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adalah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jaminan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tambahan sesuai dengan UU 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Perbankan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pasal 1 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ayat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23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yaitu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Agunan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adalah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jaminan  tambahan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diserahkan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Nasabah Debitur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kepada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  dalam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rangka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pemberian fasilitas kredit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atau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pembiayaan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berdasarkan Prinsip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Syariah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89392" y="5900928"/>
            <a:ext cx="379247" cy="348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74040" y="412750"/>
            <a:ext cx="8324850" cy="624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700" marR="66040" indent="-343535" algn="just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9433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Agunan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UU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BI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Pasal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11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ayat</a:t>
            </a:r>
            <a:r>
              <a:rPr sz="2400" spc="7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2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yaitu Pelaksanaan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pemberian kredit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atau pembiayaan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berdasarkan Prinsip 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Syariah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wajib dijamin oleh Bank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penerima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dengan agunan 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berkualitas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tinggi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mudah dicairkan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nilainya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minimal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sebesar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jumlah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kredit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atau pembiayaan 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diterimanya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Font typeface="Wingdings"/>
              <a:buChar char=""/>
            </a:pPr>
            <a:endParaRPr sz="2500">
              <a:latin typeface="Times New Roman"/>
              <a:cs typeface="Times New Roman"/>
            </a:endParaRPr>
          </a:p>
          <a:p>
            <a:pPr marL="393700" marR="64769" indent="-343535" algn="just">
              <a:lnSpc>
                <a:spcPct val="100000"/>
              </a:lnSpc>
              <a:buFont typeface="Wingdings"/>
              <a:buChar char=""/>
              <a:tabLst>
                <a:tab pos="39433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Agunan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yg berkualitas tinggi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&amp;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mudah dicairkan meliputi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surat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berharga/tagihan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diterbitkan oleh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Pemerintah/badan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hukum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lain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mempunyai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peringkat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tinggi berdasarkan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hasil penilaian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lembaga pemeringkat  yg kompeten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&amp;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sewaktu-waktu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dengan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mudah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dapat  dijual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pasar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untuk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dijadikan uang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tunai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Wingdings"/>
              <a:buChar char=""/>
            </a:pPr>
            <a:endParaRPr sz="2550">
              <a:latin typeface="Times New Roman"/>
              <a:cs typeface="Times New Roman"/>
            </a:endParaRPr>
          </a:p>
          <a:p>
            <a:pPr marL="393700" marR="65405" indent="-343535" algn="just">
              <a:lnSpc>
                <a:spcPts val="2880"/>
              </a:lnSpc>
              <a:buFont typeface="Wingdings"/>
              <a:buChar char=""/>
              <a:tabLst>
                <a:tab pos="394335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Pembiayaan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berdasarkan Prinsip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Syariah,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misalnya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bagi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hasil/resiko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</a:t>
            </a:r>
            <a:r>
              <a:rPr sz="2400" spc="7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ditanggung bersama </a:t>
            </a:r>
            <a:r>
              <a:rPr sz="2400" spc="-325" dirty="0">
                <a:solidFill>
                  <a:srgbClr val="FFFFFF"/>
                </a:solidFill>
                <a:latin typeface="Tahoma"/>
                <a:cs typeface="Tahoma"/>
              </a:rPr>
              <a:t>se</a:t>
            </a:r>
            <a:r>
              <a:rPr sz="1800" spc="-487" baseline="39351" dirty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r>
              <a:rPr sz="2400" spc="-32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1800" spc="-487" baseline="39351" dirty="0">
                <a:solidFill>
                  <a:srgbClr val="FFFFFF"/>
                </a:solidFill>
                <a:latin typeface="Tahoma"/>
                <a:cs typeface="Tahoma"/>
              </a:rPr>
              <a:t>8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ara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proporsional</a:t>
            </a:r>
            <a:r>
              <a:rPr sz="2500" i="1" spc="-5" dirty="0">
                <a:solidFill>
                  <a:srgbClr val="FFFFFF"/>
                </a:solidFill>
                <a:latin typeface="Tahoma"/>
                <a:cs typeface="Tahoma"/>
              </a:rPr>
              <a:t>.</a:t>
            </a:r>
            <a:endParaRPr sz="2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89392" y="5900928"/>
            <a:ext cx="379247" cy="348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179054" y="5943396"/>
            <a:ext cx="193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39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12140" y="412749"/>
            <a:ext cx="8301355" cy="103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200" spc="-5" dirty="0"/>
              <a:t>Jaminan adalah </a:t>
            </a:r>
            <a:r>
              <a:rPr sz="2200" spc="-15" dirty="0"/>
              <a:t>kekayaan </a:t>
            </a:r>
            <a:r>
              <a:rPr sz="2200" spc="-10" dirty="0"/>
              <a:t>atau kesanggupan seseorang untuk  </a:t>
            </a:r>
            <a:r>
              <a:rPr sz="2200" spc="-5" dirty="0"/>
              <a:t>menanggung </a:t>
            </a:r>
            <a:r>
              <a:rPr sz="2200" spc="-10" dirty="0"/>
              <a:t>pembayaran kembali suatu utang </a:t>
            </a:r>
            <a:r>
              <a:rPr sz="2200" spc="-5" dirty="0"/>
              <a:t>(kamus  perbankan)</a:t>
            </a:r>
            <a:endParaRPr sz="2200"/>
          </a:p>
        </p:txBody>
      </p:sp>
      <p:sp>
        <p:nvSpPr>
          <p:cNvPr id="5" name="object 5"/>
          <p:cNvSpPr txBox="1"/>
          <p:nvPr/>
        </p:nvSpPr>
        <p:spPr>
          <a:xfrm>
            <a:off x="612140" y="1754250"/>
            <a:ext cx="8298815" cy="1701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Fungsi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jaminan adalah untuk meyakinkan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atau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kreditur 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bahwa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debitur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mempunyai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kemampuan untuk melunasi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kredit 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diberikan </a:t>
            </a:r>
            <a:r>
              <a:rPr sz="2200" spc="-20" dirty="0">
                <a:solidFill>
                  <a:srgbClr val="FFFFFF"/>
                </a:solidFill>
                <a:latin typeface="Tahoma"/>
                <a:cs typeface="Tahoma"/>
              </a:rPr>
              <a:t>kepadanya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sesuai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dengan perjanjian</a:t>
            </a:r>
            <a:r>
              <a:rPr sz="2200" spc="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kredit.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Macam jaminan adalah jaminan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perorangan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dan</a:t>
            </a:r>
            <a:r>
              <a:rPr sz="2200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kebendaan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65314" y="4101846"/>
            <a:ext cx="7213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200" spc="-2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ed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it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69300" y="4101846"/>
            <a:ext cx="5429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oleh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9644" y="3765880"/>
            <a:ext cx="6215380" cy="10318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5865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Jaminan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baik adalah (Prof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Subekti)</a:t>
            </a:r>
            <a:endParaRPr sz="2200">
              <a:latin typeface="Tahoma"/>
              <a:cs typeface="Tahoma"/>
            </a:endParaRPr>
          </a:p>
          <a:p>
            <a:pPr marL="469265" marR="5080" indent="-457200">
              <a:lnSpc>
                <a:spcPct val="100000"/>
              </a:lnSpc>
              <a:spcBef>
                <a:spcPts val="5"/>
              </a:spcBef>
              <a:tabLst>
                <a:tab pos="469265" algn="l"/>
                <a:tab pos="1403985" algn="l"/>
                <a:tab pos="2400935" algn="l"/>
                <a:tab pos="3452495" algn="l"/>
                <a:tab pos="4980940" algn="l"/>
              </a:tabLst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1.	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Dapa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200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200" spc="-4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mudah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memba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per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lehan  pihak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memerlukannya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9644" y="4772405"/>
            <a:ext cx="7841615" cy="103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265" indent="-457200">
              <a:lnSpc>
                <a:spcPct val="100000"/>
              </a:lnSpc>
              <a:spcBef>
                <a:spcPts val="95"/>
              </a:spcBef>
              <a:buAutoNum type="arabicPeriod" startAt="2"/>
              <a:tabLst>
                <a:tab pos="469265" algn="l"/>
                <a:tab pos="469900" algn="l"/>
                <a:tab pos="1348740" algn="l"/>
                <a:tab pos="3135630" algn="l"/>
                <a:tab pos="4243705" algn="l"/>
                <a:tab pos="5577205" algn="l"/>
                <a:tab pos="7130415" algn="l"/>
              </a:tabLst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Tidak	</a:t>
            </a:r>
            <a:r>
              <a:rPr sz="2200" spc="5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le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mahkan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p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ten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2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kuata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si</a:t>
            </a:r>
            <a:r>
              <a:rPr sz="2200" spc="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erim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kred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it</a:t>
            </a:r>
            <a:endParaRPr sz="22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untuk melakukan dan meneruskan</a:t>
            </a:r>
            <a:r>
              <a:rPr sz="2200" spc="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usahanya</a:t>
            </a:r>
            <a:endParaRPr sz="2200">
              <a:latin typeface="Tahoma"/>
              <a:cs typeface="Tahoma"/>
            </a:endParaRPr>
          </a:p>
          <a:p>
            <a:pPr marL="469265" indent="-457200">
              <a:lnSpc>
                <a:spcPct val="100000"/>
              </a:lnSpc>
              <a:buAutoNum type="arabicPeriod" startAt="3"/>
              <a:tabLst>
                <a:tab pos="469265" algn="l"/>
                <a:tab pos="469900" algn="l"/>
                <a:tab pos="2153920" algn="l"/>
                <a:tab pos="3502660" algn="l"/>
                <a:tab pos="4566920" algn="l"/>
                <a:tab pos="5701030" algn="l"/>
                <a:tab pos="6580505" algn="l"/>
              </a:tabLst>
            </a:pP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em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erika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2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epastia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2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epa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kr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ditur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untu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pelu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asan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26794" y="5778500"/>
            <a:ext cx="21189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utangnya</a:t>
            </a:r>
            <a:r>
              <a:rPr sz="22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debitur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89392" y="5900928"/>
            <a:ext cx="379247" cy="348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179054" y="5943396"/>
            <a:ext cx="193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40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740" y="336550"/>
            <a:ext cx="8303259" cy="5513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834" algn="just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470534" algn="l"/>
              </a:tabLst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Bank Umum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wajib memiliki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menerapkan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pedoman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perkreditan 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pembiayaan berdasarkan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Prinsip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Syariah,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sesuai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dengan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ketentuan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ditetapkan oleh Bank</a:t>
            </a:r>
            <a:r>
              <a:rPr sz="20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Indonesia.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Ketentuan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ditetapkan oleh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Bank</a:t>
            </a:r>
            <a:r>
              <a:rPr sz="2000" b="1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Indonesia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469900" marR="6350" indent="-457834" algn="just">
              <a:lnSpc>
                <a:spcPct val="100000"/>
              </a:lnSpc>
              <a:buAutoNum type="alphaLcPeriod"/>
              <a:tabLst>
                <a:tab pos="470534" algn="l"/>
              </a:tabLst>
            </a:pP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Pemberian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kredit/pembiayaan berdasarkan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prinsip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syariah  dibuat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dalam bentuk perjanjian</a:t>
            </a:r>
            <a:r>
              <a:rPr sz="2000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tertulis</a:t>
            </a:r>
            <a:endParaRPr sz="2000">
              <a:latin typeface="Tahoma"/>
              <a:cs typeface="Tahoma"/>
            </a:endParaRPr>
          </a:p>
          <a:p>
            <a:pPr marL="469900" marR="5715" indent="-457834" algn="just">
              <a:lnSpc>
                <a:spcPct val="100000"/>
              </a:lnSpc>
              <a:buAutoNum type="alphaLcPeriod"/>
              <a:tabLst>
                <a:tab pos="470534" algn="l"/>
              </a:tabLst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harus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memiliki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keyakinan atas kemampuan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&amp;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kesanggupan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nasabah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debitur yg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antara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lain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diperoleh dari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penilaian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yg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seksama terhadap watak, kemampuan, modal, agunan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&amp;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prospek 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usaha dari nasabah</a:t>
            </a:r>
            <a:r>
              <a:rPr sz="20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debitur</a:t>
            </a:r>
            <a:endParaRPr sz="2000">
              <a:latin typeface="Tahoma"/>
              <a:cs typeface="Tahoma"/>
            </a:endParaRPr>
          </a:p>
          <a:p>
            <a:pPr marL="469900" indent="-457834" algn="just">
              <a:lnSpc>
                <a:spcPct val="100000"/>
              </a:lnSpc>
              <a:spcBef>
                <a:spcPts val="5"/>
              </a:spcBef>
              <a:buAutoNum type="alphaLcPeriod"/>
              <a:tabLst>
                <a:tab pos="470534" algn="l"/>
              </a:tabLst>
            </a:pP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Kewajiban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untuk menyusun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&amp;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menerapkan</a:t>
            </a:r>
            <a:r>
              <a:rPr sz="2000" spc="5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prosedur</a:t>
            </a:r>
            <a:endParaRPr sz="2000">
              <a:latin typeface="Tahoma"/>
              <a:cs typeface="Tahoma"/>
            </a:endParaRPr>
          </a:p>
          <a:p>
            <a:pPr marL="469900" algn="just">
              <a:lnSpc>
                <a:spcPct val="100000"/>
              </a:lnSpc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pemberian kredit/pembiayaan berdasarkan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prinsip</a:t>
            </a:r>
            <a:r>
              <a:rPr sz="20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syariah</a:t>
            </a:r>
            <a:endParaRPr sz="2000">
              <a:latin typeface="Tahoma"/>
              <a:cs typeface="Tahoma"/>
            </a:endParaRPr>
          </a:p>
          <a:p>
            <a:pPr marL="469900" marR="6350" indent="-457834" algn="just">
              <a:lnSpc>
                <a:spcPct val="100000"/>
              </a:lnSpc>
              <a:buAutoNum type="alphaLcPeriod" startAt="4"/>
              <a:tabLst>
                <a:tab pos="470534" algn="l"/>
              </a:tabLst>
            </a:pP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Kewajiban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untuk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memberikan informasi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jelas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mengenai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prosedur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&amp;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persyaratan kredit/pembiayaan berdasarkan</a:t>
            </a:r>
            <a:r>
              <a:rPr sz="2000" spc="-1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syariah</a:t>
            </a:r>
            <a:endParaRPr sz="2000">
              <a:latin typeface="Tahoma"/>
              <a:cs typeface="Tahoma"/>
            </a:endParaRPr>
          </a:p>
          <a:p>
            <a:pPr marL="469900" indent="-457834" algn="just">
              <a:lnSpc>
                <a:spcPct val="100000"/>
              </a:lnSpc>
              <a:buAutoNum type="alphaLcPeriod" startAt="4"/>
              <a:tabLst>
                <a:tab pos="470534" algn="l"/>
              </a:tabLst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Larangan bank untuk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memberikan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kredit/pembiayaan</a:t>
            </a:r>
            <a:r>
              <a:rPr sz="2000" spc="3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berdasarkan</a:t>
            </a:r>
            <a:endParaRPr sz="2000">
              <a:latin typeface="Tahoma"/>
              <a:cs typeface="Tahoma"/>
            </a:endParaRPr>
          </a:p>
          <a:p>
            <a:pPr marL="469900" algn="just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prinsip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syariah</a:t>
            </a:r>
            <a:r>
              <a:rPr sz="2000" spc="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dengan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persyaratan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berbeda kepada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nasabah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9740" y="5824220"/>
            <a:ext cx="478282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debitur dan atau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pihak-pihak</a:t>
            </a:r>
            <a:r>
              <a:rPr sz="20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terafiliasi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tabLst>
                <a:tab pos="469900" algn="l"/>
              </a:tabLst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f.	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Penyelesaian</a:t>
            </a:r>
            <a:r>
              <a:rPr sz="20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sengketa.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89392" y="5900928"/>
            <a:ext cx="379247" cy="348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44139" y="900429"/>
            <a:ext cx="32353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ahoma"/>
                <a:cs typeface="Tahoma"/>
              </a:rPr>
              <a:t>Bank </a:t>
            </a:r>
            <a:r>
              <a:rPr sz="2400" b="1" dirty="0">
                <a:latin typeface="Tahoma"/>
                <a:cs typeface="Tahoma"/>
              </a:rPr>
              <a:t>Umum</a:t>
            </a:r>
            <a:r>
              <a:rPr sz="2400" b="1" spc="-8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dilarang</a:t>
            </a:r>
            <a:endParaRPr sz="24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69290" y="1644882"/>
          <a:ext cx="8185784" cy="10994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53815"/>
                <a:gridCol w="2442844"/>
                <a:gridCol w="1889125"/>
              </a:tblGrid>
              <a:tr h="366831">
                <a:tc>
                  <a:txBody>
                    <a:bodyPr/>
                    <a:lstStyle/>
                    <a:p>
                      <a:pPr marR="136525" algn="r">
                        <a:lnSpc>
                          <a:spcPts val="2785"/>
                        </a:lnSpc>
                        <a:tabLst>
                          <a:tab pos="457200" algn="l"/>
                          <a:tab pos="2170430" algn="l"/>
                        </a:tabLst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a.	</a:t>
                      </a:r>
                      <a:r>
                        <a:rPr sz="2400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Melak</a:t>
                      </a:r>
                      <a:r>
                        <a:rPr sz="2400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u</a:t>
                      </a:r>
                      <a:r>
                        <a:rPr sz="2400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ka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	pe</a:t>
                      </a:r>
                      <a:r>
                        <a:rPr sz="2400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ny</a:t>
                      </a:r>
                      <a:r>
                        <a:rPr sz="2400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ert</a:t>
                      </a:r>
                      <a:r>
                        <a:rPr sz="2400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an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7625" algn="ctr">
                        <a:lnSpc>
                          <a:spcPts val="2785"/>
                        </a:lnSpc>
                        <a:tabLst>
                          <a:tab pos="1191260" algn="l"/>
                        </a:tabLst>
                      </a:pPr>
                      <a:r>
                        <a:rPr sz="2400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modal,	</a:t>
                      </a:r>
                      <a:r>
                        <a:rPr sz="2400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kecuali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785"/>
                        </a:lnSpc>
                      </a:pPr>
                      <a:r>
                        <a:rPr sz="2400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sebagaima</a:t>
                      </a:r>
                      <a:r>
                        <a:rPr sz="2400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365760">
                <a:tc>
                  <a:txBody>
                    <a:bodyPr/>
                    <a:lstStyle/>
                    <a:p>
                      <a:pPr marR="107314" algn="r">
                        <a:lnSpc>
                          <a:spcPts val="2780"/>
                        </a:lnSpc>
                        <a:tabLst>
                          <a:tab pos="1510030" algn="l"/>
                          <a:tab pos="2553970" algn="l"/>
                        </a:tabLst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d</a:t>
                      </a:r>
                      <a:r>
                        <a:rPr sz="2400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maksud	da</a:t>
                      </a:r>
                      <a:r>
                        <a:rPr sz="2400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am	pasal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2780"/>
                        </a:lnSpc>
                        <a:tabLst>
                          <a:tab pos="511175" algn="l"/>
                          <a:tab pos="1457960" algn="l"/>
                          <a:tab pos="1856105" algn="l"/>
                        </a:tabLst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7	</a:t>
                      </a:r>
                      <a:r>
                        <a:rPr sz="2400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huruf	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	dan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80"/>
                        </a:lnSpc>
                        <a:tabLst>
                          <a:tab pos="946150" algn="l"/>
                          <a:tab pos="1316355" algn="l"/>
                        </a:tabLst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h</a:t>
                      </a:r>
                      <a:r>
                        <a:rPr sz="2400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u</a:t>
                      </a:r>
                      <a:r>
                        <a:rPr sz="2400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uf	c	</a:t>
                      </a:r>
                      <a:r>
                        <a:rPr sz="2400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UU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366831">
                <a:tc>
                  <a:txBody>
                    <a:bodyPr/>
                    <a:lstStyle/>
                    <a:p>
                      <a:pPr marL="488950">
                        <a:lnSpc>
                          <a:spcPts val="2790"/>
                        </a:lnSpc>
                      </a:pPr>
                      <a:r>
                        <a:rPr sz="2400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Perbankan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688340" y="3095625"/>
            <a:ext cx="8151495" cy="3056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100"/>
              </a:spcBef>
              <a:buAutoNum type="alphaLcPeriod" startAt="2"/>
              <a:tabLst>
                <a:tab pos="469900" algn="l"/>
                <a:tab pos="470534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Melakukan usaha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perasuransian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Tahoma"/>
              <a:buAutoNum type="alphaLcPeriod" startAt="2"/>
            </a:pPr>
            <a:endParaRPr sz="2500">
              <a:latin typeface="Times New Roman"/>
              <a:cs typeface="Times New Roman"/>
            </a:endParaRPr>
          </a:p>
          <a:p>
            <a:pPr marL="469900" marR="5080" indent="-457834" algn="just">
              <a:lnSpc>
                <a:spcPct val="100000"/>
              </a:lnSpc>
              <a:buAutoNum type="alphaLcPeriod" startAt="2"/>
              <a:tabLst>
                <a:tab pos="470534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Melakukan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usaha lain di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luar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kegiatan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usaha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sebagaimana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dimaksud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pasal 6 dan pasal </a:t>
            </a:r>
            <a:r>
              <a:rPr sz="2400" spc="-95" dirty="0">
                <a:solidFill>
                  <a:srgbClr val="FFFFFF"/>
                </a:solidFill>
                <a:latin typeface="Tahoma"/>
                <a:cs typeface="Tahoma"/>
              </a:rPr>
              <a:t>7.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Usaha lain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dilarang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pada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huruf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c ini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antara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lain  melakukan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kegiatan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sebagai penjamin emisi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efek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(underwriter)</a:t>
            </a:r>
            <a:endParaRPr sz="2400">
              <a:latin typeface="Tahoma"/>
              <a:cs typeface="Tahoma"/>
            </a:endParaRPr>
          </a:p>
          <a:p>
            <a:pPr marR="471805" algn="r">
              <a:lnSpc>
                <a:spcPct val="100000"/>
              </a:lnSpc>
              <a:spcBef>
                <a:spcPts val="2260"/>
              </a:spcBef>
            </a:pP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41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89392" y="5900928"/>
            <a:ext cx="379247" cy="348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484124"/>
            <a:ext cx="830135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69900" algn="l"/>
                <a:tab pos="2369185" algn="l"/>
                <a:tab pos="3876040" algn="l"/>
                <a:tab pos="6343015" algn="l"/>
              </a:tabLst>
            </a:pPr>
            <a:r>
              <a:rPr spc="-5" dirty="0"/>
              <a:t>1.	</a:t>
            </a:r>
            <a:r>
              <a:rPr dirty="0"/>
              <a:t>Bank</a:t>
            </a:r>
            <a:r>
              <a:rPr spc="380" dirty="0"/>
              <a:t> </a:t>
            </a:r>
            <a:r>
              <a:rPr spc="-5" dirty="0"/>
              <a:t>Indonesia	menetapkan	ketentuan</a:t>
            </a:r>
            <a:r>
              <a:rPr spc="360" dirty="0"/>
              <a:t> </a:t>
            </a:r>
            <a:r>
              <a:rPr spc="-5" dirty="0"/>
              <a:t>mengenai	</a:t>
            </a:r>
            <a:r>
              <a:rPr dirty="0"/>
              <a:t>batas</a:t>
            </a:r>
            <a:r>
              <a:rPr spc="305" dirty="0"/>
              <a:t> </a:t>
            </a:r>
            <a:r>
              <a:rPr spc="-5" dirty="0"/>
              <a:t>maksimum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788924"/>
            <a:ext cx="8304530" cy="5363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6350" algn="just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pemberian kredit/pembiayaan berdasarkan Prinsip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Syariah,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pemberian jaminan, penempatan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investasi surat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berharga/hal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lain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yg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serupa,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dapat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dilakukan oleh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kepada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peminjam/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sekelompok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peminjam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terkait,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termasuk kepada perusahaan dalam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kelompok  yg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sama dgn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bersangkutan.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Kelompok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(grup) merupakan  kumpulan orang/badan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satu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sama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lain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mempunyai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kaitan dalam 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hal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kepemilikan, kepengurusan &amp;/hubungan</a:t>
            </a:r>
            <a:r>
              <a:rPr sz="20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keuangan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469900" marR="6350" indent="-457834" algn="just">
              <a:lnSpc>
                <a:spcPct val="100000"/>
              </a:lnSpc>
              <a:buAutoNum type="arabicPeriod" startAt="2"/>
              <a:tabLst>
                <a:tab pos="470534" algn="l"/>
              </a:tabLst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Batas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maksimum tidak boleh melebihi 30% dari modal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000" spc="5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sesuai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dgn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ketentuan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ditetapkan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oleh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Bank Indonesia.</a:t>
            </a:r>
            <a:r>
              <a:rPr sz="2000" spc="4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Bank  Indonesia dapat menetapkan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batas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maksimum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lebih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rendah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dari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30%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dari modal</a:t>
            </a:r>
            <a:r>
              <a:rPr sz="20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bank.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Tahoma"/>
              <a:buAutoNum type="arabicPeriod" startAt="2"/>
            </a:pPr>
            <a:endParaRPr sz="2050">
              <a:latin typeface="Times New Roman"/>
              <a:cs typeface="Times New Roman"/>
            </a:endParaRPr>
          </a:p>
          <a:p>
            <a:pPr marL="469900" marR="5080" indent="-457834" algn="just">
              <a:lnSpc>
                <a:spcPct val="100000"/>
              </a:lnSpc>
              <a:buAutoNum type="arabicPeriod" startAt="2"/>
              <a:tabLst>
                <a:tab pos="470534" algn="l"/>
              </a:tabLst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Modal bank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ditetapkan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oleh Bank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Indonesia sesuai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dengan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pengertian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dipergunakan dalam penilaian kesehatan bank. Batas  maksimum dimaksud adalah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untuk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masing2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peminjam/sekelompok 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peminjam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termasuk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perusahaan2 dalam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kelompok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yang</a:t>
            </a:r>
            <a:r>
              <a:rPr sz="20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sama.</a:t>
            </a:r>
            <a:endParaRPr sz="2000">
              <a:latin typeface="Tahoma"/>
              <a:cs typeface="Tahoma"/>
            </a:endParaRPr>
          </a:p>
          <a:p>
            <a:pPr marR="473709" algn="r">
              <a:lnSpc>
                <a:spcPts val="1215"/>
              </a:lnSpc>
            </a:pP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42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89392" y="5900928"/>
            <a:ext cx="379247" cy="348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179054" y="5943396"/>
            <a:ext cx="193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43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740" y="565150"/>
            <a:ext cx="106299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900" algn="l"/>
              </a:tabLst>
            </a:pPr>
            <a:r>
              <a:rPr sz="2100" spc="5" dirty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.	</a:t>
            </a:r>
            <a:r>
              <a:rPr sz="2100" spc="5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ank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33117" y="565150"/>
            <a:ext cx="692912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98600" algn="l"/>
                <a:tab pos="3286760" algn="l"/>
                <a:tab pos="4797425" algn="l"/>
                <a:tab pos="6282055" algn="l"/>
              </a:tabLst>
            </a:pPr>
            <a:r>
              <a:rPr sz="2100" spc="-1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100" spc="5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100" spc="1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nesia	me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et</a:t>
            </a:r>
            <a:r>
              <a:rPr sz="2100" spc="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pkan	</a:t>
            </a:r>
            <a:r>
              <a:rPr sz="2100" spc="-3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100" spc="-1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tuan	</a:t>
            </a:r>
            <a:r>
              <a:rPr sz="2100" spc="-15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enge</a:t>
            </a:r>
            <a:r>
              <a:rPr sz="2100" spc="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100" spc="-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i	b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100" spc="-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7244" y="885190"/>
            <a:ext cx="498030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86380" algn="l"/>
              </a:tabLst>
            </a:pP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maksimum</a:t>
            </a:r>
            <a:r>
              <a:rPr sz="2100" spc="3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pemberian	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kredit/pembiayaan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51828" y="885190"/>
            <a:ext cx="250888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15135" algn="l"/>
              </a:tabLst>
            </a:pP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be</a:t>
            </a:r>
            <a:r>
              <a:rPr sz="2100" spc="-1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100" spc="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sa</a:t>
            </a:r>
            <a:r>
              <a:rPr sz="2100" spc="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ka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n	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Pri</a:t>
            </a:r>
            <a:r>
              <a:rPr sz="2100" spc="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sip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7244" y="1205229"/>
            <a:ext cx="7846059" cy="4187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Syariah,       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pemberian    jaminan,penempatan    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investasi </a:t>
            </a:r>
            <a:r>
              <a:rPr sz="2100" spc="6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-15" dirty="0">
                <a:solidFill>
                  <a:srgbClr val="FFFFFF"/>
                </a:solidFill>
                <a:latin typeface="Tahoma"/>
                <a:cs typeface="Tahoma"/>
              </a:rPr>
              <a:t>surat</a:t>
            </a:r>
            <a:endParaRPr sz="210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</a:pP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berharga/hal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lain 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serupa 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dapat dilakukan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oleh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bank</a:t>
            </a:r>
            <a:r>
              <a:rPr sz="2100" spc="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kepada:</a:t>
            </a:r>
            <a:endParaRPr sz="2100">
              <a:latin typeface="Tahoma"/>
              <a:cs typeface="Tahoma"/>
            </a:endParaRPr>
          </a:p>
          <a:p>
            <a:pPr marL="469265" marR="5080" indent="-457200" algn="just">
              <a:lnSpc>
                <a:spcPct val="100000"/>
              </a:lnSpc>
              <a:buAutoNum type="alphaLcPeriod"/>
              <a:tabLst>
                <a:tab pos="469900" algn="l"/>
              </a:tabLst>
            </a:pP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Pemegang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saham 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memiliki 10 %/lebih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dari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modal 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disetor</a:t>
            </a:r>
            <a:r>
              <a:rPr sz="21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bank</a:t>
            </a:r>
            <a:endParaRPr sz="2100">
              <a:latin typeface="Tahoma"/>
              <a:cs typeface="Tahoma"/>
            </a:endParaRPr>
          </a:p>
          <a:p>
            <a:pPr marL="469265" indent="-457200" algn="just">
              <a:lnSpc>
                <a:spcPct val="100000"/>
              </a:lnSpc>
              <a:buAutoNum type="alphaLcPeriod"/>
              <a:tabLst>
                <a:tab pos="469900" algn="l"/>
              </a:tabLst>
            </a:pP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Anggota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dewan komisaris</a:t>
            </a:r>
            <a:endParaRPr sz="2100">
              <a:latin typeface="Tahoma"/>
              <a:cs typeface="Tahoma"/>
            </a:endParaRPr>
          </a:p>
          <a:p>
            <a:pPr marL="469265" indent="-457200" algn="just">
              <a:lnSpc>
                <a:spcPts val="2470"/>
              </a:lnSpc>
              <a:spcBef>
                <a:spcPts val="5"/>
              </a:spcBef>
              <a:buAutoNum type="alphaLcPeriod"/>
              <a:tabLst>
                <a:tab pos="469900" algn="l"/>
              </a:tabLst>
            </a:pP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Anggota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direksi</a:t>
            </a:r>
            <a:endParaRPr sz="2100">
              <a:latin typeface="Tahoma"/>
              <a:cs typeface="Tahoma"/>
            </a:endParaRPr>
          </a:p>
          <a:p>
            <a:pPr marL="469265" marR="5715" indent="-457200" algn="just">
              <a:lnSpc>
                <a:spcPts val="2520"/>
              </a:lnSpc>
              <a:spcBef>
                <a:spcPts val="135"/>
              </a:spcBef>
              <a:buAutoNum type="alphaLcPeriod"/>
              <a:tabLst>
                <a:tab pos="469900" algn="l"/>
              </a:tabLst>
            </a:pPr>
            <a:r>
              <a:rPr sz="2100" spc="-15" dirty="0">
                <a:solidFill>
                  <a:srgbClr val="FFFFFF"/>
                </a:solidFill>
                <a:latin typeface="Tahoma"/>
                <a:cs typeface="Tahoma"/>
              </a:rPr>
              <a:t>Keluarga </a:t>
            </a:r>
            <a:r>
              <a:rPr sz="2200" i="1" spc="-55" dirty="0">
                <a:solidFill>
                  <a:srgbClr val="FFFFFF"/>
                </a:solidFill>
                <a:latin typeface="Tahoma"/>
                <a:cs typeface="Tahoma"/>
              </a:rPr>
              <a:t>sampai </a:t>
            </a:r>
            <a:r>
              <a:rPr sz="2200" i="1" spc="-60" dirty="0">
                <a:solidFill>
                  <a:srgbClr val="FFFFFF"/>
                </a:solidFill>
                <a:latin typeface="Tahoma"/>
                <a:cs typeface="Tahoma"/>
              </a:rPr>
              <a:t>dengan </a:t>
            </a:r>
            <a:r>
              <a:rPr sz="2200" i="1" spc="-50" dirty="0">
                <a:solidFill>
                  <a:srgbClr val="FFFFFF"/>
                </a:solidFill>
                <a:latin typeface="Tahoma"/>
                <a:cs typeface="Tahoma"/>
              </a:rPr>
              <a:t>derajat </a:t>
            </a:r>
            <a:r>
              <a:rPr sz="2200" i="1" spc="-60" dirty="0">
                <a:solidFill>
                  <a:srgbClr val="FFFFFF"/>
                </a:solidFill>
                <a:latin typeface="Tahoma"/>
                <a:cs typeface="Tahoma"/>
              </a:rPr>
              <a:t>kedua </a:t>
            </a:r>
            <a:r>
              <a:rPr sz="2200" i="1" spc="-50" dirty="0">
                <a:solidFill>
                  <a:srgbClr val="FFFFFF"/>
                </a:solidFill>
                <a:latin typeface="Tahoma"/>
                <a:cs typeface="Tahoma"/>
              </a:rPr>
              <a:t>baik </a:t>
            </a:r>
            <a:r>
              <a:rPr sz="2200" i="1" spc="-55" dirty="0">
                <a:solidFill>
                  <a:srgbClr val="FFFFFF"/>
                </a:solidFill>
                <a:latin typeface="Tahoma"/>
                <a:cs typeface="Tahoma"/>
              </a:rPr>
              <a:t>menurut </a:t>
            </a:r>
            <a:r>
              <a:rPr sz="2200" i="1" spc="-45" dirty="0">
                <a:solidFill>
                  <a:srgbClr val="FFFFFF"/>
                </a:solidFill>
                <a:latin typeface="Tahoma"/>
                <a:cs typeface="Tahoma"/>
              </a:rPr>
              <a:t>garis  </a:t>
            </a:r>
            <a:r>
              <a:rPr sz="2200" i="1" spc="-55" dirty="0">
                <a:solidFill>
                  <a:srgbClr val="FFFFFF"/>
                </a:solidFill>
                <a:latin typeface="Tahoma"/>
                <a:cs typeface="Tahoma"/>
              </a:rPr>
              <a:t>keturunan </a:t>
            </a:r>
            <a:r>
              <a:rPr sz="2200" i="1" spc="-45" dirty="0">
                <a:solidFill>
                  <a:srgbClr val="FFFFFF"/>
                </a:solidFill>
                <a:latin typeface="Tahoma"/>
                <a:cs typeface="Tahoma"/>
              </a:rPr>
              <a:t>lurus </a:t>
            </a:r>
            <a:r>
              <a:rPr sz="2200" i="1" spc="-60" dirty="0">
                <a:solidFill>
                  <a:srgbClr val="FFFFFF"/>
                </a:solidFill>
                <a:latin typeface="Tahoma"/>
                <a:cs typeface="Tahoma"/>
              </a:rPr>
              <a:t>maupun </a:t>
            </a:r>
            <a:r>
              <a:rPr sz="2200" i="1" spc="-70" dirty="0">
                <a:solidFill>
                  <a:srgbClr val="FFFFFF"/>
                </a:solidFill>
                <a:latin typeface="Tahoma"/>
                <a:cs typeface="Tahoma"/>
              </a:rPr>
              <a:t>ke </a:t>
            </a:r>
            <a:r>
              <a:rPr sz="2200" i="1" spc="-55" dirty="0">
                <a:solidFill>
                  <a:srgbClr val="FFFFFF"/>
                </a:solidFill>
                <a:latin typeface="Tahoma"/>
                <a:cs typeface="Tahoma"/>
              </a:rPr>
              <a:t>samping </a:t>
            </a:r>
            <a:r>
              <a:rPr sz="2200" i="1" spc="-60" dirty="0">
                <a:solidFill>
                  <a:srgbClr val="FFFFFF"/>
                </a:solidFill>
                <a:latin typeface="Tahoma"/>
                <a:cs typeface="Tahoma"/>
              </a:rPr>
              <a:t>termasuk </a:t>
            </a:r>
            <a:r>
              <a:rPr sz="2200" i="1" spc="-50" dirty="0">
                <a:solidFill>
                  <a:srgbClr val="FFFFFF"/>
                </a:solidFill>
                <a:latin typeface="Tahoma"/>
                <a:cs typeface="Tahoma"/>
              </a:rPr>
              <a:t>mertua,  </a:t>
            </a:r>
            <a:r>
              <a:rPr sz="2200" i="1" spc="-55" dirty="0">
                <a:solidFill>
                  <a:srgbClr val="FFFFFF"/>
                </a:solidFill>
                <a:latin typeface="Tahoma"/>
                <a:cs typeface="Tahoma"/>
              </a:rPr>
              <a:t>menantu, dan</a:t>
            </a:r>
            <a:r>
              <a:rPr sz="2200" i="1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i="1" spc="-100" dirty="0">
                <a:solidFill>
                  <a:srgbClr val="FFFFFF"/>
                </a:solidFill>
                <a:latin typeface="Tahoma"/>
                <a:cs typeface="Tahoma"/>
              </a:rPr>
              <a:t>ipar.</a:t>
            </a:r>
            <a:endParaRPr sz="2200">
              <a:latin typeface="Tahoma"/>
              <a:cs typeface="Tahoma"/>
            </a:endParaRPr>
          </a:p>
          <a:p>
            <a:pPr marL="469265" indent="-457200" algn="just">
              <a:lnSpc>
                <a:spcPts val="2440"/>
              </a:lnSpc>
              <a:buAutoNum type="alphaLcPeriod"/>
              <a:tabLst>
                <a:tab pos="469900" algn="l"/>
              </a:tabLst>
            </a:pPr>
            <a:r>
              <a:rPr sz="2100" spc="-15" dirty="0">
                <a:solidFill>
                  <a:srgbClr val="FFFFFF"/>
                </a:solidFill>
                <a:latin typeface="Tahoma"/>
                <a:cs typeface="Tahoma"/>
              </a:rPr>
              <a:t>Pejabat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bank</a:t>
            </a:r>
            <a:r>
              <a:rPr sz="2100" spc="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lainnya</a:t>
            </a:r>
            <a:endParaRPr sz="2100">
              <a:latin typeface="Tahoma"/>
              <a:cs typeface="Tahoma"/>
            </a:endParaRPr>
          </a:p>
          <a:p>
            <a:pPr marL="469265" marR="6985" indent="-457200" algn="just">
              <a:lnSpc>
                <a:spcPct val="100000"/>
              </a:lnSpc>
              <a:buAutoNum type="alphaLcPeriod"/>
              <a:tabLst>
                <a:tab pos="469900" algn="l"/>
              </a:tabLst>
            </a:pP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Perusahaan-perusahaan 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di 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dalamnya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terdapat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kepentingan 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dari 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pihak-pihak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sebagaimana dimaksud dalam huruf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a,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huruf  </a:t>
            </a:r>
            <a:r>
              <a:rPr sz="2100" spc="-15" dirty="0">
                <a:solidFill>
                  <a:srgbClr val="FFFFFF"/>
                </a:solidFill>
                <a:latin typeface="Tahoma"/>
                <a:cs typeface="Tahoma"/>
              </a:rPr>
              <a:t>b,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huruf c, huruf d, dan huruf</a:t>
            </a:r>
            <a:r>
              <a:rPr sz="2100" spc="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e.</a:t>
            </a:r>
            <a:endParaRPr sz="21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89392" y="5900928"/>
            <a:ext cx="379247" cy="348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48640" y="409448"/>
            <a:ext cx="8439150" cy="60617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33400" marR="77470" indent="-457834" algn="just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4.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Batas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maksimum sebagaimana dimaksud dalam </a:t>
            </a:r>
            <a:r>
              <a:rPr sz="2200" spc="-20" dirty="0">
                <a:solidFill>
                  <a:srgbClr val="FFFFFF"/>
                </a:solidFill>
                <a:latin typeface="Tahoma"/>
                <a:cs typeface="Tahoma"/>
              </a:rPr>
              <a:t>ayat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(3) tidak  boleh melebihi 10% dari modal bank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sesuai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dengan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ketentuan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ditetapkan oleh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Indonesia.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Bank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Indonesia dapat menetapkan batas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maksimum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</a:t>
            </a:r>
            <a:r>
              <a:rPr sz="2200" spc="6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lebih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rendah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dari 10% dari modal bank.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Pengertian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modal</a:t>
            </a:r>
            <a:r>
              <a:rPr sz="2200" spc="5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bank  ditetapkan oleh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Indonesia sesuai dengan pengertian </a:t>
            </a:r>
            <a:r>
              <a:rPr sz="2200" spc="-20" dirty="0">
                <a:solidFill>
                  <a:srgbClr val="FFFFFF"/>
                </a:solidFill>
                <a:latin typeface="Tahoma"/>
                <a:cs typeface="Tahoma"/>
              </a:rPr>
              <a:t>yg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dipergunakan dalam penilaian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kesehatan</a:t>
            </a:r>
            <a:r>
              <a:rPr sz="2200" spc="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bank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 marL="76200" marR="78105" algn="just">
              <a:lnSpc>
                <a:spcPct val="100000"/>
              </a:lnSpc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4A) Dalam memberikan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kredit/pembiayaan berdasarkan Prinsip 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Syariah,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dilarang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melampaui batas maksimum pemberian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kredit/ pembiayaan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berdasarkan Prinsip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Syariah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sebagaimana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diatur dalam </a:t>
            </a:r>
            <a:r>
              <a:rPr sz="2200" spc="-20" dirty="0">
                <a:solidFill>
                  <a:srgbClr val="FFFFFF"/>
                </a:solidFill>
                <a:latin typeface="Tahoma"/>
                <a:cs typeface="Tahoma"/>
              </a:rPr>
              <a:t>ayat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(1),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ayat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(2), </a:t>
            </a:r>
            <a:r>
              <a:rPr sz="2200" spc="-20" dirty="0">
                <a:solidFill>
                  <a:srgbClr val="FFFFFF"/>
                </a:solidFill>
                <a:latin typeface="Tahoma"/>
                <a:cs typeface="Tahoma"/>
              </a:rPr>
              <a:t>ayat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(3), dan </a:t>
            </a:r>
            <a:r>
              <a:rPr sz="2200" spc="-20" dirty="0">
                <a:solidFill>
                  <a:srgbClr val="FFFFFF"/>
                </a:solidFill>
                <a:latin typeface="Tahoma"/>
                <a:cs typeface="Tahoma"/>
              </a:rPr>
              <a:t>ayat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(4).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Larangan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ini  dimaksudkan agar dalam memberikan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kredit/pembiayaan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berdasarkan Prinsip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Syariah,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menerapkan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asas-asas  perkreditan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sehat.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dinyatakan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melakukan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pelanggaran  atas</a:t>
            </a:r>
            <a:r>
              <a:rPr sz="2200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Tahoma"/>
                <a:cs typeface="Tahoma"/>
              </a:rPr>
              <a:t>ayat</a:t>
            </a:r>
            <a:r>
              <a:rPr sz="2200" spc="43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ini</a:t>
            </a:r>
            <a:r>
              <a:rPr sz="2200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apabila</a:t>
            </a:r>
            <a:r>
              <a:rPr sz="2200" spc="4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pada</a:t>
            </a:r>
            <a:r>
              <a:rPr sz="2200" spc="4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saat</a:t>
            </a:r>
            <a:r>
              <a:rPr sz="2200" spc="4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pemberiannya,</a:t>
            </a:r>
            <a:r>
              <a:rPr sz="2200" spc="43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saldo</a:t>
            </a:r>
            <a:r>
              <a:rPr sz="2200" spc="43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kredit</a:t>
            </a:r>
            <a:endParaRPr sz="2200">
              <a:latin typeface="Tahoma"/>
              <a:cs typeface="Tahoma"/>
            </a:endParaRPr>
          </a:p>
          <a:p>
            <a:pPr marL="76200" marR="81280" algn="just">
              <a:lnSpc>
                <a:spcPct val="100000"/>
              </a:lnSpc>
              <a:spcBef>
                <a:spcPts val="5"/>
              </a:spcBef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/pembiayaan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tersebut melampaui batas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maksimum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1800" spc="-120" baseline="-16203" dirty="0">
                <a:solidFill>
                  <a:srgbClr val="FFFFFF"/>
                </a:solidFill>
                <a:latin typeface="Tahoma"/>
                <a:cs typeface="Tahoma"/>
              </a:rPr>
              <a:t>44</a:t>
            </a:r>
            <a:r>
              <a:rPr sz="2200" spc="-80" dirty="0">
                <a:solidFill>
                  <a:srgbClr val="FFFFFF"/>
                </a:solidFill>
                <a:latin typeface="Tahoma"/>
                <a:cs typeface="Tahoma"/>
              </a:rPr>
              <a:t>telah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ditetapkan oleh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Bank</a:t>
            </a:r>
            <a:r>
              <a:rPr sz="2200" spc="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Indonesia.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36620" y="527304"/>
            <a:ext cx="2670175" cy="58547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32384" rIns="0" bIns="0" rtlCol="0">
            <a:spAutoFit/>
          </a:bodyPr>
          <a:lstStyle/>
          <a:p>
            <a:pPr marL="433705">
              <a:lnSpc>
                <a:spcPct val="100000"/>
              </a:lnSpc>
              <a:spcBef>
                <a:spcPts val="254"/>
              </a:spcBef>
            </a:pP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RPS ke</a:t>
            </a:r>
            <a:r>
              <a:rPr sz="3200" b="1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5928" y="57911"/>
            <a:ext cx="2527300" cy="524510"/>
          </a:xfrm>
          <a:custGeom>
            <a:avLst/>
            <a:gdLst/>
            <a:ahLst/>
            <a:cxnLst/>
            <a:rect l="l" t="t" r="r" b="b"/>
            <a:pathLst>
              <a:path w="2527300" h="524510">
                <a:moveTo>
                  <a:pt x="0" y="524256"/>
                </a:moveTo>
                <a:lnTo>
                  <a:pt x="2526792" y="524256"/>
                </a:lnTo>
                <a:lnTo>
                  <a:pt x="2526792" y="0"/>
                </a:lnTo>
                <a:lnTo>
                  <a:pt x="0" y="0"/>
                </a:lnTo>
                <a:lnTo>
                  <a:pt x="0" y="52425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16763" y="89738"/>
            <a:ext cx="20624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ahoma"/>
                <a:cs typeface="Tahoma"/>
              </a:rPr>
              <a:t>CLASS KE</a:t>
            </a:r>
            <a:r>
              <a:rPr sz="2800" b="1" spc="-7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3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9596" y="1999488"/>
            <a:ext cx="6464935" cy="107759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44450" rIns="0" bIns="0" rtlCol="0">
            <a:spAutoFit/>
          </a:bodyPr>
          <a:lstStyle/>
          <a:p>
            <a:pPr marL="2133600" marR="626110" indent="-1503045">
              <a:lnSpc>
                <a:spcPct val="100000"/>
              </a:lnSpc>
              <a:spcBef>
                <a:spcPts val="350"/>
              </a:spcBef>
            </a:pP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Kajian Teoritis Kaidah</a:t>
            </a:r>
            <a:r>
              <a:rPr sz="3200" b="1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UU  </a:t>
            </a: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Perbankan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89392" y="5900928"/>
            <a:ext cx="379247" cy="348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935095" y="488949"/>
            <a:ext cx="482473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865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solidFill>
                  <a:srgbClr val="FFFFFF"/>
                </a:solidFill>
                <a:latin typeface="Tahoma"/>
                <a:cs typeface="Tahoma"/>
              </a:rPr>
              <a:t>Pasal</a:t>
            </a:r>
            <a:r>
              <a:rPr sz="2200" b="1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12A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tabLst>
                <a:tab pos="1318895" algn="l"/>
                <a:tab pos="3812540" algn="l"/>
              </a:tabLst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mem</a:t>
            </a:r>
            <a:r>
              <a:rPr sz="2200" spc="5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eba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ia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/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se</a:t>
            </a:r>
            <a:r>
              <a:rPr sz="2200" spc="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uruh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agunan,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2140" y="824229"/>
            <a:ext cx="308800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080" indent="-457834">
              <a:lnSpc>
                <a:spcPct val="100000"/>
              </a:lnSpc>
              <a:spcBef>
                <a:spcPts val="95"/>
              </a:spcBef>
              <a:tabLst>
                <a:tab pos="469900" algn="l"/>
                <a:tab pos="1336675" algn="l"/>
                <a:tab pos="2379980" algn="l"/>
              </a:tabLst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1.	</a:t>
            </a:r>
            <a:r>
              <a:rPr sz="2200" spc="5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ank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um</a:t>
            </a:r>
            <a:r>
              <a:rPr sz="2200" spc="5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dapat  baik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24201" y="1159510"/>
            <a:ext cx="66382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66495" algn="l"/>
                <a:tab pos="2776220" algn="l"/>
                <a:tab pos="4054475" algn="l"/>
                <a:tab pos="4548505" algn="l"/>
                <a:tab pos="5290820" algn="l"/>
              </a:tabLst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melalui	pelelangan	maupun	di	luar	pelelangan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1544" y="1494485"/>
            <a:ext cx="7769859" cy="5055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 marR="43180" algn="just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berdasarkan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penyerahan  secara</a:t>
            </a:r>
            <a:r>
              <a:rPr sz="2200" spc="6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sukarela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oleh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pemilik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agunan/berdasarkan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kuasa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untuk menjual di luar lelang dari  pemilik agunan dalam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hal Nasabah Debitur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tidak memenuhi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kewajibannya kepada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bank, dengan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ketentuan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agunan </a:t>
            </a:r>
            <a:r>
              <a:rPr sz="2200" spc="-20" dirty="0">
                <a:solidFill>
                  <a:srgbClr val="FFFFFF"/>
                </a:solidFill>
                <a:latin typeface="Tahoma"/>
                <a:cs typeface="Tahoma"/>
              </a:rPr>
              <a:t>yg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dibeli tersebut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wajib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dicairkan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secepatnya. Pembelian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agunan  oleh bank melalui pelelangan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dimaksudkan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untuk membantu  bank agar dapat mempercepat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penyelesaian kewajiban  Nasabah Debiturnya.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Dalam hal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sebagai pembeli agunan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Nasabah Debiturnya,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status bank adalah sama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dgn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pembeli  bukan bank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lainnya.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dimungkinkan membeli agunan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di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luar pelelangan dimaksudkan agar dapat mempercepat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penyelesaian kewajiban Nasabah Debiturnya.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tidak  diperbolehkan memiliki agunan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dibelinya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secepat- 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cepatnya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harus dijual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kembali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agar hasil penjualan </a:t>
            </a:r>
            <a:r>
              <a:rPr sz="2200" spc="-170" dirty="0">
                <a:solidFill>
                  <a:srgbClr val="FFFFFF"/>
                </a:solidFill>
                <a:latin typeface="Tahoma"/>
                <a:cs typeface="Tahoma"/>
              </a:rPr>
              <a:t>agu</a:t>
            </a:r>
            <a:r>
              <a:rPr sz="1800" spc="-254" baseline="13888" dirty="0">
                <a:solidFill>
                  <a:srgbClr val="FFFFFF"/>
                </a:solidFill>
                <a:latin typeface="Tahoma"/>
                <a:cs typeface="Tahoma"/>
              </a:rPr>
              <a:t>45</a:t>
            </a:r>
            <a:r>
              <a:rPr sz="2200" spc="-170" dirty="0">
                <a:solidFill>
                  <a:srgbClr val="FFFFFF"/>
                </a:solidFill>
                <a:latin typeface="Tahoma"/>
                <a:cs typeface="Tahoma"/>
              </a:rPr>
              <a:t>nan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dapat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segera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dimanfaatkan oleh</a:t>
            </a:r>
            <a:r>
              <a:rPr sz="2200" spc="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bank.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89392" y="5900928"/>
            <a:ext cx="379247" cy="348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50240" y="439674"/>
            <a:ext cx="8227059" cy="61239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73145" algn="just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Pasal</a:t>
            </a:r>
            <a:r>
              <a:rPr sz="2000" b="1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16</a:t>
            </a:r>
            <a:endParaRPr sz="2000">
              <a:latin typeface="Tahoma"/>
              <a:cs typeface="Tahoma"/>
            </a:endParaRPr>
          </a:p>
          <a:p>
            <a:pPr marL="508000" marR="44450" indent="-457834" algn="just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1.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Setiap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pihak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melakukan kegiatan menghimpun dana dari 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masyarakat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bentuk simpanan wajib terlebih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dahulu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memperoleh izin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usaha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sebagai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Umum/Bank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Perkreditan  Rakyat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dari Pimpinan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BI,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kecuali apabila kegiatan menghimpun 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dana dari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masyarakat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dimaksud diatur dgn UU</a:t>
            </a:r>
            <a:r>
              <a:rPr sz="20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tersendiri.</a:t>
            </a:r>
            <a:endParaRPr sz="2000">
              <a:latin typeface="Tahoma"/>
              <a:cs typeface="Tahoma"/>
            </a:endParaRPr>
          </a:p>
          <a:p>
            <a:pPr marL="50800" marR="43180" algn="just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Kegiatan menghimpun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dana dari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masyarakat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oleh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siapapun pada 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dasarnya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merupakan kegiatan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perlu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diawasi,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mengingat dalam  kegiatan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itu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terkait kepentingan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masyarakat yg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dananya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disimpan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pada 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pihak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menghimpun dana tersebut. Sehubungan dengan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itu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dalam 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ayat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ini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ditegaskan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bahwa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kegiatan menghimpun dana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dari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masyarakat 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bentuk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simpanan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hanya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dapat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dilakukan oleh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pihak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telah  memperoleh izin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usaha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sebagai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Umum/sebagai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Perkreditan  Rakyat.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Namun,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di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masyarakat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terdapat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pula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jenis lembaga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lainnya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yang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juga melakukan kegiatan penghimpunan dana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dari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masyarakat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dalam 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bentuk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simpanan/semacam simpanan,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misalnya yg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dilakukan oleh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kantor pos,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oleh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dana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pensiun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/oleh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perusahaan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asuransi.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Kegiatan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lembaga2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tsb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tidak dicakup sebagai kegiatan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Perbankan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berdasarkan  ketentuan dlm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ayat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ini.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Kegiatan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penghimpunan dana dari </a:t>
            </a:r>
            <a:r>
              <a:rPr sz="2000" spc="-120" dirty="0">
                <a:solidFill>
                  <a:srgbClr val="FFFFFF"/>
                </a:solidFill>
                <a:latin typeface="Tahoma"/>
                <a:cs typeface="Tahoma"/>
              </a:rPr>
              <a:t>masya</a:t>
            </a:r>
            <a:r>
              <a:rPr sz="1800" spc="-179" baseline="32407" dirty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2000" spc="-12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1800" spc="-179" baseline="32407" dirty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2000" spc="-120" dirty="0">
                <a:solidFill>
                  <a:srgbClr val="FFFFFF"/>
                </a:solidFill>
                <a:latin typeface="Tahoma"/>
                <a:cs typeface="Tahoma"/>
              </a:rPr>
              <a:t>akat 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dilakukan oleh lembaga2 tsb diatur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dgn </a:t>
            </a:r>
            <a:r>
              <a:rPr sz="2000" spc="5" dirty="0">
                <a:solidFill>
                  <a:srgbClr val="FFFFFF"/>
                </a:solidFill>
                <a:latin typeface="Tahoma"/>
                <a:cs typeface="Tahoma"/>
              </a:rPr>
              <a:t>UU</a:t>
            </a:r>
            <a:r>
              <a:rPr sz="20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tersendiri.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89392" y="5900928"/>
            <a:ext cx="379247" cy="348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179054" y="5943396"/>
            <a:ext cx="193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47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2140" y="412750"/>
            <a:ext cx="103631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sz="2000" spc="5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ank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98650" y="412750"/>
            <a:ext cx="35210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17269" algn="l"/>
                <a:tab pos="2738120" algn="l"/>
              </a:tabLst>
            </a:pP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w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jib	</a:t>
            </a:r>
            <a:r>
              <a:rPr sz="2000" spc="-2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eli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spc="-2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	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tin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kat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71184" y="412750"/>
            <a:ext cx="11658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ke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se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atan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24521" y="412750"/>
            <a:ext cx="15354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29310" algn="l"/>
              </a:tabLst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bank	</a:t>
            </a:r>
            <a:r>
              <a:rPr sz="2000" spc="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000" spc="-2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ai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2140" y="717550"/>
            <a:ext cx="8150859" cy="2769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5715" algn="just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dengan ketentuan kecukupan modal, kualitas aset, kualitas  manajemen,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likuiditas,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rentabilitas, solvabilitas,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dan aspek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lain 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berhubungan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dengan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usaha bank, dan wajib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melakukan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kegiatan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usaha sesuai dengan prinsip</a:t>
            </a:r>
            <a:r>
              <a:rPr sz="200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kehati-hatian.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469900" marR="5080" indent="-457834" algn="just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470534" algn="l"/>
              </a:tabLst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Dalam memberikan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kredit/pembiayaan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berdasarkan Prinsip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Syariah 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&amp; melakukan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kegiatan usaha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lainnya,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bank wajib menempuh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cara-  cara yg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tidak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merugikan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bank &amp;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kepentingan nasabah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yg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mempercayakan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dananya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kepada</a:t>
            </a:r>
            <a:r>
              <a:rPr sz="20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bank.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71744" y="6399278"/>
            <a:ext cx="501192" cy="4587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692521" y="6458813"/>
            <a:ext cx="2482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Tahoma"/>
                <a:cs typeface="Tahoma"/>
              </a:rPr>
              <a:t>28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03096" y="945845"/>
            <a:ext cx="6286500" cy="1245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48765" marR="5080" indent="-1536700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solidFill>
                  <a:srgbClr val="FFFFFF"/>
                </a:solidFill>
                <a:latin typeface="Tahoma"/>
                <a:cs typeface="Tahoma"/>
              </a:rPr>
              <a:t>HUKUM KEUANGAN DAN  PERBANKAN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2704" y="2774060"/>
            <a:ext cx="79927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FFFFFF"/>
                </a:solidFill>
                <a:latin typeface="Tahoma"/>
                <a:cs typeface="Tahoma"/>
              </a:rPr>
              <a:t>Kajian Praktis Pasal </a:t>
            </a:r>
            <a:r>
              <a:rPr sz="3600" b="1" spc="15" dirty="0">
                <a:solidFill>
                  <a:srgbClr val="FFFFFF"/>
                </a:solidFill>
                <a:latin typeface="Tahoma"/>
                <a:cs typeface="Tahoma"/>
              </a:rPr>
              <a:t>UU</a:t>
            </a:r>
            <a:r>
              <a:rPr sz="3600" b="1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600" b="1" spc="-5" dirty="0">
                <a:solidFill>
                  <a:srgbClr val="FFFFFF"/>
                </a:solidFill>
                <a:latin typeface="Tahoma"/>
                <a:cs typeface="Tahoma"/>
              </a:rPr>
              <a:t>Perbankan</a:t>
            </a:r>
            <a:endParaRPr sz="3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89392" y="5900928"/>
            <a:ext cx="379247" cy="348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179054" y="5943396"/>
            <a:ext cx="193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29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740" y="702309"/>
            <a:ext cx="845439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834" algn="just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470534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adalah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badan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usaha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menghimpun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dana dari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masyarakat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dalam bentuk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simpanan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menyalurkannya </a:t>
            </a:r>
            <a:r>
              <a:rPr sz="2400" spc="7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kepada masyarakat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dalam bentuk kredit dan atau 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bentuk-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bentuk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lainnya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rangka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meningkatkan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taraf</a:t>
            </a:r>
            <a:r>
              <a:rPr sz="2400" spc="5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hidup 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rakyat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banyak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08601" y="2897504"/>
            <a:ext cx="4103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01725" algn="l"/>
                <a:tab pos="218313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	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g	melaksana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9740" y="2897504"/>
            <a:ext cx="39370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834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469900" algn="l"/>
                <a:tab pos="470534" algn="l"/>
                <a:tab pos="1717675" algn="l"/>
                <a:tab pos="2392045" algn="l"/>
                <a:tab pos="3036570" algn="l"/>
              </a:tabLst>
            </a:pP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ank	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mum	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dalah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kegiatan		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usaha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18203" y="3263265"/>
            <a:ext cx="4495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36015" algn="l"/>
                <a:tab pos="3131185" algn="l"/>
                <a:tab pos="389001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seca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	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v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ensi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onal	dan	atau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7244" y="3629025"/>
            <a:ext cx="799465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941830" algn="l"/>
                <a:tab pos="3106420" algn="l"/>
                <a:tab pos="4361180" algn="l"/>
                <a:tab pos="5280025" algn="l"/>
                <a:tab pos="636841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be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dasarkan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nsip	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Sy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ariah	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ang	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	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egia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  memberikan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jasa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dalam lalu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lintas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pembayaran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89392" y="5900928"/>
            <a:ext cx="379247" cy="348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179054" y="5943396"/>
            <a:ext cx="193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30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740" y="946784"/>
            <a:ext cx="8454390" cy="3684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834" algn="just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470534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Perkreditan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Rakyat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adalah bank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melaksanakan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kegiatan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usaha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secara konvensional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atau berdasarkan  Prinsip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Syariah yang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kegiatannya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tidak memberikan  jasa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dalam lalu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lintas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pembayaran.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Font typeface="Wingdings"/>
              <a:buChar char=""/>
            </a:pPr>
            <a:endParaRPr sz="2500">
              <a:latin typeface="Times New Roman"/>
              <a:cs typeface="Times New Roman"/>
            </a:endParaRPr>
          </a:p>
          <a:p>
            <a:pPr marL="469900" marR="5080" indent="-457834" algn="just">
              <a:lnSpc>
                <a:spcPct val="100000"/>
              </a:lnSpc>
              <a:buFont typeface="Wingdings"/>
              <a:buChar char=""/>
              <a:tabLst>
                <a:tab pos="470534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Simpanan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adalah dana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dipercayakan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oleh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masyarakat kepada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berdasarkan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perjanjian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penyimpanan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dana dalam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bentuk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giro,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deposito, sertifikat  deposito, tabungan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atau bentuk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lainnya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dipersamakan dengan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itu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89392" y="5900928"/>
            <a:ext cx="379247" cy="348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179054" y="5943396"/>
            <a:ext cx="193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31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415665" y="513334"/>
            <a:ext cx="24726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Tahoma"/>
                <a:cs typeface="Tahoma"/>
              </a:rPr>
              <a:t>Pihak</a:t>
            </a:r>
            <a:r>
              <a:rPr sz="2400" b="1" spc="-5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Terafiliasi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2924" y="1244549"/>
            <a:ext cx="8200390" cy="4782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7034" indent="-394970" algn="just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40767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Anggota</a:t>
            </a:r>
            <a:r>
              <a:rPr sz="2400" spc="2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dewan</a:t>
            </a:r>
            <a:r>
              <a:rPr sz="2400" spc="3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komisaris,</a:t>
            </a:r>
            <a:r>
              <a:rPr sz="2400" spc="2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pengawas,</a:t>
            </a:r>
            <a:r>
              <a:rPr sz="2400" spc="3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direksi/</a:t>
            </a:r>
            <a:r>
              <a:rPr sz="2400" spc="3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kuasanya,</a:t>
            </a:r>
            <a:endParaRPr sz="2400">
              <a:latin typeface="Tahoma"/>
              <a:cs typeface="Tahoma"/>
            </a:endParaRPr>
          </a:p>
          <a:p>
            <a:pPr marL="407034" algn="just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pejabat, atau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karyawan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</a:t>
            </a:r>
            <a:endParaRPr sz="2400">
              <a:latin typeface="Tahoma"/>
              <a:cs typeface="Tahoma"/>
            </a:endParaRPr>
          </a:p>
          <a:p>
            <a:pPr marL="407034" marR="5080" indent="-394970" algn="just">
              <a:lnSpc>
                <a:spcPct val="100000"/>
              </a:lnSpc>
              <a:buFont typeface="Wingdings"/>
              <a:buChar char=""/>
              <a:tabLst>
                <a:tab pos="40767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Anggota pengurus, pengawas, pengelola/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kuasanya,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pejabat/atau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karyawan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bank, khusus bagi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berbentuk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hukum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koperasi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sesuai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dengan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peraturan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perUUan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berlaku</a:t>
            </a:r>
            <a:endParaRPr sz="2400">
              <a:latin typeface="Tahoma"/>
              <a:cs typeface="Tahoma"/>
            </a:endParaRPr>
          </a:p>
          <a:p>
            <a:pPr marL="407034" marR="6985" indent="-394970" algn="just">
              <a:lnSpc>
                <a:spcPct val="100000"/>
              </a:lnSpc>
              <a:buFont typeface="Wingdings"/>
              <a:buChar char=""/>
              <a:tabLst>
                <a:tab pos="40767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Pihak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memberikan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jasanya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kepada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bank,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antara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lain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akuntan publik, penilai,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konsultan hukum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konsultan  lainnya</a:t>
            </a:r>
            <a:endParaRPr sz="2400">
              <a:latin typeface="Tahoma"/>
              <a:cs typeface="Tahoma"/>
            </a:endParaRPr>
          </a:p>
          <a:p>
            <a:pPr marL="407034" marR="5715" indent="-394970" algn="just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40767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Pihak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menurut penilaian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indonesia turut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serta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mempengaruhi pengelolaan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bank,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antara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lain pemegang  saham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keluarganya,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keluarga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komisaris,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keluarga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pengawas,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keluarga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direksi,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keluarga</a:t>
            </a:r>
            <a:r>
              <a:rPr sz="2400" spc="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pengurus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89392" y="5900928"/>
            <a:ext cx="379247" cy="348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637743"/>
            <a:ext cx="8379459" cy="5514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715" indent="-457834" algn="just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470534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Agunan adalah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jaminan tambahan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diserahkan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Nasabah Debitur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kepada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 dalam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rangka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pemberian  fasilitas kredit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atau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pembiayaan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berdasarkan Prinsip 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Syariah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Font typeface="Wingdings"/>
              <a:buChar char=""/>
            </a:pPr>
            <a:endParaRPr sz="2500">
              <a:latin typeface="Times New Roman"/>
              <a:cs typeface="Times New Roman"/>
            </a:endParaRPr>
          </a:p>
          <a:p>
            <a:pPr marL="469900" marR="7620" indent="-457834" algn="just">
              <a:lnSpc>
                <a:spcPct val="100000"/>
              </a:lnSpc>
              <a:buFont typeface="Wingdings"/>
              <a:buChar char=""/>
              <a:tabLst>
                <a:tab pos="470534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Lembaga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Penjamin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Simpanan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adalah badan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hukum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7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menyelenggarakan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kegiatan penjaminan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simpanan  Nasabah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Penyimpan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melalui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skim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asuransi,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dana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penyangga,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atau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skim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lainnya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Wingdings"/>
              <a:buChar char=""/>
            </a:pPr>
            <a:endParaRPr sz="2500">
              <a:latin typeface="Times New Roman"/>
              <a:cs typeface="Times New Roman"/>
            </a:endParaRPr>
          </a:p>
          <a:p>
            <a:pPr marL="469900" marR="5080" indent="-457834" algn="just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470534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Merger adalah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penggabungan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dari dua bank atau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lebih,  dengan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cara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tetap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mempertahankan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berdirinya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salah  satu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 dan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membubarkan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bank-bank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lainnya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dengan  atau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tanpa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melikuidasi</a:t>
            </a:r>
            <a:endParaRPr sz="2400">
              <a:latin typeface="Tahoma"/>
              <a:cs typeface="Tahoma"/>
            </a:endParaRPr>
          </a:p>
          <a:p>
            <a:pPr marR="547370" algn="r">
              <a:lnSpc>
                <a:spcPct val="100000"/>
              </a:lnSpc>
              <a:spcBef>
                <a:spcPts val="1445"/>
              </a:spcBef>
            </a:pP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32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89392" y="5900928"/>
            <a:ext cx="379247" cy="348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179054" y="5943396"/>
            <a:ext cx="193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33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28625"/>
            <a:ext cx="83769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469900" algn="l"/>
                <a:tab pos="470534" algn="l"/>
                <a:tab pos="2112645" algn="l"/>
                <a:tab pos="3159760" algn="l"/>
                <a:tab pos="5478145" algn="l"/>
                <a:tab pos="6146165" algn="l"/>
                <a:tab pos="6961505" algn="l"/>
                <a:tab pos="7772400" algn="l"/>
              </a:tabLst>
            </a:pPr>
            <a:r>
              <a:rPr sz="2400" spc="-7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solidas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	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ah	p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nggabu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gan	dari	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du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	ba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k	a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au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444" y="794384"/>
            <a:ext cx="62915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8445" algn="l"/>
                <a:tab pos="3049905" algn="l"/>
                <a:tab pos="3877945" algn="l"/>
                <a:tab pos="562800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leb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,	dengan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ca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	men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iri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	bank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21702" y="794384"/>
            <a:ext cx="13931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8138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	dan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159840"/>
            <a:ext cx="8378190" cy="2586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100"/>
              </a:spcBef>
              <a:tabLst>
                <a:tab pos="2621915" algn="l"/>
                <a:tab pos="4243705" algn="l"/>
                <a:tab pos="5572760" algn="l"/>
                <a:tab pos="6792595" algn="l"/>
                <a:tab pos="7604759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mb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ubarkan	ban</a:t>
            </a:r>
            <a:r>
              <a:rPr sz="2400" spc="-10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ters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but	de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	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npa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melikuidasi</a:t>
            </a:r>
            <a:endParaRPr sz="2400">
              <a:latin typeface="Tahoma"/>
              <a:cs typeface="Tahoma"/>
            </a:endParaRPr>
          </a:p>
          <a:p>
            <a:pPr marL="469900" indent="-457834">
              <a:lnSpc>
                <a:spcPct val="100000"/>
              </a:lnSpc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Akuisisi adalah pengambilalihan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kepemilikan suatu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har char=""/>
            </a:pPr>
            <a:endParaRPr sz="2500">
              <a:latin typeface="Times New Roman"/>
              <a:cs typeface="Times New Roman"/>
            </a:endParaRPr>
          </a:p>
          <a:p>
            <a:pPr marL="469900" marR="5080" indent="-457834" algn="just">
              <a:lnSpc>
                <a:spcPct val="100000"/>
              </a:lnSpc>
              <a:buFont typeface="Wingdings"/>
              <a:buChar char=""/>
              <a:tabLst>
                <a:tab pos="470534" algn="l"/>
              </a:tabLst>
            </a:pPr>
            <a:r>
              <a:rPr sz="2400" spc="-5" dirty="0">
                <a:solidFill>
                  <a:srgbClr val="FF3300"/>
                </a:solidFill>
                <a:latin typeface="Tahoma"/>
                <a:cs typeface="Tahoma"/>
              </a:rPr>
              <a:t>Rahasia </a:t>
            </a:r>
            <a:r>
              <a:rPr sz="2400" dirty="0">
                <a:solidFill>
                  <a:srgbClr val="FF3300"/>
                </a:solidFill>
                <a:latin typeface="Tahoma"/>
                <a:cs typeface="Tahoma"/>
              </a:rPr>
              <a:t>Bank adalah </a:t>
            </a:r>
            <a:r>
              <a:rPr sz="2400" spc="-5" dirty="0">
                <a:solidFill>
                  <a:srgbClr val="FF3300"/>
                </a:solidFill>
                <a:latin typeface="Tahoma"/>
                <a:cs typeface="Tahoma"/>
              </a:rPr>
              <a:t>segala </a:t>
            </a:r>
            <a:r>
              <a:rPr sz="2400" dirty="0">
                <a:solidFill>
                  <a:srgbClr val="FF3300"/>
                </a:solidFill>
                <a:latin typeface="Tahoma"/>
                <a:cs typeface="Tahoma"/>
              </a:rPr>
              <a:t>sesuatu </a:t>
            </a:r>
            <a:r>
              <a:rPr sz="2400" spc="-15" dirty="0">
                <a:solidFill>
                  <a:srgbClr val="FF3300"/>
                </a:solidFill>
                <a:latin typeface="Tahoma"/>
                <a:cs typeface="Tahoma"/>
              </a:rPr>
              <a:t>yang </a:t>
            </a:r>
            <a:r>
              <a:rPr sz="2400" spc="-5" dirty="0">
                <a:solidFill>
                  <a:srgbClr val="FF3300"/>
                </a:solidFill>
                <a:latin typeface="Tahoma"/>
                <a:cs typeface="Tahoma"/>
              </a:rPr>
              <a:t>berhubungan  </a:t>
            </a:r>
            <a:r>
              <a:rPr sz="2400" dirty="0">
                <a:solidFill>
                  <a:srgbClr val="FF3300"/>
                </a:solidFill>
                <a:latin typeface="Tahoma"/>
                <a:cs typeface="Tahoma"/>
              </a:rPr>
              <a:t>dengan </a:t>
            </a:r>
            <a:r>
              <a:rPr sz="2400" spc="-10" dirty="0">
                <a:solidFill>
                  <a:srgbClr val="FF3300"/>
                </a:solidFill>
                <a:latin typeface="Tahoma"/>
                <a:cs typeface="Tahoma"/>
              </a:rPr>
              <a:t>keterangan </a:t>
            </a:r>
            <a:r>
              <a:rPr sz="2400" spc="-5" dirty="0">
                <a:solidFill>
                  <a:srgbClr val="FF3300"/>
                </a:solidFill>
                <a:latin typeface="Tahoma"/>
                <a:cs typeface="Tahoma"/>
              </a:rPr>
              <a:t>mengenai </a:t>
            </a:r>
            <a:r>
              <a:rPr sz="2400" dirty="0">
                <a:solidFill>
                  <a:srgbClr val="FF3300"/>
                </a:solidFill>
                <a:latin typeface="Tahoma"/>
                <a:cs typeface="Tahoma"/>
              </a:rPr>
              <a:t>nasabah </a:t>
            </a:r>
            <a:r>
              <a:rPr sz="2400" spc="-5" dirty="0">
                <a:solidFill>
                  <a:srgbClr val="FF3300"/>
                </a:solidFill>
                <a:latin typeface="Tahoma"/>
                <a:cs typeface="Tahoma"/>
              </a:rPr>
              <a:t>penyimpan </a:t>
            </a:r>
            <a:r>
              <a:rPr sz="2400" dirty="0">
                <a:solidFill>
                  <a:srgbClr val="FF3300"/>
                </a:solidFill>
                <a:latin typeface="Tahoma"/>
                <a:cs typeface="Tahoma"/>
              </a:rPr>
              <a:t>dan  </a:t>
            </a:r>
            <a:r>
              <a:rPr sz="2400" spc="-10" dirty="0">
                <a:solidFill>
                  <a:srgbClr val="FF3300"/>
                </a:solidFill>
                <a:latin typeface="Tahoma"/>
                <a:cs typeface="Tahoma"/>
              </a:rPr>
              <a:t>simpanannya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087114"/>
            <a:ext cx="3531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6235" algn="l"/>
                <a:tab pos="2205990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Perbankan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Indonesia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30621" y="4087114"/>
            <a:ext cx="14757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melakukan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17714" y="4087114"/>
            <a:ext cx="12973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usaha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9144" y="4087114"/>
            <a:ext cx="803338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dalam</a:t>
            </a:r>
            <a:endParaRPr sz="24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tabLst>
                <a:tab pos="1781810" algn="l"/>
                <a:tab pos="3425825" algn="l"/>
                <a:tab pos="4834255" algn="l"/>
                <a:tab pos="6102985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berasaskan	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demokrasi	ekonomi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dengan	menggunakan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9144" y="4818329"/>
            <a:ext cx="28632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prinsip</a:t>
            </a: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kehati-hatian.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89392" y="5900928"/>
            <a:ext cx="379247" cy="348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179054" y="5943396"/>
            <a:ext cx="193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34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970277" y="485343"/>
            <a:ext cx="56597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ahoma"/>
                <a:cs typeface="Tahoma"/>
              </a:rPr>
              <a:t>Kegiatan </a:t>
            </a:r>
            <a:r>
              <a:rPr sz="2400" b="1" dirty="0">
                <a:latin typeface="Tahoma"/>
                <a:cs typeface="Tahoma"/>
              </a:rPr>
              <a:t>Usaha </a:t>
            </a:r>
            <a:r>
              <a:rPr sz="2400" b="1" spc="-5" dirty="0">
                <a:latin typeface="Tahoma"/>
                <a:cs typeface="Tahoma"/>
              </a:rPr>
              <a:t>Bank </a:t>
            </a:r>
            <a:r>
              <a:rPr sz="2400" b="1" dirty="0">
                <a:latin typeface="Tahoma"/>
                <a:cs typeface="Tahoma"/>
              </a:rPr>
              <a:t>Umum</a:t>
            </a:r>
            <a:r>
              <a:rPr sz="2400" b="1" spc="-20" dirty="0">
                <a:latin typeface="Tahoma"/>
                <a:cs typeface="Tahoma"/>
              </a:rPr>
              <a:t> </a:t>
            </a:r>
            <a:r>
              <a:rPr sz="2400" b="1" spc="-10" dirty="0">
                <a:latin typeface="Tahoma"/>
                <a:cs typeface="Tahoma"/>
              </a:rPr>
              <a:t>Lainnya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2140" y="1217421"/>
            <a:ext cx="8378825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834" algn="just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470534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Melakukan kegiatan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valuta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asing dgn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memenuhi  ketentuan yg ditetapkan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oleh bank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Indonesia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Wingdings"/>
              <a:buChar char=""/>
            </a:pPr>
            <a:endParaRPr sz="2500">
              <a:latin typeface="Times New Roman"/>
              <a:cs typeface="Times New Roman"/>
            </a:endParaRPr>
          </a:p>
          <a:p>
            <a:pPr marL="469900" marR="5080" indent="-457834" algn="just">
              <a:lnSpc>
                <a:spcPct val="100000"/>
              </a:lnSpc>
              <a:buFont typeface="Wingdings"/>
              <a:buChar char=""/>
              <a:tabLst>
                <a:tab pos="470534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Melakukan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kegiatan penyertaan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modal pada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bank/perusahaan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lain di bidang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keuangan, seperti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sewa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guna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usaha, modal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ventura,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perusahaan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efek, asuransi,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serta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lembaga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kliring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penyelesaian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&amp;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penyimpanan,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dengan memenuhi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ketentuan yg ditetapkan oleh</a:t>
            </a:r>
            <a:r>
              <a:rPr sz="24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BI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1721</Words>
  <Application>Microsoft Office PowerPoint</Application>
  <PresentationFormat>On-screen Show (4:3)</PresentationFormat>
  <Paragraphs>167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CLASS KE 3</vt:lpstr>
      <vt:lpstr>PowerPoint Presentation</vt:lpstr>
      <vt:lpstr>PowerPoint Presentation</vt:lpstr>
      <vt:lpstr>PowerPoint Presentation</vt:lpstr>
      <vt:lpstr>Pihak Terafiliasi</vt:lpstr>
      <vt:lpstr>PowerPoint Presentation</vt:lpstr>
      <vt:lpstr>PowerPoint Presentation</vt:lpstr>
      <vt:lpstr>Kegiatan Usaha Bank Umum Lainnya</vt:lpstr>
      <vt:lpstr>PowerPoint Presentation</vt:lpstr>
      <vt:lpstr>PowerPoint Presentation</vt:lpstr>
      <vt:lpstr>Jaminan</vt:lpstr>
      <vt:lpstr>PowerPoint Presentation</vt:lpstr>
      <vt:lpstr>Jaminan adalah kekayaan atau kesanggupan seseorang untuk  menanggung pembayaran kembali suatu utang (kamus  perbankan)</vt:lpstr>
      <vt:lpstr>PowerPoint Presentation</vt:lpstr>
      <vt:lpstr>Bank Umum dilarang</vt:lpstr>
      <vt:lpstr>1. Bank Indonesia menetapkan ketentuan mengenai batas maksimum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2  KERAHASIAAN BANK   ADVIS HUKUM BAGI PEGAWAI BANK PERMATA</dc:title>
  <dc:creator>EVO</dc:creator>
  <cp:lastModifiedBy>BPISTI2008</cp:lastModifiedBy>
  <cp:revision>1</cp:revision>
  <dcterms:created xsi:type="dcterms:W3CDTF">2019-04-10T04:37:27Z</dcterms:created>
  <dcterms:modified xsi:type="dcterms:W3CDTF">2019-04-10T07:21:22Z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2019-04-10T00:00:00Z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2019-04-10T00:00:00Z</vt:filetime>
  </property>
</Properties>
</file>