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27048" y="1632330"/>
            <a:ext cx="7089902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33400" y="4114800"/>
            <a:ext cx="8077200" cy="114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1198" y="151967"/>
            <a:ext cx="8461603" cy="1367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0316" y="1949323"/>
            <a:ext cx="8455025" cy="399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ontian@esaunggul.ac.i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09788" y="5943600"/>
            <a:ext cx="242138" cy="292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282685" y="5973876"/>
            <a:ext cx="90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F1F1F1"/>
                </a:solidFill>
                <a:latin typeface="Calisto MT"/>
                <a:cs typeface="Calisto MT"/>
              </a:rPr>
              <a:t>1</a:t>
            </a:r>
            <a:endParaRPr sz="1000">
              <a:latin typeface="Calisto MT"/>
              <a:cs typeface="Calisto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4114800"/>
            <a:ext cx="8077200" cy="1143000"/>
          </a:xfrm>
          <a:prstGeom prst="rect">
            <a:avLst/>
          </a:prstGeom>
          <a:solidFill>
            <a:srgbClr val="0000FF"/>
          </a:solidFill>
        </p:spPr>
        <p:txBody>
          <a:bodyPr vert="horz" wrap="square" lIns="0" tIns="143510" rIns="0" bIns="0" rtlCol="0">
            <a:spAutoFit/>
          </a:bodyPr>
          <a:lstStyle/>
          <a:p>
            <a:pPr marL="379730" marR="349250" indent="-24765">
              <a:lnSpc>
                <a:spcPct val="100000"/>
              </a:lnSpc>
              <a:spcBef>
                <a:spcPts val="1130"/>
              </a:spcBef>
            </a:pPr>
            <a:r>
              <a:rPr sz="2800" spc="-130" dirty="0">
                <a:solidFill>
                  <a:srgbClr val="FFFFFF"/>
                </a:solidFill>
                <a:latin typeface="Tahoma"/>
                <a:cs typeface="Tahoma"/>
              </a:rPr>
              <a:t>Dr. Ir.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H. </a:t>
            </a:r>
            <a:r>
              <a:rPr sz="2800" spc="-10" dirty="0">
                <a:solidFill>
                  <a:srgbClr val="FFFFFF"/>
                </a:solidFill>
                <a:latin typeface="Tahoma"/>
                <a:cs typeface="Tahoma"/>
              </a:rPr>
              <a:t>Fontian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Munzil, </a:t>
            </a:r>
            <a:r>
              <a:rPr sz="2800" spc="-45" dirty="0">
                <a:solidFill>
                  <a:srgbClr val="FFFFFF"/>
                </a:solidFill>
                <a:latin typeface="Tahoma"/>
                <a:cs typeface="Tahoma"/>
              </a:rPr>
              <a:t>S.H., </a:t>
            </a:r>
            <a:r>
              <a:rPr sz="2800" spc="-40" dirty="0">
                <a:solidFill>
                  <a:srgbClr val="FFFFFF"/>
                </a:solidFill>
                <a:latin typeface="Tahoma"/>
                <a:cs typeface="Tahoma"/>
              </a:rPr>
              <a:t>M.H.,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M.E. M.Ak.  CFrA, </a:t>
            </a:r>
            <a:r>
              <a:rPr sz="2800" spc="-100" dirty="0">
                <a:solidFill>
                  <a:srgbClr val="FFFFFF"/>
                </a:solidFill>
                <a:latin typeface="Tahoma"/>
                <a:cs typeface="Tahoma"/>
              </a:rPr>
              <a:t>CFP,</a:t>
            </a:r>
            <a:r>
              <a:rPr sz="28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ahoma"/>
                <a:cs typeface="Tahoma"/>
              </a:rPr>
              <a:t>QWP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58592" y="449326"/>
            <a:ext cx="4716780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HUKUM</a:t>
            </a:r>
            <a:r>
              <a:rPr sz="3200" b="1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PERBANKAN</a:t>
            </a:r>
            <a:endParaRPr sz="3200">
              <a:latin typeface="Tahoma"/>
              <a:cs typeface="Tahoma"/>
            </a:endParaRPr>
          </a:p>
          <a:p>
            <a:pPr marL="12700" marR="5080" indent="-7620" algn="ctr">
              <a:lnSpc>
                <a:spcPct val="100000"/>
              </a:lnSpc>
            </a:pP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Prodi Magister Hukum 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Universitas </a:t>
            </a: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Esa</a:t>
            </a:r>
            <a:r>
              <a:rPr sz="3200" b="1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Unggul  Maret</a:t>
            </a:r>
            <a:r>
              <a:rPr sz="32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2019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14600" y="6065520"/>
            <a:ext cx="4343400" cy="46228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38100" rIns="0" bIns="0" rtlCol="0">
            <a:spAutoFit/>
          </a:bodyPr>
          <a:lstStyle/>
          <a:p>
            <a:pPr marL="487045">
              <a:lnSpc>
                <a:spcPct val="100000"/>
              </a:lnSpc>
              <a:spcBef>
                <a:spcPts val="3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  <a:hlinkClick r:id="rId3"/>
              </a:rPr>
              <a:t>Fontian@esaunggul.ac.id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79054" y="5943396"/>
            <a:ext cx="19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83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640" y="1471929"/>
            <a:ext cx="8656955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marR="296545" indent="-3429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937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Sistem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penjualan produk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asuransi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melalui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saluran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distribusi  bank</a:t>
            </a:r>
            <a:endParaRPr sz="2400">
              <a:latin typeface="Tahoma"/>
              <a:cs typeface="Tahoma"/>
            </a:endParaRPr>
          </a:p>
          <a:p>
            <a:pPr marL="393700" indent="-342900">
              <a:lnSpc>
                <a:spcPct val="100000"/>
              </a:lnSpc>
              <a:buAutoNum type="arabicPeriod"/>
              <a:tabLst>
                <a:tab pos="3937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Produk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kemitraan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antara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 dgn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perusahaan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asuransi</a:t>
            </a:r>
            <a:endParaRPr sz="2400">
              <a:latin typeface="Tahoma"/>
              <a:cs typeface="Tahoma"/>
            </a:endParaRPr>
          </a:p>
          <a:p>
            <a:pPr marL="393700" indent="-342900">
              <a:lnSpc>
                <a:spcPct val="100000"/>
              </a:lnSpc>
              <a:buAutoNum type="arabicPeriod"/>
              <a:tabLst>
                <a:tab pos="39370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Distribusi produk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asuransi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jiwa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melalui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kantor</a:t>
            </a:r>
            <a:r>
              <a:rPr sz="2400" spc="-15" baseline="24305" dirty="0">
                <a:solidFill>
                  <a:srgbClr val="FFFFFF"/>
                </a:solidFill>
                <a:latin typeface="Tahoma"/>
                <a:cs typeface="Tahoma"/>
              </a:rPr>
              <a:t>2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cabang</a:t>
            </a:r>
            <a:r>
              <a:rPr sz="2400" spc="-2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93700" indent="-342900">
              <a:lnSpc>
                <a:spcPct val="100000"/>
              </a:lnSpc>
              <a:buChar char="•"/>
              <a:tabLst>
                <a:tab pos="393065" algn="l"/>
                <a:tab pos="393700" algn="l"/>
                <a:tab pos="1539875" algn="l"/>
                <a:tab pos="2063750" algn="l"/>
                <a:tab pos="3380740" algn="l"/>
                <a:tab pos="4373245" algn="l"/>
                <a:tab pos="5739130" algn="l"/>
                <a:tab pos="6537959" algn="l"/>
                <a:tab pos="785304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Produk	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ini	memiliki	aspek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investasi	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juga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memiliki	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aspek</a:t>
            </a:r>
            <a:endParaRPr sz="2400">
              <a:latin typeface="Tahoma"/>
              <a:cs typeface="Tahoma"/>
            </a:endParaRPr>
          </a:p>
          <a:p>
            <a:pPr marL="393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proteksi</a:t>
            </a:r>
            <a:endParaRPr sz="2400">
              <a:latin typeface="Tahoma"/>
              <a:cs typeface="Tahoma"/>
            </a:endParaRPr>
          </a:p>
          <a:p>
            <a:pPr marL="393700" indent="-342900">
              <a:lnSpc>
                <a:spcPct val="100000"/>
              </a:lnSpc>
              <a:buChar char="•"/>
              <a:tabLst>
                <a:tab pos="393065" algn="l"/>
                <a:tab pos="393700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Pengertian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dominan pada distribusi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produk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45941" y="701065"/>
            <a:ext cx="2757170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b="1" i="1" spc="-75" dirty="0">
                <a:latin typeface="Tahoma"/>
                <a:cs typeface="Tahoma"/>
              </a:rPr>
              <a:t>BANCASSURANCE</a:t>
            </a:r>
            <a:endParaRPr sz="2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79054" y="5943396"/>
            <a:ext cx="19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84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17826" y="403885"/>
            <a:ext cx="5163820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b="1" spc="-5" dirty="0">
                <a:latin typeface="Tahoma"/>
                <a:cs typeface="Tahoma"/>
              </a:rPr>
              <a:t>DASAR HUKUM</a:t>
            </a:r>
            <a:r>
              <a:rPr sz="2400" b="1" spc="-50" dirty="0">
                <a:latin typeface="Tahoma"/>
                <a:cs typeface="Tahoma"/>
              </a:rPr>
              <a:t> </a:t>
            </a:r>
            <a:r>
              <a:rPr sz="2500" b="1" i="1" spc="-75" dirty="0">
                <a:latin typeface="Tahoma"/>
                <a:cs typeface="Tahoma"/>
              </a:rPr>
              <a:t>BANCASSURANCE</a:t>
            </a:r>
            <a:endParaRPr sz="2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4065" y="1062990"/>
            <a:ext cx="8531860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UU No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7 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Tahun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1992 Sebagaimana 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Telah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Diubah Dengan  UU No 10 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Tahun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1998 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Tentang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Perbankan,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Pasal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10 B  Mengatakan Bank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Umum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Dilarang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Melakukan Usaha 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Perasuransian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Tahoma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55600" marR="8255" indent="-342900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Mengenai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Bentuk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Pemasaran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Produk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Melalui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Saluran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Distribusi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 Tidak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Dilarang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Dalam UU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Ini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36635" y="5928359"/>
            <a:ext cx="315328" cy="292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209533" y="5963208"/>
            <a:ext cx="1625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FFFF"/>
                </a:solidFill>
                <a:latin typeface="Tahoma"/>
                <a:cs typeface="Tahoma"/>
              </a:rPr>
              <a:t>85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475613" y="1278456"/>
            <a:ext cx="6346190" cy="114617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506220" marR="5080" indent="-1494155">
              <a:lnSpc>
                <a:spcPct val="147400"/>
              </a:lnSpc>
              <a:spcBef>
                <a:spcPts val="200"/>
              </a:spcBef>
            </a:pPr>
            <a:r>
              <a:rPr sz="2400" b="1" spc="-10" dirty="0">
                <a:latin typeface="Tahoma"/>
                <a:cs typeface="Tahoma"/>
              </a:rPr>
              <a:t>PENCUCIAN </a:t>
            </a:r>
            <a:r>
              <a:rPr sz="2400" b="1" dirty="0">
                <a:latin typeface="Tahoma"/>
                <a:cs typeface="Tahoma"/>
              </a:rPr>
              <a:t>UANG </a:t>
            </a:r>
            <a:r>
              <a:rPr sz="2400" b="1" spc="-65" dirty="0">
                <a:latin typeface="Tahoma"/>
                <a:cs typeface="Tahoma"/>
              </a:rPr>
              <a:t>(</a:t>
            </a:r>
            <a:r>
              <a:rPr sz="2500" b="1" i="1" spc="-65" dirty="0">
                <a:latin typeface="Tahoma"/>
                <a:cs typeface="Tahoma"/>
              </a:rPr>
              <a:t>MONEY </a:t>
            </a:r>
            <a:r>
              <a:rPr sz="2500" b="1" i="1" spc="-70" dirty="0">
                <a:latin typeface="Tahoma"/>
                <a:cs typeface="Tahoma"/>
              </a:rPr>
              <a:t>LAUNDRING</a:t>
            </a:r>
            <a:r>
              <a:rPr sz="2400" b="1" spc="-70" dirty="0">
                <a:latin typeface="Tahoma"/>
                <a:cs typeface="Tahoma"/>
              </a:rPr>
              <a:t>)  </a:t>
            </a:r>
            <a:r>
              <a:rPr sz="2400" b="1" dirty="0">
                <a:latin typeface="Tahoma"/>
                <a:cs typeface="Tahoma"/>
              </a:rPr>
              <a:t>UU NO 8 </a:t>
            </a:r>
            <a:r>
              <a:rPr sz="2400" b="1" spc="-5" dirty="0">
                <a:latin typeface="Tahoma"/>
                <a:cs typeface="Tahoma"/>
              </a:rPr>
              <a:t>TAHUN</a:t>
            </a:r>
            <a:r>
              <a:rPr sz="2400" b="1" spc="-4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2010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36620" y="527304"/>
            <a:ext cx="2670175" cy="58547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32384" rIns="0" bIns="0" rtlCol="0">
            <a:spAutoFit/>
          </a:bodyPr>
          <a:lstStyle/>
          <a:p>
            <a:pPr marL="433705">
              <a:lnSpc>
                <a:spcPct val="100000"/>
              </a:lnSpc>
              <a:spcBef>
                <a:spcPts val="254"/>
              </a:spcBef>
            </a:pP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RPS ke</a:t>
            </a:r>
            <a:r>
              <a:rPr sz="3200" b="1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" y="152400"/>
            <a:ext cx="2525395" cy="52324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3815" rIns="0" bIns="0" rtlCol="0">
            <a:spAutoFit/>
          </a:bodyPr>
          <a:lstStyle/>
          <a:p>
            <a:pPr marL="242570">
              <a:lnSpc>
                <a:spcPct val="100000"/>
              </a:lnSpc>
              <a:spcBef>
                <a:spcPts val="345"/>
              </a:spcBef>
            </a:pP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CLASS KE 6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9596" y="1999488"/>
            <a:ext cx="6464935" cy="107759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4450" rIns="0" bIns="0" rtlCol="0">
            <a:spAutoFit/>
          </a:bodyPr>
          <a:lstStyle/>
          <a:p>
            <a:pPr marL="1703705" marR="929005" indent="-770255">
              <a:lnSpc>
                <a:spcPct val="100000"/>
              </a:lnSpc>
              <a:spcBef>
                <a:spcPts val="350"/>
              </a:spcBef>
            </a:pPr>
            <a:r>
              <a:rPr sz="3200" b="1" spc="-5" dirty="0">
                <a:solidFill>
                  <a:srgbClr val="FFFFFF"/>
                </a:solidFill>
                <a:latin typeface="Tahoma"/>
                <a:cs typeface="Tahoma"/>
              </a:rPr>
              <a:t>Kerahasian Perbankan  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Bancassurance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79054" y="5943396"/>
            <a:ext cx="19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76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1785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KERAHASIAN PERBANKAN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27354" y="2424810"/>
            <a:ext cx="799338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01725" marR="5080" indent="-108966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UU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Perbankan No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7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Tahun 1992 Sebagaimana Telah  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Diubah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UU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No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10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Tahun</a:t>
            </a:r>
            <a:r>
              <a:rPr sz="2400" b="1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1998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21101" y="336550"/>
            <a:ext cx="408495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ahoma"/>
                <a:cs typeface="Tahoma"/>
              </a:rPr>
              <a:t>KERAHASIAN</a:t>
            </a:r>
            <a:r>
              <a:rPr sz="2400" b="1" spc="-85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PERBANKAN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8940" y="918794"/>
            <a:ext cx="8549640" cy="5559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0" marR="55880" algn="just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UU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sebelum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diubah dgn UU No 10 </a:t>
            </a:r>
            <a:r>
              <a:rPr sz="2100" spc="-50" dirty="0">
                <a:solidFill>
                  <a:srgbClr val="FFFFFF"/>
                </a:solidFill>
                <a:latin typeface="Tahoma"/>
                <a:cs typeface="Tahoma"/>
              </a:rPr>
              <a:t>Tahun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1998, pasal 1 </a:t>
            </a:r>
            <a:r>
              <a:rPr sz="2100" spc="-15" dirty="0">
                <a:solidFill>
                  <a:srgbClr val="FFFFFF"/>
                </a:solidFill>
                <a:latin typeface="Tahoma"/>
                <a:cs typeface="Tahoma"/>
              </a:rPr>
              <a:t>ayat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6 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mengatakan bahwa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rahasia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bank adalah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segala sesuatu </a:t>
            </a:r>
            <a:r>
              <a:rPr sz="2100" spc="-15" dirty="0">
                <a:solidFill>
                  <a:srgbClr val="FFFFFF"/>
                </a:solidFill>
                <a:latin typeface="Tahoma"/>
                <a:cs typeface="Tahoma"/>
              </a:rPr>
              <a:t>yg 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berhubungan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dgn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keuangan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&amp; hal</a:t>
            </a:r>
            <a:r>
              <a:rPr sz="2100" baseline="25793" dirty="0">
                <a:solidFill>
                  <a:srgbClr val="FFFFFF"/>
                </a:solidFill>
                <a:latin typeface="Tahoma"/>
                <a:cs typeface="Tahoma"/>
              </a:rPr>
              <a:t>2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lain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dari nasabah bank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menurut 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kelaziman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dunia perbankan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wajib</a:t>
            </a:r>
            <a:r>
              <a:rPr sz="210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dirahasiakan</a:t>
            </a:r>
            <a:endParaRPr sz="2100">
              <a:latin typeface="Tahoma"/>
              <a:cs typeface="Tahoma"/>
            </a:endParaRPr>
          </a:p>
          <a:p>
            <a:pPr marL="63500" algn="just">
              <a:lnSpc>
                <a:spcPct val="100000"/>
              </a:lnSpc>
              <a:spcBef>
                <a:spcPts val="725"/>
              </a:spcBef>
            </a:pP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Pengertian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psl 1 (28) dapat ditarik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unsur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dari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rahasia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bank itu</a:t>
            </a:r>
            <a:r>
              <a:rPr sz="2100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yaitu:</a:t>
            </a:r>
            <a:endParaRPr sz="2100">
              <a:latin typeface="Tahoma"/>
              <a:cs typeface="Tahoma"/>
            </a:endParaRPr>
          </a:p>
          <a:p>
            <a:pPr marL="406400" marR="121920" indent="-342900" algn="just">
              <a:lnSpc>
                <a:spcPct val="100000"/>
              </a:lnSpc>
              <a:buChar char="•"/>
              <a:tabLst>
                <a:tab pos="406400" algn="l"/>
              </a:tabLst>
            </a:pP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Rahasia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bank berhubungan dgn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keterangan mengenai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nasabah  penyimpan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&amp;</a:t>
            </a:r>
            <a:r>
              <a:rPr sz="21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simpanannya</a:t>
            </a:r>
            <a:endParaRPr sz="2100">
              <a:latin typeface="Tahoma"/>
              <a:cs typeface="Tahoma"/>
            </a:endParaRPr>
          </a:p>
          <a:p>
            <a:pPr marL="406400" marR="121285" indent="-342900" algn="just">
              <a:lnSpc>
                <a:spcPct val="100000"/>
              </a:lnSpc>
              <a:buChar char="•"/>
              <a:tabLst>
                <a:tab pos="406400" algn="l"/>
              </a:tabLst>
            </a:pPr>
            <a:r>
              <a:rPr sz="2100" spc="-15" dirty="0">
                <a:solidFill>
                  <a:srgbClr val="FFFFFF"/>
                </a:solidFill>
                <a:latin typeface="Tahoma"/>
                <a:cs typeface="Tahoma"/>
              </a:rPr>
              <a:t>Wajib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dirahasiakan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oleh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kecuali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termasuk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kedalam 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pengecualian berdasarkan prosedur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&amp;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peraturan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perUUan </a:t>
            </a:r>
            <a:r>
              <a:rPr sz="2100" spc="-15" dirty="0">
                <a:solidFill>
                  <a:srgbClr val="FFFFFF"/>
                </a:solidFill>
                <a:latin typeface="Tahoma"/>
                <a:cs typeface="Tahoma"/>
              </a:rPr>
              <a:t>yg 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berlaku</a:t>
            </a:r>
            <a:endParaRPr sz="2100">
              <a:latin typeface="Tahoma"/>
              <a:cs typeface="Tahoma"/>
            </a:endParaRPr>
          </a:p>
          <a:p>
            <a:pPr marL="406400" indent="-342900" algn="just">
              <a:lnSpc>
                <a:spcPct val="100000"/>
              </a:lnSpc>
              <a:spcBef>
                <a:spcPts val="5"/>
              </a:spcBef>
              <a:buChar char="•"/>
              <a:tabLst>
                <a:tab pos="406400" algn="l"/>
              </a:tabLst>
            </a:pP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dilarang membuka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rahasia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bank adalah bank itu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sendiri</a:t>
            </a:r>
            <a:r>
              <a:rPr sz="21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&amp;</a:t>
            </a:r>
            <a:endParaRPr sz="2100">
              <a:latin typeface="Tahoma"/>
              <a:cs typeface="Tahoma"/>
            </a:endParaRPr>
          </a:p>
          <a:p>
            <a:pPr marL="406400" algn="just">
              <a:lnSpc>
                <a:spcPct val="100000"/>
              </a:lnSpc>
            </a:pP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terafiliasi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yaitu</a:t>
            </a:r>
            <a:r>
              <a:rPr sz="21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endParaRPr sz="2100">
              <a:latin typeface="Tahoma"/>
              <a:cs typeface="Tahoma"/>
            </a:endParaRPr>
          </a:p>
          <a:p>
            <a:pPr marL="863600" marR="123825" lvl="1" indent="-342900" algn="just">
              <a:lnSpc>
                <a:spcPct val="100000"/>
              </a:lnSpc>
              <a:buFont typeface="Wingdings"/>
              <a:buChar char=""/>
              <a:tabLst>
                <a:tab pos="864235" algn="l"/>
              </a:tabLst>
            </a:pP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Anggota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dewan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komisaris, pengawas,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direksi/kuasanya, 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pejabat/ </a:t>
            </a:r>
            <a:r>
              <a:rPr sz="2100" spc="-15" dirty="0">
                <a:solidFill>
                  <a:srgbClr val="FFFFFF"/>
                </a:solidFill>
                <a:latin typeface="Tahoma"/>
                <a:cs typeface="Tahoma"/>
              </a:rPr>
              <a:t>karyawan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r>
              <a:rPr sz="21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ybs</a:t>
            </a:r>
            <a:endParaRPr sz="2100">
              <a:latin typeface="Tahoma"/>
              <a:cs typeface="Tahoma"/>
            </a:endParaRPr>
          </a:p>
          <a:p>
            <a:pPr marL="863600" marR="120650" lvl="1" indent="-342900" algn="just">
              <a:lnSpc>
                <a:spcPct val="100000"/>
              </a:lnSpc>
              <a:buFont typeface="Wingdings"/>
              <a:buChar char=""/>
              <a:tabLst>
                <a:tab pos="864235" algn="l"/>
              </a:tabLst>
            </a:pP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Anggota pengurus,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pengawas,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pengelola/kuasanya,  pejabat/karyawan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khusus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bagi bank berbentuk </a:t>
            </a:r>
            <a:r>
              <a:rPr sz="2100" spc="-40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1800" spc="-600" baseline="-6944" dirty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r>
              <a:rPr sz="2100" spc="-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1800" spc="-600" baseline="-6944" dirty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r>
              <a:rPr sz="1800" spc="-150" baseline="-694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dan  hukum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koperasi </a:t>
            </a:r>
            <a:r>
              <a:rPr sz="2100" spc="-5" dirty="0">
                <a:solidFill>
                  <a:srgbClr val="FFFFFF"/>
                </a:solidFill>
                <a:latin typeface="Tahoma"/>
                <a:cs typeface="Tahoma"/>
              </a:rPr>
              <a:t>sesuai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dgn </a:t>
            </a:r>
            <a:r>
              <a:rPr sz="2100" spc="-10" dirty="0">
                <a:solidFill>
                  <a:srgbClr val="FFFFFF"/>
                </a:solidFill>
                <a:latin typeface="Tahoma"/>
                <a:cs typeface="Tahoma"/>
              </a:rPr>
              <a:t>peraturan</a:t>
            </a:r>
            <a:r>
              <a:rPr sz="2100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100" dirty="0">
                <a:solidFill>
                  <a:srgbClr val="FFFFFF"/>
                </a:solidFill>
                <a:latin typeface="Tahoma"/>
                <a:cs typeface="Tahoma"/>
              </a:rPr>
              <a:t>perUUan</a:t>
            </a:r>
            <a:endParaRPr sz="21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79054" y="5943396"/>
            <a:ext cx="19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78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83001" y="442976"/>
            <a:ext cx="40836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ahoma"/>
                <a:cs typeface="Tahoma"/>
              </a:rPr>
              <a:t>KERAHASIAN</a:t>
            </a:r>
            <a:r>
              <a:rPr sz="2400" b="1" spc="-9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PERBANKAN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082801"/>
            <a:ext cx="8376920" cy="63881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55600" marR="5080" indent="-343535">
              <a:lnSpc>
                <a:spcPts val="2400"/>
              </a:lnSpc>
              <a:spcBef>
                <a:spcPts val="185"/>
              </a:spcBef>
              <a:buChar char="•"/>
              <a:tabLst>
                <a:tab pos="355600" algn="l"/>
                <a:tab pos="356235" algn="l"/>
                <a:tab pos="1088390" algn="l"/>
                <a:tab pos="2129790" algn="l"/>
                <a:tab pos="2716530" algn="l"/>
                <a:tab pos="3653790" algn="l"/>
                <a:tab pos="4329430" algn="l"/>
                <a:tab pos="4841240" algn="l"/>
                <a:tab pos="5729605" algn="l"/>
                <a:tab pos="6767830" algn="l"/>
                <a:tab pos="7641590" algn="l"/>
              </a:tabLst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Piha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k	pe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i	ja</a:t>
            </a:r>
            <a:r>
              <a:rPr sz="2000" spc="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	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ke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pa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	bank	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s	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se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ert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i	a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kunt</a:t>
            </a:r>
            <a:r>
              <a:rPr sz="2000" spc="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	p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ik,	p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ni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ai  </a:t>
            </a:r>
            <a:r>
              <a:rPr sz="2000" spc="-40" dirty="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sz="2100" i="1" spc="-40" dirty="0">
                <a:solidFill>
                  <a:srgbClr val="FFFFFF"/>
                </a:solidFill>
                <a:latin typeface="Tahoma"/>
                <a:cs typeface="Tahoma"/>
              </a:rPr>
              <a:t>appraisal</a:t>
            </a:r>
            <a:r>
              <a:rPr sz="2000" spc="-40" dirty="0">
                <a:solidFill>
                  <a:srgbClr val="FFFFFF"/>
                </a:solidFill>
                <a:latin typeface="Tahoma"/>
                <a:cs typeface="Tahoma"/>
              </a:rPr>
              <a:t>)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konsultan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&amp; konsultan</a:t>
            </a:r>
            <a:r>
              <a:rPr sz="20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lainnya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845056"/>
            <a:ext cx="28822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  <a:tab pos="1304925" algn="l"/>
                <a:tab pos="1918970" algn="l"/>
              </a:tabLst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Piha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k	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g	menur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40022" y="1845056"/>
            <a:ext cx="10255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pen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laian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89016" y="1845056"/>
            <a:ext cx="5784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ank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91225" y="1845056"/>
            <a:ext cx="11182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spc="-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sia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33309" y="1845056"/>
            <a:ext cx="5708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turut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28152" y="1845056"/>
            <a:ext cx="5835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erta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7840" y="2149856"/>
            <a:ext cx="8480425" cy="38373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3700" marR="68580" algn="just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mempengaruhi pengelolaan bank seperti pemegang saham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&amp; 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keluarganya,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keluarga komisaris, keluarga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pengawas,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keluarga direksi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&amp;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keluarga</a:t>
            </a:r>
            <a:r>
              <a:rPr sz="20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pengurus</a:t>
            </a:r>
            <a:endParaRPr sz="2000">
              <a:latin typeface="Tahoma"/>
              <a:cs typeface="Tahoma"/>
            </a:endParaRPr>
          </a:p>
          <a:p>
            <a:pPr marL="393700" indent="-343535">
              <a:lnSpc>
                <a:spcPct val="100000"/>
              </a:lnSpc>
              <a:spcBef>
                <a:spcPts val="1200"/>
              </a:spcBef>
              <a:buChar char="•"/>
              <a:tabLst>
                <a:tab pos="393700" algn="l"/>
                <a:tab pos="394335" algn="l"/>
              </a:tabLst>
            </a:pPr>
            <a:r>
              <a:rPr sz="2000" spc="-45" dirty="0">
                <a:solidFill>
                  <a:srgbClr val="FFFFFF"/>
                </a:solidFill>
                <a:latin typeface="Tahoma"/>
                <a:cs typeface="Tahoma"/>
              </a:rPr>
              <a:t>Teori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tentang kekuatan berlakunya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asas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rahasia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yaitu</a:t>
            </a:r>
            <a:r>
              <a:rPr sz="2000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  <a:p>
            <a:pPr marL="850900" marR="68580" lvl="1" indent="-342900" algn="just">
              <a:lnSpc>
                <a:spcPct val="96800"/>
              </a:lnSpc>
              <a:spcBef>
                <a:spcPts val="1275"/>
              </a:spcBef>
              <a:buFont typeface="Wingdings"/>
              <a:buChar char=""/>
              <a:tabLst>
                <a:tab pos="851535" algn="l"/>
              </a:tabLst>
            </a:pPr>
            <a:r>
              <a:rPr sz="2000" spc="-45" dirty="0">
                <a:solidFill>
                  <a:srgbClr val="FFFFFF"/>
                </a:solidFill>
                <a:latin typeface="Tahoma"/>
                <a:cs typeface="Tahoma"/>
              </a:rPr>
              <a:t>Teori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mutlak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yaitu rahasia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tidak dapat dibuka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kepada 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siapapun dalam bentuk apapun. Saat ini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negara Swiss /negara </a:t>
            </a:r>
            <a:r>
              <a:rPr sz="2100" i="1" spc="-50" dirty="0">
                <a:solidFill>
                  <a:srgbClr val="FFFFFF"/>
                </a:solidFill>
                <a:latin typeface="Tahoma"/>
                <a:cs typeface="Tahoma"/>
              </a:rPr>
              <a:t>tax  </a:t>
            </a:r>
            <a:r>
              <a:rPr sz="2100" i="1" spc="-60" dirty="0">
                <a:solidFill>
                  <a:srgbClr val="FFFFFF"/>
                </a:solidFill>
                <a:latin typeface="Tahoma"/>
                <a:cs typeface="Tahoma"/>
              </a:rPr>
              <a:t>heaven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seperti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Bahama &amp; </a:t>
            </a:r>
            <a:r>
              <a:rPr sz="2100" i="1" spc="-65" dirty="0">
                <a:solidFill>
                  <a:srgbClr val="FFFFFF"/>
                </a:solidFill>
                <a:latin typeface="Tahoma"/>
                <a:cs typeface="Tahoma"/>
              </a:rPr>
              <a:t>Cayman </a:t>
            </a:r>
            <a:r>
              <a:rPr sz="2100" i="1" spc="-55" dirty="0">
                <a:solidFill>
                  <a:srgbClr val="FFFFFF"/>
                </a:solidFill>
                <a:latin typeface="Tahoma"/>
                <a:cs typeface="Tahoma"/>
              </a:rPr>
              <a:t>Insland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menganut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kerahasian 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ketat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untuk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bersifat</a:t>
            </a:r>
            <a:r>
              <a:rPr sz="20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khusus</a:t>
            </a:r>
            <a:endParaRPr sz="2000">
              <a:latin typeface="Tahoma"/>
              <a:cs typeface="Tahoma"/>
            </a:endParaRPr>
          </a:p>
          <a:p>
            <a:pPr marL="850900" marR="67310" lvl="1" indent="-342900" algn="just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851535" algn="l"/>
              </a:tabLst>
            </a:pPr>
            <a:r>
              <a:rPr sz="2000" spc="-45" dirty="0">
                <a:solidFill>
                  <a:srgbClr val="FFFFFF"/>
                </a:solidFill>
                <a:latin typeface="Tahoma"/>
                <a:cs typeface="Tahoma"/>
              </a:rPr>
              <a:t>Teori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relatif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yaitu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rahasia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tetap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diikuti tetapi dalam hal</a:t>
            </a:r>
            <a:r>
              <a:rPr sz="1950" baseline="25641" dirty="0">
                <a:solidFill>
                  <a:srgbClr val="FFFFFF"/>
                </a:solidFill>
                <a:latin typeface="Tahoma"/>
                <a:cs typeface="Tahoma"/>
              </a:rPr>
              <a:t>2 </a:t>
            </a:r>
            <a:r>
              <a:rPr sz="13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khusus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/ luar biasa,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prinsip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kerahasian 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bank dapat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diterobos 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misalnya </a:t>
            </a:r>
            <a:r>
              <a:rPr sz="2000" spc="-5" dirty="0">
                <a:solidFill>
                  <a:srgbClr val="FFFFFF"/>
                </a:solidFill>
                <a:latin typeface="Tahoma"/>
                <a:cs typeface="Tahoma"/>
              </a:rPr>
              <a:t>untuk kepentingan perpajakan/kepentingan</a:t>
            </a:r>
            <a:r>
              <a:rPr sz="2000" spc="5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perkara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36294" y="5960770"/>
            <a:ext cx="7734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000" spc="-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dirty="0">
                <a:solidFill>
                  <a:srgbClr val="FFFFFF"/>
                </a:solidFill>
                <a:latin typeface="Tahoma"/>
                <a:cs typeface="Tahoma"/>
              </a:rPr>
              <a:t>dana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3540" y="249428"/>
            <a:ext cx="8383270" cy="2606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5285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KERAHASIAN</a:t>
            </a:r>
            <a:r>
              <a:rPr sz="24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PERBANKAN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UU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Perbankan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pasal 1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ayat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28 mengatakan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bahwa rahasia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adalah segala sesuatu yg berhubungan dgn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keterangan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mengenai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nasabah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penyimpan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&amp;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simpanannya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Tahoma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  <a:tab pos="932815" algn="l"/>
                <a:tab pos="2522855" algn="l"/>
                <a:tab pos="3395979" algn="l"/>
                <a:tab pos="3906520" algn="l"/>
                <a:tab pos="4652010" algn="l"/>
                <a:tab pos="4996815" algn="l"/>
                <a:tab pos="6831965" algn="l"/>
                <a:tab pos="7661275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UU	</a:t>
            </a:r>
            <a:r>
              <a:rPr sz="2400" spc="-6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erba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pasal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0	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	2	me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	ba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k	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w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jib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18881" y="2830195"/>
            <a:ext cx="9461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marR="5080" indent="-22606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ecuali 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asal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6440" y="2830195"/>
            <a:ext cx="702500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466215" algn="l"/>
                <a:tab pos="2195195" algn="l"/>
                <a:tab pos="2507615" algn="l"/>
                <a:tab pos="4022725" algn="l"/>
                <a:tab pos="4596130" algn="l"/>
                <a:tab pos="5658485" algn="l"/>
                <a:tab pos="619633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merahasiakan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keterangan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mengenai	nasabah 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am	hal	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aga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mana	d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maksud	da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am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41,41A,42,43,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44,44A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540" y="4277004"/>
            <a:ext cx="6925945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3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Istilah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rahasia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disebut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juga dengan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500" i="1" spc="-55" dirty="0">
                <a:solidFill>
                  <a:srgbClr val="FFFFFF"/>
                </a:solidFill>
                <a:latin typeface="Tahoma"/>
                <a:cs typeface="Tahoma"/>
              </a:rPr>
              <a:t>secrecy</a:t>
            </a:r>
            <a:endParaRPr sz="25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540" y="5024704"/>
            <a:ext cx="43497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  <a:tab pos="2056130" algn="l"/>
                <a:tab pos="3521075" algn="l"/>
              </a:tabLst>
            </a:pPr>
            <a:r>
              <a:rPr sz="2400" spc="-7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ah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sia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ormasi	dalam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6440" y="5024704"/>
            <a:ext cx="804164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30370">
              <a:lnSpc>
                <a:spcPct val="100000"/>
              </a:lnSpc>
              <a:spcBef>
                <a:spcPts val="100"/>
              </a:spcBef>
              <a:tabLst>
                <a:tab pos="5606415" algn="l"/>
                <a:tab pos="7263130" algn="l"/>
              </a:tabLst>
            </a:pP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egiata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	perban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	untuk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888489" algn="l"/>
                <a:tab pos="2768600" algn="l"/>
                <a:tab pos="3336925" algn="l"/>
                <a:tab pos="421957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kepentingan	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	itu	demi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menjaga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22314" y="5391099"/>
            <a:ext cx="2444115" cy="760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22145" algn="l"/>
              </a:tabLst>
            </a:pP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ke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aan	dari</a:t>
            </a:r>
            <a:endParaRPr sz="2400">
              <a:latin typeface="Tahoma"/>
              <a:cs typeface="Tahoma"/>
            </a:endParaRPr>
          </a:p>
          <a:p>
            <a:pPr marR="398780" algn="r">
              <a:lnSpc>
                <a:spcPct val="100000"/>
              </a:lnSpc>
              <a:spcBef>
                <a:spcPts val="1465"/>
              </a:spcBef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79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6440" y="5756859"/>
            <a:ext cx="407860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masyarakat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atas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simpanannya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44901" y="169545"/>
            <a:ext cx="40836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ahoma"/>
                <a:cs typeface="Tahoma"/>
              </a:rPr>
              <a:t>KERAHASIAN</a:t>
            </a:r>
            <a:r>
              <a:rPr sz="2400" b="1" spc="-9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PERBANKAN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5440" y="778205"/>
            <a:ext cx="8454390" cy="5374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Pembukaan</a:t>
            </a:r>
            <a:r>
              <a:rPr sz="2400" spc="5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rahasia</a:t>
            </a:r>
            <a:r>
              <a:rPr sz="2400" spc="50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r>
              <a:rPr sz="2400" spc="50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dapat</a:t>
            </a:r>
            <a:r>
              <a:rPr sz="2400" spc="5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dilakukan</a:t>
            </a:r>
            <a:r>
              <a:rPr sz="2400" spc="5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apabila</a:t>
            </a:r>
            <a:r>
              <a:rPr sz="2400" spc="5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adanya</a:t>
            </a:r>
            <a:endParaRPr sz="2400">
              <a:latin typeface="Tahoma"/>
              <a:cs typeface="Tahoma"/>
            </a:endParaRPr>
          </a:p>
          <a:p>
            <a:pPr marL="355600" algn="just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suatu kepentingan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umum berupa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kepentingan</a:t>
            </a:r>
            <a:r>
              <a:rPr sz="2400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endParaRPr sz="2400">
              <a:latin typeface="Tahoma"/>
              <a:cs typeface="Tahoma"/>
            </a:endParaRPr>
          </a:p>
          <a:p>
            <a:pPr marL="829310" lvl="1" indent="-285115" algn="just">
              <a:lnSpc>
                <a:spcPct val="100000"/>
              </a:lnSpc>
              <a:buChar char="–"/>
              <a:tabLst>
                <a:tab pos="829944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Perpajakan</a:t>
            </a:r>
            <a:endParaRPr sz="2400">
              <a:latin typeface="Tahoma"/>
              <a:cs typeface="Tahoma"/>
            </a:endParaRPr>
          </a:p>
          <a:p>
            <a:pPr marL="829310" marR="6350" lvl="1" indent="-285115" algn="just">
              <a:lnSpc>
                <a:spcPct val="100000"/>
              </a:lnSpc>
              <a:buChar char="–"/>
              <a:tabLst>
                <a:tab pos="829944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Penyelesaian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piutang yg ditangani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oleh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BUPLN/PUPN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(Badan urusan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piutang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&amp; lelang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negara/Panitia urusan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piutang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negara</a:t>
            </a:r>
            <a:endParaRPr sz="2400">
              <a:latin typeface="Tahoma"/>
              <a:cs typeface="Tahoma"/>
            </a:endParaRPr>
          </a:p>
          <a:p>
            <a:pPr marL="829310" lvl="1" indent="-285115" algn="just">
              <a:lnSpc>
                <a:spcPct val="100000"/>
              </a:lnSpc>
              <a:buChar char="–"/>
              <a:tabLst>
                <a:tab pos="829944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Peradilan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baik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untuk perkara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pidana maupun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perdata</a:t>
            </a:r>
            <a:endParaRPr sz="2400">
              <a:latin typeface="Tahoma"/>
              <a:cs typeface="Tahoma"/>
            </a:endParaRPr>
          </a:p>
          <a:p>
            <a:pPr marL="829310" marR="5080" lvl="1" indent="-285115" algn="just">
              <a:lnSpc>
                <a:spcPct val="100000"/>
              </a:lnSpc>
              <a:buChar char="–"/>
              <a:tabLst>
                <a:tab pos="829944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Kepentingan kelancaran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&amp;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keamanan kegiatan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usaha  bank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termasuk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dalamnya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permintaan pembukaan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rahasia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berdasarkan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kuasa dari nasabah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penyimpanan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itu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sendiri/permintaan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ahli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waris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yg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sah</a:t>
            </a:r>
            <a:endParaRPr sz="2400">
              <a:latin typeface="Tahoma"/>
              <a:cs typeface="Tahoma"/>
            </a:endParaRPr>
          </a:p>
          <a:p>
            <a:pPr marL="829310" marR="5080" lvl="1" indent="-285115" algn="just">
              <a:lnSpc>
                <a:spcPct val="100000"/>
              </a:lnSpc>
              <a:spcBef>
                <a:spcPts val="5"/>
              </a:spcBef>
              <a:buChar char="–"/>
              <a:tabLst>
                <a:tab pos="829944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Pengaturan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diatas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diatur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UU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Perbankan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psl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41,  41A, 42, 43, 44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44A</a:t>
            </a:r>
            <a:endParaRPr sz="2400">
              <a:latin typeface="Tahoma"/>
              <a:cs typeface="Tahoma"/>
            </a:endParaRPr>
          </a:p>
          <a:p>
            <a:pPr marL="355600" indent="-342900" algn="just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Debitur tidak termasuk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kerahasian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 perbankan</a:t>
            </a:r>
            <a:endParaRPr sz="2400">
              <a:latin typeface="Tahoma"/>
              <a:cs typeface="Tahoma"/>
            </a:endParaRPr>
          </a:p>
          <a:p>
            <a:pPr marR="432434" algn="r">
              <a:lnSpc>
                <a:spcPct val="100000"/>
              </a:lnSpc>
              <a:spcBef>
                <a:spcPts val="340"/>
              </a:spcBef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80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89392" y="5900928"/>
            <a:ext cx="379247" cy="3487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79054" y="5943396"/>
            <a:ext cx="19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81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21101" y="488950"/>
            <a:ext cx="40836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ahoma"/>
                <a:cs typeface="Tahoma"/>
              </a:rPr>
              <a:t>KERAHASIAN</a:t>
            </a:r>
            <a:r>
              <a:rPr sz="2400" b="1" spc="-9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PERBANKAN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140" y="1013968"/>
            <a:ext cx="8303895" cy="4598670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4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Sanksi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atas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Pelanggaran Rahasia</a:t>
            </a: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endParaRPr sz="2400">
              <a:latin typeface="Tahoma"/>
              <a:cs typeface="Tahoma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1445"/>
              </a:spcBef>
              <a:buChar char="•"/>
              <a:tabLst>
                <a:tab pos="35623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Psl 47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(1)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barang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siapa tanpa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membawa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perintah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tertulis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izin dari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pimpinan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Indonesia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dgn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sengaja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memaksa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bank/pihak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terafiliasi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untuk memberikan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keterangan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diancam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pidana min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2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tahun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&amp;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maksimal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4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tahun serta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denda min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Rp 10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 &amp; maksimal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Rp 200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endParaRPr sz="2400">
              <a:latin typeface="Tahoma"/>
              <a:cs typeface="Tahoma"/>
            </a:endParaRPr>
          </a:p>
          <a:p>
            <a:pPr marL="355600" indent="-343535" algn="just">
              <a:lnSpc>
                <a:spcPct val="100000"/>
              </a:lnSpc>
              <a:spcBef>
                <a:spcPts val="1440"/>
              </a:spcBef>
              <a:buChar char="•"/>
              <a:tabLst>
                <a:tab pos="35623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Psl 47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(2) anggota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dewan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komisaris, direksi,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pegawai</a:t>
            </a:r>
            <a:r>
              <a:rPr sz="2400" spc="2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endParaRPr sz="2400">
              <a:latin typeface="Tahoma"/>
              <a:cs typeface="Tahoma"/>
            </a:endParaRPr>
          </a:p>
          <a:p>
            <a:pPr marL="355600" marR="6985" algn="just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/pihak terafiliasi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lainnya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yg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dgn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sengaja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memberikan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keterangan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sebagaimana dimaksud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pasal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40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diancam dgn pidana minimal 2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tahun,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maksimal 4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tahun  serta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denda min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Rp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4 M dan maks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Rp 800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04047" y="5873496"/>
            <a:ext cx="501192" cy="4615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24190" y="5932728"/>
            <a:ext cx="2482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Tahoma"/>
                <a:cs typeface="Tahoma"/>
              </a:rPr>
              <a:t>82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31160" y="961720"/>
            <a:ext cx="367220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Tahoma"/>
                <a:cs typeface="Tahoma"/>
              </a:rPr>
              <a:t>BANCASSURANC</a:t>
            </a:r>
            <a:r>
              <a:rPr sz="3200" b="1" spc="-5" dirty="0">
                <a:solidFill>
                  <a:srgbClr val="DADADA"/>
                </a:solidFill>
                <a:latin typeface="Tahoma"/>
                <a:cs typeface="Tahoma"/>
              </a:rPr>
              <a:t>E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606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KERAHASIAN PERBANKAN</vt:lpstr>
      <vt:lpstr>KERAHASIAN PERBANKAN</vt:lpstr>
      <vt:lpstr>KERAHASIAN PERBANKAN</vt:lpstr>
      <vt:lpstr>PowerPoint Presentation</vt:lpstr>
      <vt:lpstr>KERAHASIAN PERBANKAN</vt:lpstr>
      <vt:lpstr>KERAHASIAN PERBANKAN</vt:lpstr>
      <vt:lpstr>BANCASSURANCE</vt:lpstr>
      <vt:lpstr>BANCASSURANCE</vt:lpstr>
      <vt:lpstr>DASAR HUKUM BANCASSURANCE</vt:lpstr>
      <vt:lpstr>PENCUCIAN UANG (MONEY LAUNDRING)  UU NO 8 TAHUN 2010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2  KERAHASIAAN BANK   ADVIS HUKUM BAGI PEGAWAI BANK PERMATA</dc:title>
  <dc:creator>EVO</dc:creator>
  <cp:lastModifiedBy>BPISTI2008</cp:lastModifiedBy>
  <cp:revision>1</cp:revision>
  <dcterms:created xsi:type="dcterms:W3CDTF">2019-04-10T04:37:27Z</dcterms:created>
  <dcterms:modified xsi:type="dcterms:W3CDTF">2019-04-10T07:23:08Z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2019-04-10T00:00:00Z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2019-04-10T00:00:00Z</vt:filetime>
  </property>
</Properties>
</file>