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7048" y="1632330"/>
            <a:ext cx="708990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3400" y="4114800"/>
            <a:ext cx="80772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1198" y="151967"/>
            <a:ext cx="8461603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0316" y="1949323"/>
            <a:ext cx="8455025" cy="399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ntian@esaunggul.ac.i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9788" y="5943600"/>
            <a:ext cx="242138" cy="292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82685" y="5973876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1F1F1"/>
                </a:solidFill>
                <a:latin typeface="Calisto MT"/>
                <a:cs typeface="Calisto MT"/>
              </a:rPr>
              <a:t>1</a:t>
            </a:r>
            <a:endParaRPr sz="1000">
              <a:latin typeface="Calisto MT"/>
              <a:cs typeface="Calisto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4114800"/>
            <a:ext cx="8077200" cy="114300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143510" rIns="0" bIns="0" rtlCol="0">
            <a:spAutoFit/>
          </a:bodyPr>
          <a:lstStyle/>
          <a:p>
            <a:pPr marL="379730" marR="349250" indent="-24765">
              <a:lnSpc>
                <a:spcPct val="100000"/>
              </a:lnSpc>
              <a:spcBef>
                <a:spcPts val="1130"/>
              </a:spcBef>
            </a:pPr>
            <a:r>
              <a:rPr sz="2800" spc="-130" dirty="0">
                <a:solidFill>
                  <a:srgbClr val="FFFFFF"/>
                </a:solidFill>
                <a:latin typeface="Tahoma"/>
                <a:cs typeface="Tahoma"/>
              </a:rPr>
              <a:t>Dr. Ir.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H.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Fontian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Munzil, </a:t>
            </a:r>
            <a:r>
              <a:rPr sz="2800" spc="-45" dirty="0">
                <a:solidFill>
                  <a:srgbClr val="FFFFFF"/>
                </a:solidFill>
                <a:latin typeface="Tahoma"/>
                <a:cs typeface="Tahoma"/>
              </a:rPr>
              <a:t>S.H., </a:t>
            </a:r>
            <a:r>
              <a:rPr sz="2800" spc="-40" dirty="0">
                <a:solidFill>
                  <a:srgbClr val="FFFFFF"/>
                </a:solidFill>
                <a:latin typeface="Tahoma"/>
                <a:cs typeface="Tahoma"/>
              </a:rPr>
              <a:t>M.H.,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M.E. M.Ak.  CFrA, 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CFP,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QWP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8592" y="449326"/>
            <a:ext cx="471678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r>
              <a:rPr sz="32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3200">
              <a:latin typeface="Tahoma"/>
              <a:cs typeface="Tahoma"/>
            </a:endParaRPr>
          </a:p>
          <a:p>
            <a:pPr marL="12700" marR="5080" indent="-7620" algn="ctr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Prodi Magister Hukum 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Universitas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Esa</a:t>
            </a:r>
            <a:r>
              <a:rPr sz="32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Unggul  Maret</a:t>
            </a:r>
            <a:r>
              <a:rPr sz="32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2019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4600" y="6065520"/>
            <a:ext cx="4343400" cy="46228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810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  <a:hlinkClick r:id="rId3"/>
              </a:rPr>
              <a:t>Fontian@esaunggul.ac.id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35797" y="5938824"/>
            <a:ext cx="3365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121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6516" y="655701"/>
            <a:ext cx="8149590" cy="2638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715" indent="-4572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9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Menetapkan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struktur organisasi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infrastruktur,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serta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mengelola,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memelihara,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menatausahakan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kekayaan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kewajiban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"/>
            </a:pPr>
            <a:endParaRPr sz="285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Menetapkan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mengenai tata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cara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pengenaan  sanksi sesuai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ketentuan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perundang-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undangan di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sektor jasa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35797" y="5938824"/>
            <a:ext cx="3365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122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3565" y="549909"/>
            <a:ext cx="854265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208530" algn="l"/>
                <a:tab pos="3699510" algn="l"/>
                <a:tab pos="5443220" algn="l"/>
                <a:tab pos="7331709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Menetap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ebijaka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ope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asional	p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terha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kegiatan jasa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329180" algn="l"/>
                <a:tab pos="4489450" algn="l"/>
                <a:tab pos="5714365" algn="l"/>
                <a:tab pos="788162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nga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asi	pelaksanaan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gas	pe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dilaksanakan oleh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kepala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eksekutif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565" y="201333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465" y="2013330"/>
            <a:ext cx="6120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93900" algn="l"/>
                <a:tab pos="431101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Melaku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p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	pemeriksaa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69226" y="2013330"/>
            <a:ext cx="1555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yidi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3565" y="2379090"/>
            <a:ext cx="8543925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perlindungan konsumen,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tindakan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terhadap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jasa keuangan,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pelaku,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dan/atau penunjang  kegiatan jasa keuangan sebagaimana dimaksud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perundang-undangan di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sektor jasa</a:t>
            </a: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4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Memberikan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perintah tertulis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lembaga</a:t>
            </a:r>
            <a:r>
              <a:rPr sz="2400" spc="4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endParaRPr sz="2400">
              <a:latin typeface="Tahoma"/>
              <a:cs typeface="Tahoma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keuangan dan/atau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tertentu</a:t>
            </a:r>
            <a:endParaRPr sz="24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Melakukan penunjukan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pengelola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statuter</a:t>
            </a:r>
            <a:endParaRPr sz="24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Menetapkan penggunaan pengelola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statuter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35797" y="5938824"/>
            <a:ext cx="3365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123</a:t>
            </a:r>
            <a:endParaRPr sz="15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64515" y="562461"/>
          <a:ext cx="8580119" cy="10994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0185"/>
                <a:gridCol w="1523364"/>
                <a:gridCol w="1766570"/>
              </a:tblGrid>
              <a:tr h="367650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795"/>
                        </a:lnSpc>
                        <a:buFont typeface="Arial"/>
                        <a:buChar char="•"/>
                        <a:tabLst>
                          <a:tab pos="374015" algn="l"/>
                          <a:tab pos="374650" algn="l"/>
                          <a:tab pos="2311400" algn="l"/>
                          <a:tab pos="3432175" algn="l"/>
                        </a:tabLst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Menetapkan	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sanksi	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administratif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2795"/>
                        </a:lnSpc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terhadap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795"/>
                        </a:lnSpc>
                        <a:tabLst>
                          <a:tab pos="1016000" algn="l"/>
                        </a:tabLst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pihak	</a:t>
                      </a:r>
                      <a:r>
                        <a:rPr sz="2400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64788">
                <a:tc>
                  <a:txBody>
                    <a:bodyPr/>
                    <a:lstStyle/>
                    <a:p>
                      <a:pPr marL="374650">
                        <a:lnSpc>
                          <a:spcPts val="2770"/>
                        </a:lnSpc>
                        <a:tabLst>
                          <a:tab pos="2078355" algn="l"/>
                          <a:tab pos="3989704" algn="l"/>
                        </a:tabLst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melakukan	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pelanggaran	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terhadap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2770"/>
                        </a:lnSpc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peraturan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770"/>
                        </a:lnSpc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perun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an</a:t>
                      </a:r>
                      <a:r>
                        <a:rPr sz="2400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67046">
                <a:tc>
                  <a:txBody>
                    <a:bodyPr/>
                    <a:lstStyle/>
                    <a:p>
                      <a:pPr marL="374650">
                        <a:lnSpc>
                          <a:spcPts val="2790"/>
                        </a:lnSpc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undangan di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sektor jasa</a:t>
                      </a:r>
                      <a:r>
                        <a:rPr sz="2400" spc="-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keuangan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83565" y="2013330"/>
            <a:ext cx="639889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Memberikan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dan/atau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mencabut:</a:t>
            </a:r>
            <a:endParaRPr sz="2400">
              <a:latin typeface="Tahoma"/>
              <a:cs typeface="Tahoma"/>
            </a:endParaRPr>
          </a:p>
          <a:p>
            <a:pPr marL="812800" lvl="1" indent="-343535">
              <a:lnSpc>
                <a:spcPct val="100000"/>
              </a:lnSpc>
              <a:buFont typeface="Courier New"/>
              <a:buChar char="o"/>
              <a:tabLst>
                <a:tab pos="8134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Izin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</a:t>
            </a:r>
            <a:endParaRPr sz="2400">
              <a:latin typeface="Tahoma"/>
              <a:cs typeface="Tahoma"/>
            </a:endParaRPr>
          </a:p>
          <a:p>
            <a:pPr marL="812800" lvl="1" indent="-343535">
              <a:lnSpc>
                <a:spcPct val="100000"/>
              </a:lnSpc>
              <a:buFont typeface="Courier New"/>
              <a:buChar char="o"/>
              <a:tabLst>
                <a:tab pos="8134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Izin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orang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perseorangan</a:t>
            </a:r>
            <a:endParaRPr sz="2400">
              <a:latin typeface="Tahoma"/>
              <a:cs typeface="Tahoma"/>
            </a:endParaRPr>
          </a:p>
          <a:p>
            <a:pPr marL="812800" lvl="1" indent="-343535">
              <a:lnSpc>
                <a:spcPct val="100000"/>
              </a:lnSpc>
              <a:buFont typeface="Courier New"/>
              <a:buChar char="o"/>
              <a:tabLst>
                <a:tab pos="8134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Efektifnya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pernyataan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pendaftaran</a:t>
            </a:r>
            <a:endParaRPr sz="2400">
              <a:latin typeface="Tahoma"/>
              <a:cs typeface="Tahoma"/>
            </a:endParaRPr>
          </a:p>
          <a:p>
            <a:pPr marL="812800" lvl="1" indent="-343535">
              <a:lnSpc>
                <a:spcPct val="100000"/>
              </a:lnSpc>
              <a:buFont typeface="Courier New"/>
              <a:buChar char="o"/>
              <a:tabLst>
                <a:tab pos="81343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Surat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tanda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terdaftar</a:t>
            </a:r>
            <a:endParaRPr sz="2400">
              <a:latin typeface="Tahoma"/>
              <a:cs typeface="Tahoma"/>
            </a:endParaRPr>
          </a:p>
          <a:p>
            <a:pPr marL="812800" lvl="1" indent="-343535">
              <a:lnSpc>
                <a:spcPct val="100000"/>
              </a:lnSpc>
              <a:buFont typeface="Courier New"/>
              <a:buChar char="o"/>
              <a:tabLst>
                <a:tab pos="81343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Persetujuan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kegiatan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</a:t>
            </a:r>
            <a:endParaRPr sz="2400">
              <a:latin typeface="Tahoma"/>
              <a:cs typeface="Tahoma"/>
            </a:endParaRPr>
          </a:p>
          <a:p>
            <a:pPr marL="812800" lvl="1" indent="-343535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8134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Pengesahan</a:t>
            </a:r>
            <a:endParaRPr sz="2400">
              <a:latin typeface="Tahoma"/>
              <a:cs typeface="Tahoma"/>
            </a:endParaRPr>
          </a:p>
          <a:p>
            <a:pPr marL="812800" lvl="1" indent="-343535">
              <a:lnSpc>
                <a:spcPct val="100000"/>
              </a:lnSpc>
              <a:buFont typeface="Courier New"/>
              <a:buChar char="o"/>
              <a:tabLst>
                <a:tab pos="8134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Persetujuan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penetapan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pembubaran</a:t>
            </a:r>
            <a:endParaRPr sz="2400">
              <a:latin typeface="Tahoma"/>
              <a:cs typeface="Tahoma"/>
            </a:endParaRPr>
          </a:p>
          <a:p>
            <a:pPr marL="812800" lvl="1" indent="-343535">
              <a:lnSpc>
                <a:spcPct val="100000"/>
              </a:lnSpc>
              <a:buFont typeface="Courier New"/>
              <a:buChar char="o"/>
              <a:tabLst>
                <a:tab pos="8134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Penetapan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lain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9740" y="215900"/>
            <a:ext cx="8372475" cy="516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OJK 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berkoordinasi</a:t>
            </a:r>
            <a:r>
              <a:rPr sz="2000" spc="5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Indonesia dalam membuat 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peraturan  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pengawasan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bidang</a:t>
            </a:r>
            <a:r>
              <a:rPr sz="20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Kewajiban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pemenuhan modal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minimum</a:t>
            </a:r>
            <a:r>
              <a:rPr sz="20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Sistem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informasi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perbankan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0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terpadu</a:t>
            </a:r>
            <a:endParaRPr sz="20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405"/>
              </a:spcBef>
              <a:buFont typeface="Wingdings"/>
              <a:buChar char=""/>
              <a:tabLst>
                <a:tab pos="354965" algn="l"/>
                <a:tab pos="355600" algn="l"/>
                <a:tab pos="1717675" algn="l"/>
                <a:tab pos="3332479" algn="l"/>
                <a:tab pos="4095750" algn="l"/>
                <a:tab pos="4734560" algn="l"/>
                <a:tab pos="5374640" algn="l"/>
                <a:tab pos="6403975" algn="l"/>
                <a:tab pos="7827645" algn="l"/>
              </a:tabLst>
            </a:pPr>
            <a:r>
              <a:rPr sz="2000" spc="4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000" spc="10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10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000" spc="10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9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000" spc="1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9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000" spc="1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000" spc="9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spc="10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9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10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100" dirty="0">
                <a:solidFill>
                  <a:srgbClr val="FFFFFF"/>
                </a:solidFill>
                <a:latin typeface="Tahoma"/>
                <a:cs typeface="Tahoma"/>
              </a:rPr>
              <a:t>ri</a:t>
            </a:r>
            <a:r>
              <a:rPr sz="2000" spc="9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spc="9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1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000" spc="1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spc="9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9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	</a:t>
            </a:r>
            <a:r>
              <a:rPr sz="2000" spc="9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spc="1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10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	</a:t>
            </a:r>
            <a:r>
              <a:rPr sz="2000" spc="10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spc="10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spc="1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r	</a:t>
            </a:r>
            <a:r>
              <a:rPr sz="2000" spc="10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9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9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spc="10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10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spc="9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,	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ene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aa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  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valuta 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asing, 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pinjaman komersial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luar</a:t>
            </a:r>
            <a:r>
              <a:rPr sz="2000" spc="-2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negeri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ts val="2350"/>
              </a:lnSpc>
              <a:spcBef>
                <a:spcPts val="4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Produk perbankan, transaksi 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derivatif, 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kegiatan 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usaha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000" spc="-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lainnya</a:t>
            </a:r>
            <a:endParaRPr sz="2000">
              <a:latin typeface="Tahoma"/>
              <a:cs typeface="Tahoma"/>
            </a:endParaRPr>
          </a:p>
          <a:p>
            <a:pPr marL="354965" marR="10795" indent="-342900">
              <a:lnSpc>
                <a:spcPts val="2400"/>
              </a:lnSpc>
              <a:spcBef>
                <a:spcPts val="13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75" dirty="0">
                <a:solidFill>
                  <a:srgbClr val="FFFFFF"/>
                </a:solidFill>
                <a:latin typeface="Tahoma"/>
                <a:cs typeface="Tahoma"/>
              </a:rPr>
              <a:t>Penentuan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institusi bank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masuk kategori </a:t>
            </a:r>
            <a:r>
              <a:rPr sz="2100" i="1" spc="-50" dirty="0">
                <a:solidFill>
                  <a:srgbClr val="FFFFFF"/>
                </a:solidFill>
                <a:latin typeface="Tahoma"/>
                <a:cs typeface="Tahoma"/>
              </a:rPr>
              <a:t>systemically important  </a:t>
            </a:r>
            <a:r>
              <a:rPr sz="2100" i="1" spc="-5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100">
              <a:latin typeface="Tahoma"/>
              <a:cs typeface="Tahoma"/>
            </a:endParaRPr>
          </a:p>
          <a:p>
            <a:pPr marL="12700" marR="8890" algn="just">
              <a:lnSpc>
                <a:spcPct val="99900"/>
              </a:lnSpc>
              <a:spcBef>
                <a:spcPts val="1625"/>
              </a:spcBef>
            </a:pPr>
            <a:r>
              <a:rPr sz="2100" i="1" spc="-50" dirty="0">
                <a:solidFill>
                  <a:srgbClr val="FFFFFF"/>
                </a:solidFill>
                <a:latin typeface="Tahoma"/>
                <a:cs typeface="Tahoma"/>
              </a:rPr>
              <a:t>systemically important </a:t>
            </a:r>
            <a:r>
              <a:rPr sz="2100" i="1" spc="-6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karena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ukuran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aset,  modal,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kewajiban, luas jaringan,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kompleksitas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transaksi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atas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jasa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perbankan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serta keterkaitan dengan sektor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keuangan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lain dapat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mengakibatkan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gagalnya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sebagian atau keseluruhan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bank-bank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atau  sektor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jasa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keuangan,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baik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operasional maupun finansial,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apabila  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tersebut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mengalami gangguan atau</a:t>
            </a:r>
            <a:r>
              <a:rPr sz="20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gagal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6838" y="5519493"/>
            <a:ext cx="1360170" cy="67373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kerahasiaan</a:t>
            </a:r>
            <a:endParaRPr sz="2000">
              <a:latin typeface="Tahoma"/>
              <a:cs typeface="Tahoma"/>
            </a:endParaRPr>
          </a:p>
          <a:p>
            <a:pPr marL="113664" algn="ctr">
              <a:lnSpc>
                <a:spcPct val="100000"/>
              </a:lnSpc>
              <a:spcBef>
                <a:spcPts val="385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124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5584647"/>
            <a:ext cx="68243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  <a:tab pos="355600" algn="l"/>
                <a:tab pos="1059815" algn="l"/>
                <a:tab pos="1661795" algn="l"/>
                <a:tab pos="2407285" algn="l"/>
                <a:tab pos="3984625" algn="l"/>
                <a:tab pos="4617085" algn="l"/>
                <a:tab pos="5949315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	lain	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ng	d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ec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alikan	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	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et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entuan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ten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ang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informasi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6540" y="302412"/>
            <a:ext cx="8477250" cy="5812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49530" algn="just">
              <a:lnSpc>
                <a:spcPct val="110000"/>
              </a:lnSpc>
              <a:spcBef>
                <a:spcPts val="100"/>
              </a:spcBef>
            </a:pP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200" spc="-40" dirty="0">
                <a:solidFill>
                  <a:srgbClr val="FFFFFF"/>
                </a:solidFill>
                <a:latin typeface="Tahoma"/>
                <a:cs typeface="Tahoma"/>
              </a:rPr>
              <a:t>hal </a:t>
            </a:r>
            <a:r>
              <a:rPr sz="2200" spc="-35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Indonesia </a:t>
            </a:r>
            <a:r>
              <a:rPr sz="2200" spc="-4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melaksanakan fungsi,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tugas,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  wewenangnya memerlukan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pemeriksaan </a:t>
            </a:r>
            <a:r>
              <a:rPr sz="2200" spc="-30" dirty="0">
                <a:solidFill>
                  <a:srgbClr val="FFFFFF"/>
                </a:solidFill>
                <a:latin typeface="Tahoma"/>
                <a:cs typeface="Tahoma"/>
              </a:rPr>
              <a:t>khusus </a:t>
            </a:r>
            <a:r>
              <a:rPr sz="2200" spc="-35" dirty="0">
                <a:solidFill>
                  <a:srgbClr val="FFFFFF"/>
                </a:solidFill>
                <a:latin typeface="Tahoma"/>
                <a:cs typeface="Tahoma"/>
              </a:rPr>
              <a:t>terhadap </a:t>
            </a:r>
            <a:r>
              <a:rPr sz="2200" spc="-30" dirty="0">
                <a:solidFill>
                  <a:srgbClr val="FFFFFF"/>
                </a:solidFill>
                <a:latin typeface="Tahoma"/>
                <a:cs typeface="Tahoma"/>
              </a:rPr>
              <a:t>bank  tertentu, Bank </a:t>
            </a:r>
            <a:r>
              <a:rPr sz="2200" spc="-35" dirty="0">
                <a:solidFill>
                  <a:srgbClr val="FFFFFF"/>
                </a:solidFill>
                <a:latin typeface="Tahoma"/>
                <a:cs typeface="Tahoma"/>
              </a:rPr>
              <a:t>Indonesia </a:t>
            </a:r>
            <a:r>
              <a:rPr sz="2200" spc="-30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200" spc="20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200" spc="25" dirty="0">
                <a:solidFill>
                  <a:srgbClr val="FFFFFF"/>
                </a:solidFill>
                <a:latin typeface="Tahoma"/>
                <a:cs typeface="Tahoma"/>
              </a:rPr>
              <a:t>pemeriksaan langsung  </a:t>
            </a:r>
            <a:r>
              <a:rPr sz="2200" spc="20" dirty="0">
                <a:solidFill>
                  <a:srgbClr val="FFFFFF"/>
                </a:solidFill>
                <a:latin typeface="Tahoma"/>
                <a:cs typeface="Tahoma"/>
              </a:rPr>
              <a:t>terhadap bank </a:t>
            </a:r>
            <a:r>
              <a:rPr sz="2200" spc="-35" dirty="0">
                <a:solidFill>
                  <a:srgbClr val="FFFFFF"/>
                </a:solidFill>
                <a:latin typeface="Tahoma"/>
                <a:cs typeface="Tahoma"/>
              </a:rPr>
              <a:t>tersebut dengan </a:t>
            </a:r>
            <a:r>
              <a:rPr sz="2200" spc="-40" dirty="0">
                <a:solidFill>
                  <a:srgbClr val="FFFFFF"/>
                </a:solidFill>
                <a:latin typeface="Tahoma"/>
                <a:cs typeface="Tahoma"/>
              </a:rPr>
              <a:t>menyampaikan  </a:t>
            </a:r>
            <a:r>
              <a:rPr sz="2200" spc="-35" dirty="0">
                <a:solidFill>
                  <a:srgbClr val="FFFFFF"/>
                </a:solidFill>
                <a:latin typeface="Tahoma"/>
                <a:cs typeface="Tahoma"/>
              </a:rPr>
              <a:t>pemberitahuan  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200" spc="-30" dirty="0">
                <a:solidFill>
                  <a:srgbClr val="FFFFFF"/>
                </a:solidFill>
                <a:latin typeface="Tahoma"/>
                <a:cs typeface="Tahoma"/>
              </a:rPr>
              <a:t>tertulis terlebih dahulu </a:t>
            </a:r>
            <a:r>
              <a:rPr sz="2200" spc="-35" dirty="0">
                <a:solidFill>
                  <a:srgbClr val="FFFFFF"/>
                </a:solidFill>
                <a:latin typeface="Tahoma"/>
                <a:cs typeface="Tahoma"/>
              </a:rPr>
              <a:t>kepada</a:t>
            </a:r>
            <a:r>
              <a:rPr sz="2200" spc="-25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Tahoma"/>
                <a:cs typeface="Tahoma"/>
              </a:rPr>
              <a:t>OJK.</a:t>
            </a:r>
            <a:endParaRPr sz="2200">
              <a:latin typeface="Tahoma"/>
              <a:cs typeface="Tahoma"/>
            </a:endParaRPr>
          </a:p>
          <a:p>
            <a:pPr marL="63500" marR="52705" algn="just">
              <a:lnSpc>
                <a:spcPct val="110000"/>
              </a:lnSpc>
              <a:spcBef>
                <a:spcPts val="1989"/>
              </a:spcBef>
            </a:pP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Pada dasarnya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wewenang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pemeriksaan terhadap bank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adalah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wewenang OJK. Namun, dalam hal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Indonesia melaksanakan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fungsi,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tugas, dan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wewenangnya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membutuhkan informasi melalui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kegiatan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pemeriksaan bank,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Indonesia dapat melakukan  pemeriksaan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langsung terhadap bank tertentu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masuk  systemically important bank dan/atau bank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lainnya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sesuai dengan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kewenangan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Indonesia di bidang macroprudential. Untuk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kelancaran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kegiatan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pemeriksaan oleh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Indonesia,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pemberitahuan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tertulis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dimaksud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paling sedikit memuat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tujuan, ruang lingkup,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jangka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waktu,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 mekanisme </a:t>
            </a:r>
            <a:r>
              <a:rPr sz="2200" spc="-204" dirty="0">
                <a:solidFill>
                  <a:srgbClr val="FFFFFF"/>
                </a:solidFill>
                <a:latin typeface="Tahoma"/>
                <a:cs typeface="Tahoma"/>
              </a:rPr>
              <a:t>pemeriks</a:t>
            </a:r>
            <a:r>
              <a:rPr sz="2250" spc="-307" baseline="-27777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2200" spc="-204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50" spc="-307" baseline="-27777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2200" spc="-204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50" spc="-307" baseline="-27777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2250" spc="-232" baseline="-27777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35797" y="5938824"/>
            <a:ext cx="3365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126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0316" y="151967"/>
            <a:ext cx="8452485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spc="-30" dirty="0"/>
              <a:t>Dalam melakukan </a:t>
            </a:r>
            <a:r>
              <a:rPr spc="-35" dirty="0"/>
              <a:t>kegiatan pemeriksaan sebagaimana </a:t>
            </a:r>
            <a:r>
              <a:rPr spc="-10" dirty="0"/>
              <a:t>dimaksud pada </a:t>
            </a:r>
            <a:r>
              <a:rPr spc="-20" dirty="0"/>
              <a:t>ayat  </a:t>
            </a:r>
            <a:r>
              <a:rPr spc="-10" dirty="0"/>
              <a:t>(1), </a:t>
            </a:r>
            <a:r>
              <a:rPr spc="-5" dirty="0"/>
              <a:t>Bank </a:t>
            </a:r>
            <a:r>
              <a:rPr spc="-10" dirty="0"/>
              <a:t>Indonesia </a:t>
            </a:r>
            <a:r>
              <a:rPr spc="-5" dirty="0"/>
              <a:t>tidak </a:t>
            </a:r>
            <a:r>
              <a:rPr spc="-10" dirty="0"/>
              <a:t>dapat </a:t>
            </a:r>
            <a:r>
              <a:rPr spc="10" dirty="0"/>
              <a:t>memberikan </a:t>
            </a:r>
            <a:r>
              <a:rPr spc="15" dirty="0"/>
              <a:t>penilaian </a:t>
            </a:r>
            <a:r>
              <a:rPr spc="10" dirty="0"/>
              <a:t>terhadap tingkat  kesehatan </a:t>
            </a:r>
            <a:r>
              <a:rPr spc="-45" dirty="0"/>
              <a:t>bank. </a:t>
            </a:r>
            <a:r>
              <a:rPr spc="-10" dirty="0"/>
              <a:t>Penilaian </a:t>
            </a:r>
            <a:r>
              <a:rPr spc="-5" dirty="0"/>
              <a:t>terhadap tingkat kesehatan bank merupakan  kewenangan</a:t>
            </a:r>
            <a:r>
              <a:rPr spc="-35" dirty="0"/>
              <a:t> </a:t>
            </a:r>
            <a:r>
              <a:rPr spc="-5" dirty="0"/>
              <a:t>OJK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OJK menginformasikan </a:t>
            </a:r>
            <a:r>
              <a:rPr spc="-10" dirty="0"/>
              <a:t>kepada </a:t>
            </a:r>
            <a:r>
              <a:rPr spc="-5" dirty="0"/>
              <a:t>Lembaga </a:t>
            </a:r>
            <a:r>
              <a:rPr spc="-10" dirty="0"/>
              <a:t>Penjamin </a:t>
            </a:r>
            <a:r>
              <a:rPr spc="-5" dirty="0"/>
              <a:t>Simpanan mengenai  </a:t>
            </a:r>
            <a:r>
              <a:rPr dirty="0"/>
              <a:t>bank </a:t>
            </a:r>
            <a:r>
              <a:rPr spc="-5" dirty="0"/>
              <a:t>bermasalah </a:t>
            </a:r>
            <a:r>
              <a:rPr spc="-10" dirty="0"/>
              <a:t>yang </a:t>
            </a:r>
            <a:r>
              <a:rPr spc="-5" dirty="0"/>
              <a:t>sedang dalam </a:t>
            </a:r>
            <a:r>
              <a:rPr spc="-15" dirty="0"/>
              <a:t>upaya</a:t>
            </a:r>
            <a:r>
              <a:rPr spc="595" dirty="0"/>
              <a:t> </a:t>
            </a:r>
            <a:r>
              <a:rPr spc="-5" dirty="0"/>
              <a:t>penyehatan oleh OJK  sebagaimana </a:t>
            </a:r>
            <a:r>
              <a:rPr dirty="0"/>
              <a:t>dimaksud dalam </a:t>
            </a:r>
            <a:r>
              <a:rPr spc="-10" dirty="0"/>
              <a:t>peraturan</a:t>
            </a:r>
            <a:r>
              <a:rPr spc="-75" dirty="0"/>
              <a:t> </a:t>
            </a:r>
            <a:r>
              <a:rPr spc="-5" dirty="0"/>
              <a:t>perundang-undangan.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tabLst>
                <a:tab pos="926465" algn="l"/>
                <a:tab pos="1155065" algn="l"/>
                <a:tab pos="1466850" algn="l"/>
                <a:tab pos="2105025" algn="l"/>
                <a:tab pos="2326005" algn="l"/>
                <a:tab pos="3265170" algn="l"/>
                <a:tab pos="4170679" algn="l"/>
                <a:tab pos="4571365" algn="l"/>
                <a:tab pos="4916170" algn="l"/>
                <a:tab pos="5658485" algn="l"/>
                <a:tab pos="6019165" algn="l"/>
                <a:tab pos="6414135" algn="l"/>
                <a:tab pos="7099934" algn="l"/>
                <a:tab pos="7449184" algn="l"/>
                <a:tab pos="7699375" algn="l"/>
              </a:tabLst>
            </a:pPr>
            <a:r>
              <a:rPr spc="-5" dirty="0"/>
              <a:t>Dala</a:t>
            </a:r>
            <a:r>
              <a:rPr dirty="0"/>
              <a:t>m	</a:t>
            </a:r>
            <a:r>
              <a:rPr spc="-615" dirty="0"/>
              <a:t> </a:t>
            </a:r>
            <a:r>
              <a:rPr dirty="0"/>
              <a:t>hal	</a:t>
            </a:r>
            <a:r>
              <a:rPr spc="-15" dirty="0"/>
              <a:t>O</a:t>
            </a:r>
            <a:r>
              <a:rPr dirty="0"/>
              <a:t>JK	men</a:t>
            </a:r>
            <a:r>
              <a:rPr spc="-10" dirty="0"/>
              <a:t>g</a:t>
            </a:r>
            <a:r>
              <a:rPr dirty="0"/>
              <a:t>i</a:t>
            </a:r>
            <a:r>
              <a:rPr spc="-20" dirty="0"/>
              <a:t>n</a:t>
            </a:r>
            <a:r>
              <a:rPr dirty="0"/>
              <a:t>d</a:t>
            </a:r>
            <a:r>
              <a:rPr spc="-10" dirty="0"/>
              <a:t>i</a:t>
            </a:r>
            <a:r>
              <a:rPr spc="-5" dirty="0"/>
              <a:t>ka</a:t>
            </a:r>
            <a:r>
              <a:rPr spc="5" dirty="0"/>
              <a:t>s</a:t>
            </a:r>
            <a:r>
              <a:rPr dirty="0"/>
              <a:t>ikan	b</a:t>
            </a:r>
            <a:r>
              <a:rPr spc="-15" dirty="0"/>
              <a:t>a</a:t>
            </a:r>
            <a:r>
              <a:rPr dirty="0"/>
              <a:t>nk	</a:t>
            </a:r>
            <a:r>
              <a:rPr spc="-5" dirty="0"/>
              <a:t>tert</a:t>
            </a:r>
            <a:r>
              <a:rPr spc="5" dirty="0"/>
              <a:t>e</a:t>
            </a:r>
            <a:r>
              <a:rPr dirty="0"/>
              <a:t>ntu	men</a:t>
            </a:r>
            <a:r>
              <a:rPr spc="-20" dirty="0"/>
              <a:t>g</a:t>
            </a:r>
            <a:r>
              <a:rPr dirty="0"/>
              <a:t>alami	</a:t>
            </a:r>
            <a:r>
              <a:rPr spc="-15" dirty="0"/>
              <a:t>k</a:t>
            </a:r>
            <a:r>
              <a:rPr spc="-5" dirty="0"/>
              <a:t>es</a:t>
            </a:r>
            <a:r>
              <a:rPr spc="-10" dirty="0"/>
              <a:t>u</a:t>
            </a:r>
            <a:r>
              <a:rPr dirty="0"/>
              <a:t>litan  l</a:t>
            </a:r>
            <a:r>
              <a:rPr spc="5" dirty="0"/>
              <a:t>i</a:t>
            </a:r>
            <a:r>
              <a:rPr spc="-5" dirty="0"/>
              <a:t>ku</a:t>
            </a:r>
            <a:r>
              <a:rPr spc="-10" dirty="0"/>
              <a:t>i</a:t>
            </a:r>
            <a:r>
              <a:rPr dirty="0"/>
              <a:t>di</a:t>
            </a:r>
            <a:r>
              <a:rPr spc="5" dirty="0"/>
              <a:t>t</a:t>
            </a:r>
            <a:r>
              <a:rPr dirty="0"/>
              <a:t>as	</a:t>
            </a:r>
            <a:r>
              <a:rPr spc="-15" dirty="0"/>
              <a:t>d</a:t>
            </a:r>
            <a:r>
              <a:rPr dirty="0"/>
              <a:t>a</a:t>
            </a:r>
            <a:r>
              <a:rPr spc="-15" dirty="0"/>
              <a:t>n</a:t>
            </a:r>
            <a:r>
              <a:rPr spc="-5" dirty="0"/>
              <a:t>/</a:t>
            </a:r>
            <a:r>
              <a:rPr spc="5" dirty="0"/>
              <a:t>a</a:t>
            </a:r>
            <a:r>
              <a:rPr spc="-5" dirty="0"/>
              <a:t>ta</a:t>
            </a:r>
            <a:r>
              <a:rPr dirty="0"/>
              <a:t>u	</a:t>
            </a:r>
            <a:r>
              <a:rPr spc="-15" dirty="0"/>
              <a:t>k</a:t>
            </a:r>
            <a:r>
              <a:rPr dirty="0"/>
              <a:t>o</a:t>
            </a:r>
            <a:r>
              <a:rPr spc="-10" dirty="0"/>
              <a:t>n</a:t>
            </a:r>
            <a:r>
              <a:rPr dirty="0"/>
              <a:t>d</a:t>
            </a:r>
            <a:r>
              <a:rPr spc="-10" dirty="0"/>
              <a:t>i</a:t>
            </a:r>
            <a:r>
              <a:rPr dirty="0"/>
              <a:t>si	</a:t>
            </a:r>
            <a:r>
              <a:rPr spc="-15" dirty="0"/>
              <a:t>ke</a:t>
            </a:r>
            <a:r>
              <a:rPr dirty="0"/>
              <a:t>s</a:t>
            </a:r>
            <a:r>
              <a:rPr spc="-5" dirty="0"/>
              <a:t>e</a:t>
            </a:r>
            <a:r>
              <a:rPr spc="-15" dirty="0"/>
              <a:t>h</a:t>
            </a:r>
            <a:r>
              <a:rPr dirty="0"/>
              <a:t>atan	</a:t>
            </a:r>
            <a:r>
              <a:rPr spc="-5" dirty="0"/>
              <a:t>semaki</a:t>
            </a:r>
            <a:r>
              <a:rPr dirty="0"/>
              <a:t>n	</a:t>
            </a:r>
            <a:r>
              <a:rPr spc="-20" dirty="0"/>
              <a:t>m</a:t>
            </a:r>
            <a:r>
              <a:rPr spc="-15" dirty="0"/>
              <a:t>e</a:t>
            </a:r>
            <a:r>
              <a:rPr dirty="0"/>
              <a:t>m</a:t>
            </a:r>
            <a:r>
              <a:rPr spc="-10" dirty="0"/>
              <a:t>b</a:t>
            </a:r>
            <a:r>
              <a:rPr dirty="0"/>
              <a:t>uru</a:t>
            </a:r>
            <a:r>
              <a:rPr spc="-20" dirty="0"/>
              <a:t>k</a:t>
            </a:r>
            <a:r>
              <a:rPr dirty="0"/>
              <a:t>,	</a:t>
            </a:r>
            <a:r>
              <a:rPr spc="-15" dirty="0"/>
              <a:t>O</a:t>
            </a:r>
            <a:r>
              <a:rPr dirty="0"/>
              <a:t>JK	</a:t>
            </a:r>
            <a:r>
              <a:rPr spc="-5" dirty="0"/>
              <a:t>se</a:t>
            </a:r>
            <a:r>
              <a:rPr spc="-10" dirty="0"/>
              <a:t>g</a:t>
            </a:r>
            <a:r>
              <a:rPr spc="-5" dirty="0"/>
              <a:t>e</a:t>
            </a:r>
            <a:r>
              <a:rPr spc="-40" dirty="0"/>
              <a:t>r</a:t>
            </a:r>
            <a:r>
              <a:rPr dirty="0"/>
              <a:t>a  </a:t>
            </a:r>
            <a:r>
              <a:rPr spc="-5" dirty="0"/>
              <a:t>menginformasikan </a:t>
            </a:r>
            <a:r>
              <a:rPr spc="-10" dirty="0"/>
              <a:t>ke </a:t>
            </a:r>
            <a:r>
              <a:rPr dirty="0"/>
              <a:t>Bank </a:t>
            </a:r>
            <a:r>
              <a:rPr spc="-5" dirty="0"/>
              <a:t>Indonesia</a:t>
            </a:r>
            <a:r>
              <a:rPr spc="30" dirty="0"/>
              <a:t> </a:t>
            </a:r>
            <a:r>
              <a:rPr dirty="0"/>
              <a:t>untuk</a:t>
            </a:r>
            <a:r>
              <a:rPr spc="20" dirty="0"/>
              <a:t> </a:t>
            </a:r>
            <a:r>
              <a:rPr dirty="0"/>
              <a:t>melakukan	</a:t>
            </a:r>
            <a:r>
              <a:rPr spc="-5" dirty="0"/>
              <a:t>langkah-langkah  </a:t>
            </a:r>
            <a:r>
              <a:rPr dirty="0"/>
              <a:t>sesuai	dengan </a:t>
            </a:r>
            <a:r>
              <a:rPr spc="-5" dirty="0"/>
              <a:t>kewenangan </a:t>
            </a:r>
            <a:r>
              <a:rPr dirty="0"/>
              <a:t>Bank</a:t>
            </a:r>
            <a:r>
              <a:rPr spc="-70" dirty="0"/>
              <a:t> </a:t>
            </a:r>
            <a:r>
              <a:rPr spc="-5" dirty="0"/>
              <a:t>Indonesia.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300"/>
              </a:lnSpc>
            </a:pPr>
            <a:r>
              <a:rPr sz="2100" i="1" spc="-55" dirty="0">
                <a:latin typeface="Tahoma"/>
                <a:cs typeface="Tahoma"/>
              </a:rPr>
              <a:t>langkah-langkah </a:t>
            </a:r>
            <a:r>
              <a:rPr sz="2100" i="1" spc="-50" dirty="0">
                <a:latin typeface="Tahoma"/>
                <a:cs typeface="Tahoma"/>
              </a:rPr>
              <a:t>sesuai </a:t>
            </a:r>
            <a:r>
              <a:rPr sz="2100" i="1" spc="-60" dirty="0">
                <a:latin typeface="Tahoma"/>
                <a:cs typeface="Tahoma"/>
              </a:rPr>
              <a:t>kewenangan </a:t>
            </a:r>
            <a:r>
              <a:rPr sz="2100" i="1" spc="-55" dirty="0">
                <a:latin typeface="Tahoma"/>
                <a:cs typeface="Tahoma"/>
              </a:rPr>
              <a:t>Bank Indonesia” </a:t>
            </a:r>
            <a:r>
              <a:rPr sz="2100" i="1" spc="-50" dirty="0">
                <a:latin typeface="Tahoma"/>
                <a:cs typeface="Tahoma"/>
              </a:rPr>
              <a:t>adalah </a:t>
            </a:r>
            <a:r>
              <a:rPr sz="2100" i="1" spc="-60" dirty="0">
                <a:latin typeface="Tahoma"/>
                <a:cs typeface="Tahoma"/>
              </a:rPr>
              <a:t>pemberian  </a:t>
            </a:r>
            <a:r>
              <a:rPr sz="2100" i="1" spc="-40" dirty="0">
                <a:latin typeface="Tahoma"/>
                <a:cs typeface="Tahoma"/>
              </a:rPr>
              <a:t>fasilitas </a:t>
            </a:r>
            <a:r>
              <a:rPr sz="2100" i="1" spc="-60" dirty="0">
                <a:latin typeface="Tahoma"/>
                <a:cs typeface="Tahoma"/>
              </a:rPr>
              <a:t>pembiayaan </a:t>
            </a:r>
            <a:r>
              <a:rPr sz="2100" i="1" spc="-55" dirty="0">
                <a:latin typeface="Tahoma"/>
                <a:cs typeface="Tahoma"/>
              </a:rPr>
              <a:t>jangka </a:t>
            </a:r>
            <a:r>
              <a:rPr sz="2100" i="1" spc="-60" dirty="0">
                <a:latin typeface="Tahoma"/>
                <a:cs typeface="Tahoma"/>
              </a:rPr>
              <a:t>pendek </a:t>
            </a:r>
            <a:r>
              <a:rPr sz="2100" i="1" spc="-55" dirty="0">
                <a:latin typeface="Tahoma"/>
                <a:cs typeface="Tahoma"/>
              </a:rPr>
              <a:t>dalam menjalankan fungsi Bank  Indonesia sebagai </a:t>
            </a:r>
            <a:r>
              <a:rPr sz="2100" i="1" spc="-50" dirty="0">
                <a:latin typeface="Tahoma"/>
                <a:cs typeface="Tahoma"/>
              </a:rPr>
              <a:t>lender </a:t>
            </a:r>
            <a:r>
              <a:rPr sz="2100" i="1" spc="-45" dirty="0">
                <a:latin typeface="Tahoma"/>
                <a:cs typeface="Tahoma"/>
              </a:rPr>
              <a:t>of </a:t>
            </a:r>
            <a:r>
              <a:rPr sz="2100" i="1" spc="-40" dirty="0">
                <a:latin typeface="Tahoma"/>
                <a:cs typeface="Tahoma"/>
              </a:rPr>
              <a:t>last </a:t>
            </a:r>
            <a:r>
              <a:rPr sz="2100" i="1" spc="-50" dirty="0">
                <a:latin typeface="Tahoma"/>
                <a:cs typeface="Tahoma"/>
              </a:rPr>
              <a:t>resort. </a:t>
            </a:r>
            <a:r>
              <a:rPr sz="2100" i="1" spc="-60" dirty="0">
                <a:latin typeface="Tahoma"/>
                <a:cs typeface="Tahoma"/>
              </a:rPr>
              <a:t>Dalam </a:t>
            </a:r>
            <a:r>
              <a:rPr sz="2100" i="1" spc="-55" dirty="0">
                <a:latin typeface="Tahoma"/>
                <a:cs typeface="Tahoma"/>
              </a:rPr>
              <a:t>menjalankan </a:t>
            </a:r>
            <a:r>
              <a:rPr sz="2100" i="1" spc="-50" dirty="0">
                <a:latin typeface="Tahoma"/>
                <a:cs typeface="Tahoma"/>
              </a:rPr>
              <a:t>fungsi  </a:t>
            </a:r>
            <a:r>
              <a:rPr sz="2100" i="1" spc="-55" dirty="0">
                <a:latin typeface="Tahoma"/>
                <a:cs typeface="Tahoma"/>
              </a:rPr>
              <a:t>dimaksud,</a:t>
            </a:r>
            <a:r>
              <a:rPr sz="2100" i="1" spc="305" dirty="0">
                <a:latin typeface="Tahoma"/>
                <a:cs typeface="Tahoma"/>
              </a:rPr>
              <a:t> </a:t>
            </a:r>
            <a:r>
              <a:rPr sz="2100" i="1" spc="-60" dirty="0">
                <a:latin typeface="Tahoma"/>
                <a:cs typeface="Tahoma"/>
              </a:rPr>
              <a:t>Bank</a:t>
            </a:r>
            <a:r>
              <a:rPr sz="2100" i="1" spc="300" dirty="0">
                <a:latin typeface="Tahoma"/>
                <a:cs typeface="Tahoma"/>
              </a:rPr>
              <a:t> </a:t>
            </a:r>
            <a:r>
              <a:rPr sz="2100" i="1" spc="-55" dirty="0">
                <a:latin typeface="Tahoma"/>
                <a:cs typeface="Tahoma"/>
              </a:rPr>
              <a:t>Indonesia</a:t>
            </a:r>
            <a:r>
              <a:rPr sz="2100" i="1" spc="290" dirty="0">
                <a:latin typeface="Tahoma"/>
                <a:cs typeface="Tahoma"/>
              </a:rPr>
              <a:t> </a:t>
            </a:r>
            <a:r>
              <a:rPr sz="2100" i="1" spc="-55" dirty="0">
                <a:latin typeface="Tahoma"/>
                <a:cs typeface="Tahoma"/>
              </a:rPr>
              <a:t>dapat</a:t>
            </a:r>
            <a:r>
              <a:rPr sz="2100" i="1" spc="310" dirty="0">
                <a:latin typeface="Tahoma"/>
                <a:cs typeface="Tahoma"/>
              </a:rPr>
              <a:t> </a:t>
            </a:r>
            <a:r>
              <a:rPr sz="2100" i="1" spc="-55" dirty="0">
                <a:latin typeface="Tahoma"/>
                <a:cs typeface="Tahoma"/>
              </a:rPr>
              <a:t>melakukan</a:t>
            </a:r>
            <a:r>
              <a:rPr sz="2100" i="1" spc="300" dirty="0">
                <a:latin typeface="Tahoma"/>
                <a:cs typeface="Tahoma"/>
              </a:rPr>
              <a:t> </a:t>
            </a:r>
            <a:r>
              <a:rPr sz="2100" i="1" spc="-60" dirty="0">
                <a:latin typeface="Tahoma"/>
                <a:cs typeface="Tahoma"/>
              </a:rPr>
              <a:t>pemeriksaan</a:t>
            </a:r>
            <a:r>
              <a:rPr sz="2100" i="1" spc="310" dirty="0">
                <a:latin typeface="Tahoma"/>
                <a:cs typeface="Tahoma"/>
              </a:rPr>
              <a:t> </a:t>
            </a:r>
            <a:r>
              <a:rPr sz="2100" i="1" spc="-55" dirty="0">
                <a:latin typeface="Tahoma"/>
                <a:cs typeface="Tahoma"/>
              </a:rPr>
              <a:t>terhadap</a:t>
            </a:r>
            <a:r>
              <a:rPr sz="2100" i="1" spc="305" dirty="0">
                <a:latin typeface="Tahoma"/>
                <a:cs typeface="Tahoma"/>
              </a:rPr>
              <a:t> </a:t>
            </a:r>
            <a:r>
              <a:rPr sz="2100" i="1" spc="-60" dirty="0">
                <a:latin typeface="Tahoma"/>
                <a:cs typeface="Tahoma"/>
              </a:rPr>
              <a:t>bank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316" y="5898847"/>
            <a:ext cx="743140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i="1" spc="-5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100" i="1" spc="-60" dirty="0">
                <a:solidFill>
                  <a:srgbClr val="FFFFFF"/>
                </a:solidFill>
                <a:latin typeface="Tahoma"/>
                <a:cs typeface="Tahoma"/>
              </a:rPr>
              <a:t>menyampaikan </a:t>
            </a:r>
            <a:r>
              <a:rPr sz="2100" i="1" spc="-55" dirty="0">
                <a:solidFill>
                  <a:srgbClr val="FFFFFF"/>
                </a:solidFill>
                <a:latin typeface="Tahoma"/>
                <a:cs typeface="Tahoma"/>
              </a:rPr>
              <a:t>pemberitahuan secara </a:t>
            </a:r>
            <a:r>
              <a:rPr sz="2100" i="1" spc="-45" dirty="0">
                <a:solidFill>
                  <a:srgbClr val="FFFFFF"/>
                </a:solidFill>
                <a:latin typeface="Tahoma"/>
                <a:cs typeface="Tahoma"/>
              </a:rPr>
              <a:t>tertulis </a:t>
            </a:r>
            <a:r>
              <a:rPr sz="2100" i="1" spc="-60" dirty="0">
                <a:solidFill>
                  <a:srgbClr val="FFFFFF"/>
                </a:solidFill>
                <a:latin typeface="Tahoma"/>
                <a:cs typeface="Tahoma"/>
              </a:rPr>
              <a:t>kepada</a:t>
            </a:r>
            <a:r>
              <a:rPr sz="2100" i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i="1" spc="-60" dirty="0">
                <a:solidFill>
                  <a:srgbClr val="FFFFFF"/>
                </a:solidFill>
                <a:latin typeface="Tahoma"/>
                <a:cs typeface="Tahoma"/>
              </a:rPr>
              <a:t>OJK</a:t>
            </a:r>
            <a:endParaRPr sz="2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35797" y="5938824"/>
            <a:ext cx="3365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127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3540" y="336550"/>
            <a:ext cx="84226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07845" algn="l"/>
                <a:tab pos="3626485" algn="l"/>
                <a:tab pos="5534660" algn="l"/>
                <a:tab pos="6830695" algn="l"/>
              </a:tabLst>
            </a:pPr>
            <a:r>
              <a:rPr sz="2400" spc="135" dirty="0"/>
              <a:t>L</a:t>
            </a:r>
            <a:r>
              <a:rPr sz="2400" spc="125" dirty="0"/>
              <a:t>e</a:t>
            </a:r>
            <a:r>
              <a:rPr sz="2400" spc="130" dirty="0"/>
              <a:t>m</a:t>
            </a:r>
            <a:r>
              <a:rPr sz="2400" spc="135" dirty="0"/>
              <a:t>b</a:t>
            </a:r>
            <a:r>
              <a:rPr sz="2400" spc="114" dirty="0"/>
              <a:t>a</a:t>
            </a:r>
            <a:r>
              <a:rPr sz="2400" spc="135" dirty="0"/>
              <a:t>g</a:t>
            </a:r>
            <a:r>
              <a:rPr sz="2400" dirty="0"/>
              <a:t>a	</a:t>
            </a:r>
            <a:r>
              <a:rPr sz="2400" spc="65" dirty="0"/>
              <a:t>P</a:t>
            </a:r>
            <a:r>
              <a:rPr sz="2400" spc="125" dirty="0"/>
              <a:t>e</a:t>
            </a:r>
            <a:r>
              <a:rPr sz="2400" spc="135" dirty="0"/>
              <a:t>n</a:t>
            </a:r>
            <a:r>
              <a:rPr sz="2400" spc="125" dirty="0"/>
              <a:t>ja</a:t>
            </a:r>
            <a:r>
              <a:rPr sz="2400" spc="114" dirty="0"/>
              <a:t>m</a:t>
            </a:r>
            <a:r>
              <a:rPr sz="2400" spc="130" dirty="0"/>
              <a:t>i</a:t>
            </a:r>
            <a:r>
              <a:rPr sz="2400" dirty="0"/>
              <a:t>n	</a:t>
            </a:r>
            <a:r>
              <a:rPr sz="2400" spc="120" dirty="0"/>
              <a:t>S</a:t>
            </a:r>
            <a:r>
              <a:rPr sz="2400" spc="130" dirty="0"/>
              <a:t>i</a:t>
            </a:r>
            <a:r>
              <a:rPr sz="2400" spc="114" dirty="0"/>
              <a:t>m</a:t>
            </a:r>
            <a:r>
              <a:rPr sz="2400" spc="120" dirty="0"/>
              <a:t>p</a:t>
            </a:r>
            <a:r>
              <a:rPr sz="2400" spc="125" dirty="0"/>
              <a:t>a</a:t>
            </a:r>
            <a:r>
              <a:rPr sz="2400" spc="135" dirty="0"/>
              <a:t>n</a:t>
            </a:r>
            <a:r>
              <a:rPr sz="2400" spc="125" dirty="0"/>
              <a:t>a</a:t>
            </a:r>
            <a:r>
              <a:rPr sz="2400" dirty="0"/>
              <a:t>n	</a:t>
            </a:r>
            <a:r>
              <a:rPr sz="2400" spc="135" dirty="0"/>
              <a:t>d</a:t>
            </a:r>
            <a:r>
              <a:rPr sz="2400" spc="114" dirty="0"/>
              <a:t>a</a:t>
            </a:r>
            <a:r>
              <a:rPr sz="2400" spc="135" dirty="0"/>
              <a:t>p</a:t>
            </a:r>
            <a:r>
              <a:rPr sz="2400" spc="125" dirty="0"/>
              <a:t>a</a:t>
            </a:r>
            <a:r>
              <a:rPr sz="2400" dirty="0"/>
              <a:t>t	</a:t>
            </a:r>
            <a:r>
              <a:rPr sz="2400" spc="130" dirty="0"/>
              <a:t>m</a:t>
            </a:r>
            <a:r>
              <a:rPr sz="2400" spc="110" dirty="0"/>
              <a:t>e</a:t>
            </a:r>
            <a:r>
              <a:rPr sz="2400" spc="120" dirty="0"/>
              <a:t>l</a:t>
            </a:r>
            <a:r>
              <a:rPr sz="2400" spc="125" dirty="0"/>
              <a:t>a</a:t>
            </a:r>
            <a:r>
              <a:rPr sz="2400" spc="130" dirty="0"/>
              <a:t>k</a:t>
            </a:r>
            <a:r>
              <a:rPr sz="2400" spc="135" dirty="0"/>
              <a:t>u</a:t>
            </a:r>
            <a:r>
              <a:rPr sz="2400" spc="130" dirty="0"/>
              <a:t>k</a:t>
            </a:r>
            <a:r>
              <a:rPr sz="2400" spc="114" dirty="0"/>
              <a:t>a</a:t>
            </a:r>
            <a:r>
              <a:rPr sz="2400" dirty="0"/>
              <a:t>n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383540" y="702309"/>
            <a:ext cx="844613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pemeriksaan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terhadap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terkait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fungsi,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tugas 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dan wewenangnya, serta berkoordinasi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terlebih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dahulu 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OJK.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Pada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dasarnya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wewenang pemeriksaan terhadap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adalah wewenang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OJK.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hal Lembaga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Penjamin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Simpanan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melaksanakan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fungsi,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tugas,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wewenangnya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membutuhkan kegiatan pemeriksaan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Lembaga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Penjamin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Simpanan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melakukan pemeriksaan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dan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tetap berkoordinasi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OJK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terlebih dahulu. Lingkup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pemeriksaan meliputi pemeriksaan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premi,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posisi simpanan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tingkat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bunga,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kredit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macet 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tercatat,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 bermasalah, kualitas aset, 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kejahatan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sektor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5226" y="107391"/>
            <a:ext cx="52514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ahoma"/>
                <a:cs typeface="Tahoma"/>
              </a:rPr>
              <a:t>Penyidik Pegawai </a:t>
            </a:r>
            <a:r>
              <a:rPr sz="2400" b="1" dirty="0">
                <a:latin typeface="Tahoma"/>
                <a:cs typeface="Tahoma"/>
              </a:rPr>
              <a:t>Negeri </a:t>
            </a:r>
            <a:r>
              <a:rPr sz="2400" b="1" spc="-5" dirty="0">
                <a:latin typeface="Tahoma"/>
                <a:cs typeface="Tahoma"/>
              </a:rPr>
              <a:t>Sipil</a:t>
            </a:r>
            <a:r>
              <a:rPr sz="2400" b="1" spc="-204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OJK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40" y="905002"/>
            <a:ext cx="9040495" cy="577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700" indent="-342900" algn="just">
              <a:lnSpc>
                <a:spcPct val="100000"/>
              </a:lnSpc>
              <a:spcBef>
                <a:spcPts val="95"/>
              </a:spcBef>
              <a:buSzPct val="54545"/>
              <a:buFont typeface="Wingdings"/>
              <a:buChar char=""/>
              <a:tabLst>
                <a:tab pos="3937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Menerima laporan,</a:t>
            </a:r>
            <a:r>
              <a:rPr sz="2200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pemberitahuan</a:t>
            </a:r>
            <a:endParaRPr sz="2200">
              <a:latin typeface="Tahoma"/>
              <a:cs typeface="Tahoma"/>
            </a:endParaRPr>
          </a:p>
          <a:p>
            <a:pPr marL="393700" indent="-342900" algn="just">
              <a:lnSpc>
                <a:spcPct val="100000"/>
              </a:lnSpc>
              <a:buFont typeface="Wingdings"/>
              <a:buChar char=""/>
              <a:tabLst>
                <a:tab pos="3937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Pengaduan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dari seseorang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tentang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adanya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tindak pidana di</a:t>
            </a:r>
            <a:r>
              <a:rPr sz="2200" spc="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sektor</a:t>
            </a:r>
            <a:endParaRPr sz="2200">
              <a:latin typeface="Tahoma"/>
              <a:cs typeface="Tahoma"/>
            </a:endParaRPr>
          </a:p>
          <a:p>
            <a:pPr marL="393700" algn="just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 keuangan</a:t>
            </a:r>
            <a:endParaRPr sz="2200">
              <a:latin typeface="Tahoma"/>
              <a:cs typeface="Tahoma"/>
            </a:endParaRPr>
          </a:p>
          <a:p>
            <a:pPr marL="393700" marR="45720" indent="-342900" algn="just">
              <a:lnSpc>
                <a:spcPct val="100000"/>
              </a:lnSpc>
              <a:spcBef>
                <a:spcPts val="400"/>
              </a:spcBef>
              <a:buSzPct val="54545"/>
              <a:buFont typeface="Wingdings"/>
              <a:buChar char=""/>
              <a:tabLst>
                <a:tab pos="3937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penelitian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atas kebenaran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laporan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keterangan  berkenaan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tindak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pidana di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sektor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r>
              <a:rPr sz="2200" spc="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200">
              <a:latin typeface="Tahoma"/>
              <a:cs typeface="Tahoma"/>
            </a:endParaRPr>
          </a:p>
          <a:p>
            <a:pPr marL="393700" indent="-342900" algn="just">
              <a:lnSpc>
                <a:spcPct val="100000"/>
              </a:lnSpc>
              <a:buFont typeface="Wingdings"/>
              <a:buChar char=""/>
              <a:tabLst>
                <a:tab pos="3937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Melakukan penelitian terhadap setiap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orang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diduga</a:t>
            </a:r>
            <a:r>
              <a:rPr sz="2200" spc="2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melakukan</a:t>
            </a:r>
            <a:endParaRPr sz="2200">
              <a:latin typeface="Tahoma"/>
              <a:cs typeface="Tahoma"/>
            </a:endParaRPr>
          </a:p>
          <a:p>
            <a:pPr marL="393700" algn="just">
              <a:lnSpc>
                <a:spcPct val="100000"/>
              </a:lnSpc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terlibat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tindak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pidana di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sektor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r>
              <a:rPr sz="2200" spc="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200">
              <a:latin typeface="Tahoma"/>
              <a:cs typeface="Tahoma"/>
            </a:endParaRPr>
          </a:p>
          <a:p>
            <a:pPr marL="393700" marR="43180" indent="-342900" algn="just">
              <a:lnSpc>
                <a:spcPct val="100000"/>
              </a:lnSpc>
              <a:buFont typeface="Wingdings"/>
              <a:buChar char=""/>
              <a:tabLst>
                <a:tab pos="3937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Memanggil, memeriksa,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serta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meminta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keterangan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barang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bukti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setiap orang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disangka melakukan,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sebagai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saksi dalam  tindak pidana di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sektor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r>
              <a:rPr sz="2200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200">
              <a:latin typeface="Tahoma"/>
              <a:cs typeface="Tahoma"/>
            </a:endParaRPr>
          </a:p>
          <a:p>
            <a:pPr marL="393700" marR="4445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937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pemeriksaan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atas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pembukuan, catatan, dan dokumen lain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berkenaan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tindak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pidana di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sektor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r>
              <a:rPr sz="2200" spc="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200">
              <a:latin typeface="Tahoma"/>
              <a:cs typeface="Tahoma"/>
            </a:endParaRPr>
          </a:p>
          <a:p>
            <a:pPr marL="393700" marR="43180" indent="-342900" algn="just">
              <a:lnSpc>
                <a:spcPct val="100000"/>
              </a:lnSpc>
              <a:buFont typeface="Wingdings"/>
              <a:buChar char=""/>
              <a:tabLst>
                <a:tab pos="3937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Melakukan penggeledahan di setiap tempat tertentu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diduga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terdapat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setiap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barang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bukti pembukuan,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pencatatan,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 dokumen  lain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serta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penyitaan terhadap barang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dapat  dijadikan bahan bukti 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perkara tindak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pidana di </a:t>
            </a:r>
            <a:r>
              <a:rPr sz="2200" spc="-275" dirty="0">
                <a:solidFill>
                  <a:srgbClr val="FFFFFF"/>
                </a:solidFill>
                <a:latin typeface="Tahoma"/>
                <a:cs typeface="Tahoma"/>
              </a:rPr>
              <a:t>sekt</a:t>
            </a:r>
            <a:r>
              <a:rPr sz="2250" spc="-412" baseline="38888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2200" spc="-27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250" spc="-412" baseline="38888" dirty="0">
                <a:solidFill>
                  <a:srgbClr val="FFFFFF"/>
                </a:solidFill>
                <a:latin typeface="Tahoma"/>
                <a:cs typeface="Tahoma"/>
              </a:rPr>
              <a:t>28</a:t>
            </a:r>
            <a:r>
              <a:rPr sz="2200" spc="-275" dirty="0">
                <a:solidFill>
                  <a:srgbClr val="FFFFFF"/>
                </a:solidFill>
                <a:latin typeface="Tahoma"/>
                <a:cs typeface="Tahoma"/>
              </a:rPr>
              <a:t>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183591"/>
            <a:ext cx="8608060" cy="6009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Meminta</a:t>
            </a:r>
            <a:r>
              <a:rPr sz="2200" spc="2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data,</a:t>
            </a:r>
            <a:r>
              <a:rPr sz="2200" spc="2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dokumen,</a:t>
            </a:r>
            <a:r>
              <a:rPr sz="2200" spc="2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atau</a:t>
            </a:r>
            <a:r>
              <a:rPr sz="2200" spc="2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alat</a:t>
            </a:r>
            <a:r>
              <a:rPr sz="2200" spc="2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bukti</a:t>
            </a:r>
            <a:r>
              <a:rPr sz="2200" spc="2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lain,</a:t>
            </a:r>
            <a:r>
              <a:rPr sz="2200" spc="2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baik</a:t>
            </a:r>
            <a:r>
              <a:rPr sz="2200" spc="2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cetak</a:t>
            </a:r>
            <a:r>
              <a:rPr sz="2200" spc="2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maupun</a:t>
            </a:r>
            <a:endParaRPr sz="2200">
              <a:latin typeface="Tahoma"/>
              <a:cs typeface="Tahoma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elektronik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kepada penyelenggara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r>
              <a:rPr sz="2200" spc="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telekomunikasi</a:t>
            </a:r>
            <a:endParaRPr sz="22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Dalam keadaan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tertentu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meminta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pejabat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berwenang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pencegahan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terhadap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orang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diduga telah melakukan tindak pidana di sektor jasa keuangan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sesuai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ketentuan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peraturan</a:t>
            </a:r>
            <a:r>
              <a:rPr sz="2200" spc="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perundangundangan</a:t>
            </a:r>
            <a:endParaRPr sz="22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Meminta bantuan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aparat penegak hukum</a:t>
            </a:r>
            <a:r>
              <a:rPr sz="2200" spc="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lain</a:t>
            </a:r>
            <a:endParaRPr sz="2200">
              <a:latin typeface="Tahoma"/>
              <a:cs typeface="Tahoma"/>
            </a:endParaRPr>
          </a:p>
          <a:p>
            <a:pPr marL="355600" marR="635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Meminta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keterangan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dari bank tentang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keadaan keuangan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diduga melakukan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terlibat dalam pelanggaran terhadap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perundang-undangan di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sektor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r>
              <a:rPr sz="2200" spc="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2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Memblokir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rekening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pada bank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dari  pihak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diduga melakukan atau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terlibat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 tindak pidana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  sektor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r>
              <a:rPr sz="2200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200">
              <a:latin typeface="Tahoma"/>
              <a:cs typeface="Tahoma"/>
            </a:endParaRPr>
          </a:p>
          <a:p>
            <a:pPr marL="355600" marR="889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Meminta bantuan ahli 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rangka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pelaksanaan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tugas penyidikan  tindak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pidana di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sektor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r>
              <a:rPr sz="2200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2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Menyatakan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saat dimulai dan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dihentikannya</a:t>
            </a:r>
            <a:r>
              <a:rPr sz="220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penyidikan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Times New Roman"/>
              <a:cs typeface="Times New Roman"/>
            </a:endParaRPr>
          </a:p>
          <a:p>
            <a:pPr marR="547370" algn="r">
              <a:lnSpc>
                <a:spcPct val="100000"/>
              </a:lnSpc>
              <a:spcBef>
                <a:spcPts val="5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129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6620" y="527304"/>
            <a:ext cx="2670175" cy="58547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2384" rIns="0" bIns="0" rtlCol="0">
            <a:spAutoFit/>
          </a:bodyPr>
          <a:lstStyle/>
          <a:p>
            <a:pPr marL="433705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RPS ke</a:t>
            </a:r>
            <a:r>
              <a:rPr sz="32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52400"/>
            <a:ext cx="2525395" cy="52324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242570">
              <a:lnSpc>
                <a:spcPct val="100000"/>
              </a:lnSpc>
              <a:spcBef>
                <a:spcPts val="345"/>
              </a:spcBef>
            </a:pP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CLASS KE 9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596" y="2029967"/>
            <a:ext cx="6464935" cy="58420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OJK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35797" y="5938824"/>
            <a:ext cx="3365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114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61282" y="411226"/>
            <a:ext cx="11271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400" b="1" spc="10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4400" b="1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35797" y="5938824"/>
            <a:ext cx="3365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115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70026" y="412750"/>
            <a:ext cx="81413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5920" marR="5080" indent="-2903855">
              <a:lnSpc>
                <a:spcPct val="100000"/>
              </a:lnSpc>
              <a:spcBef>
                <a:spcPts val="100"/>
              </a:spcBef>
            </a:pPr>
            <a:r>
              <a:rPr sz="2400" spc="-30" dirty="0"/>
              <a:t>OJK </a:t>
            </a:r>
            <a:r>
              <a:rPr sz="2400" spc="-35" dirty="0"/>
              <a:t>adalah lembaga </a:t>
            </a:r>
            <a:r>
              <a:rPr sz="2400" spc="-40" dirty="0"/>
              <a:t>yang </a:t>
            </a:r>
            <a:r>
              <a:rPr sz="2400" spc="-35" dirty="0"/>
              <a:t>independen </a:t>
            </a:r>
            <a:r>
              <a:rPr sz="2400" spc="-30" dirty="0"/>
              <a:t>dan bebas dari </a:t>
            </a:r>
            <a:r>
              <a:rPr sz="2400" spc="-35" dirty="0"/>
              <a:t>campur  </a:t>
            </a:r>
            <a:r>
              <a:rPr sz="2400" spc="-5" dirty="0"/>
              <a:t>tangan </a:t>
            </a:r>
            <a:r>
              <a:rPr sz="2400" dirty="0"/>
              <a:t>pihak</a:t>
            </a:r>
            <a:r>
              <a:rPr sz="2400" spc="-80" dirty="0"/>
              <a:t> </a:t>
            </a:r>
            <a:r>
              <a:rPr sz="2400" dirty="0"/>
              <a:t>lain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658774" y="1636903"/>
            <a:ext cx="8339455" cy="396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Forum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Koordinasi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Stabilitas Sistem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Keuangan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dibentuk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untuk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menjaga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stabilitas sistem keuangan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anggotanya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Menteri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Keuangan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selaku koordinator merangkap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anggota,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Gubernur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Indonesia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selaku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anggota,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Ketua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Dewan Komisioner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Penjamin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Simpanan selaku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anggota, dan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Ketua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Dewan Komisioner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OJK selaku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anggota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12065" marR="222250" indent="-5080" algn="ctr">
              <a:lnSpc>
                <a:spcPct val="100000"/>
              </a:lnSpc>
              <a:spcBef>
                <a:spcPts val="1789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OJK berfungsi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menyelenggarakan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sistem pengaturan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pengawasan yang terintegrasi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terhadap keseluruhan</a:t>
            </a:r>
            <a:r>
              <a:rPr sz="2400" spc="-2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kegiatan 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sektor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r>
              <a:rPr sz="24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35797" y="5938824"/>
            <a:ext cx="3365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116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30042" y="488949"/>
            <a:ext cx="309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latin typeface="Tahoma"/>
                <a:cs typeface="Tahoma"/>
              </a:rPr>
              <a:t>Kewenangan</a:t>
            </a:r>
            <a:r>
              <a:rPr sz="2800" b="1" spc="-160" dirty="0">
                <a:latin typeface="Tahoma"/>
                <a:cs typeface="Tahoma"/>
              </a:rPr>
              <a:t> </a:t>
            </a:r>
            <a:r>
              <a:rPr sz="2800" b="1" spc="-20" dirty="0">
                <a:latin typeface="Tahoma"/>
                <a:cs typeface="Tahoma"/>
              </a:rPr>
              <a:t>OJK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591" y="1281125"/>
            <a:ext cx="8225790" cy="405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Pengaturan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pengawasan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mengenai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kelembagaan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Perizinan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pendirian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pembukaan kantor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bank,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anggaran 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dasar,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rencana kerja,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kepemilikan,  kepengurusan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sumber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daya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manusia, 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merger,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konsolidasi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akuisisi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serta pencabutan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izin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Tahoma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Kegiatan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bank,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antara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sumber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dana,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penyediaan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dana,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produk hibridasi,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aktivitas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bidang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30042" y="488949"/>
            <a:ext cx="309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latin typeface="Tahoma"/>
                <a:cs typeface="Tahoma"/>
              </a:rPr>
              <a:t>Kewenangan</a:t>
            </a:r>
            <a:r>
              <a:rPr sz="2800" b="1" spc="-160" dirty="0">
                <a:latin typeface="Tahoma"/>
                <a:cs typeface="Tahoma"/>
              </a:rPr>
              <a:t> </a:t>
            </a:r>
            <a:r>
              <a:rPr sz="2800" b="1" spc="-20" dirty="0">
                <a:latin typeface="Tahoma"/>
                <a:cs typeface="Tahoma"/>
              </a:rPr>
              <a:t>OJK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53588" y="1281125"/>
            <a:ext cx="57359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2780" algn="l"/>
                <a:tab pos="3469640" algn="l"/>
                <a:tab pos="507111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penga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meng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nai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hatan	bank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591" y="1281125"/>
            <a:ext cx="228409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1014" algn="l"/>
              </a:tabLst>
            </a:pP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engatu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dan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meliputi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591" y="2379090"/>
            <a:ext cx="8225155" cy="381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Likuiditas, rentabilitas, solvabilitas, kualitas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aset,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rasio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kecukupan modal minimum, batas maksimum pemberian  kredit,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rasio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pinjaman terhadap simpanan,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 pencadangan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 marL="469900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Laporan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terkait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 kesehatan dan</a:t>
            </a:r>
            <a:r>
              <a:rPr sz="2400" spc="5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kinerja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ts val="2830"/>
              </a:lnSpc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Sistem informasi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debitur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ts val="2940"/>
              </a:lnSpc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Pengujian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kredit 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2500" i="1" spc="-40" dirty="0">
                <a:solidFill>
                  <a:srgbClr val="FFFFFF"/>
                </a:solidFill>
                <a:latin typeface="Tahoma"/>
                <a:cs typeface="Tahoma"/>
              </a:rPr>
              <a:t>credit</a:t>
            </a:r>
            <a:r>
              <a:rPr sz="2500" i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i="1" spc="-40" dirty="0">
                <a:solidFill>
                  <a:srgbClr val="FFFFFF"/>
                </a:solidFill>
                <a:latin typeface="Tahoma"/>
                <a:cs typeface="Tahoma"/>
              </a:rPr>
              <a:t>testing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ts val="2870"/>
              </a:lnSpc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Standar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akuntansi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 marR="421640" algn="r">
              <a:lnSpc>
                <a:spcPct val="100000"/>
              </a:lnSpc>
              <a:spcBef>
                <a:spcPts val="2100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117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35797" y="5938824"/>
            <a:ext cx="3365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118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769" algn="ctr">
              <a:lnSpc>
                <a:spcPct val="100000"/>
              </a:lnSpc>
              <a:spcBef>
                <a:spcPts val="100"/>
              </a:spcBef>
            </a:pPr>
            <a:r>
              <a:rPr sz="2400" b="1" spc="25" dirty="0">
                <a:latin typeface="Tahoma"/>
                <a:cs typeface="Tahoma"/>
              </a:rPr>
              <a:t>Pengaturan </a:t>
            </a:r>
            <a:r>
              <a:rPr sz="2400" b="1" spc="20" dirty="0">
                <a:latin typeface="Tahoma"/>
                <a:cs typeface="Tahoma"/>
              </a:rPr>
              <a:t>dan </a:t>
            </a:r>
            <a:r>
              <a:rPr sz="2400" b="1" spc="25" dirty="0">
                <a:latin typeface="Tahoma"/>
                <a:cs typeface="Tahoma"/>
              </a:rPr>
              <a:t>pengawasan mengenai</a:t>
            </a:r>
            <a:r>
              <a:rPr sz="2400" b="1" spc="60" dirty="0">
                <a:latin typeface="Tahoma"/>
                <a:cs typeface="Tahoma"/>
              </a:rPr>
              <a:t> </a:t>
            </a:r>
            <a:r>
              <a:rPr sz="2400" b="1" spc="25" dirty="0">
                <a:latin typeface="Tahoma"/>
                <a:cs typeface="Tahoma"/>
              </a:rPr>
              <a:t>aspek</a:t>
            </a:r>
            <a:endParaRPr sz="2400">
              <a:latin typeface="Tahoma"/>
              <a:cs typeface="Tahoma"/>
            </a:endParaRPr>
          </a:p>
          <a:p>
            <a:pPr marL="74930" algn="ctr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Tahoma"/>
                <a:cs typeface="Tahoma"/>
              </a:rPr>
              <a:t>kehati-hatian</a:t>
            </a:r>
            <a:r>
              <a:rPr sz="2400" b="1" spc="-60" dirty="0">
                <a:latin typeface="Tahoma"/>
                <a:cs typeface="Tahoma"/>
              </a:rPr>
              <a:t> </a:t>
            </a:r>
            <a:r>
              <a:rPr sz="2400" b="1" spc="-30" dirty="0"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417" y="1284173"/>
            <a:ext cx="8521700" cy="4672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570">
              <a:lnSpc>
                <a:spcPts val="2785"/>
              </a:lnSpc>
              <a:spcBef>
                <a:spcPts val="100"/>
              </a:spcBef>
            </a:pPr>
            <a:r>
              <a:rPr sz="2400" spc="45" dirty="0">
                <a:solidFill>
                  <a:srgbClr val="FFFFFF"/>
                </a:solidFill>
                <a:latin typeface="Tahoma"/>
                <a:cs typeface="Tahoma"/>
              </a:rPr>
              <a:t>Manajemen</a:t>
            </a:r>
            <a:r>
              <a:rPr sz="2400" spc="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Tahoma"/>
                <a:cs typeface="Tahoma"/>
              </a:rPr>
              <a:t>risiko</a:t>
            </a:r>
            <a:endParaRPr sz="2400">
              <a:latin typeface="Tahoma"/>
              <a:cs typeface="Tahoma"/>
            </a:endParaRPr>
          </a:p>
          <a:p>
            <a:pPr marL="608330" indent="-457834">
              <a:lnSpc>
                <a:spcPts val="2785"/>
              </a:lnSpc>
              <a:buAutoNum type="arabicPeriod"/>
              <a:tabLst>
                <a:tab pos="608330" algn="l"/>
                <a:tab pos="608965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Tata </a:t>
            </a:r>
            <a:r>
              <a:rPr sz="2400" spc="45" dirty="0">
                <a:solidFill>
                  <a:srgbClr val="FFFFFF"/>
                </a:solidFill>
                <a:latin typeface="Tahoma"/>
                <a:cs typeface="Tahoma"/>
              </a:rPr>
              <a:t>kelola</a:t>
            </a:r>
            <a:r>
              <a:rPr sz="2400" spc="2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 marL="608330" indent="-457834">
              <a:lnSpc>
                <a:spcPct val="100000"/>
              </a:lnSpc>
              <a:spcBef>
                <a:spcPts val="395"/>
              </a:spcBef>
              <a:buAutoNum type="arabicPeriod"/>
              <a:tabLst>
                <a:tab pos="608330" algn="l"/>
                <a:tab pos="608965" algn="l"/>
              </a:tabLst>
            </a:pP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Prinsip 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mengenal nasabah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dan anti 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pencucian</a:t>
            </a:r>
            <a:r>
              <a:rPr sz="2400" spc="-25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uang</a:t>
            </a:r>
            <a:endParaRPr sz="2400">
              <a:latin typeface="Tahoma"/>
              <a:cs typeface="Tahoma"/>
            </a:endParaRPr>
          </a:p>
          <a:p>
            <a:pPr marL="608330" indent="-457834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608330" algn="l"/>
                <a:tab pos="608965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Pencegahan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pembiayaan terorisme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r>
              <a:rPr sz="2400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kejahatan</a:t>
            </a:r>
            <a:endParaRPr sz="2400">
              <a:latin typeface="Tahoma"/>
              <a:cs typeface="Tahoma"/>
            </a:endParaRPr>
          </a:p>
          <a:p>
            <a:pPr marL="608330">
              <a:lnSpc>
                <a:spcPct val="100000"/>
              </a:lnSpc>
            </a:pPr>
            <a:r>
              <a:rPr sz="2400" spc="50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2400">
              <a:latin typeface="Tahoma"/>
              <a:cs typeface="Tahoma"/>
            </a:endParaRPr>
          </a:p>
          <a:p>
            <a:pPr marL="2749550" marR="370205" indent="-2374900">
              <a:lnSpc>
                <a:spcPct val="100000"/>
              </a:lnSpc>
              <a:spcBef>
                <a:spcPts val="335"/>
              </a:spcBef>
              <a:tabLst>
                <a:tab pos="1953895" algn="l"/>
              </a:tabLst>
            </a:pP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OJK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dalam	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melakukan fungsi 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pengawasan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pengaturan  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mempunyai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wewenang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5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Menetapkan 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pelaksanaan undang-undang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ini</a:t>
            </a:r>
            <a:endParaRPr sz="24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355600" algn="l"/>
                <a:tab pos="2136775" algn="l"/>
                <a:tab pos="3582035" algn="l"/>
                <a:tab pos="6602730" algn="l"/>
                <a:tab pos="7000875" algn="l"/>
                <a:tab pos="797814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ta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p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p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er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-u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ng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	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  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ts val="2795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Menetapkan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dan keputusan</a:t>
            </a:r>
            <a:r>
              <a:rPr sz="2400" spc="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OJK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Menetapkan 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mengenai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pengawasan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sektor</a:t>
            </a:r>
            <a:r>
              <a:rPr sz="2400" spc="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jasa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5317" y="5930900"/>
            <a:ext cx="1303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2417" y="6346647"/>
            <a:ext cx="80530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Menetapkan kebijakan mengenai pelaksanaan tugas</a:t>
            </a:r>
            <a:r>
              <a:rPr sz="2400" spc="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OJK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516" y="239648"/>
            <a:ext cx="840232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Menetapkan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mengenai tata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cara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penetapan 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perintah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tertulis terhadap lembaga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jasa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keuangan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pihak 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tertentu.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perintah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tertulis adalah perintah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tertulis  untuk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melaksanakan 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melaksanakan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kegiatan  tertentu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guna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memenuhi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ketentuan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perundang-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undangan di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sektor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jasa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keuangan dan/atau mencegah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mengurangi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kerugian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Konsumen, masyarakat,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sektor  jasa keuangan.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Perintah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tertulis diberikan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antara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lain untuk  mengganti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pengurus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pihak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tertentu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 Lembaga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Jasa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Keuangan,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menghentikan, membatasi, atau memperbaiki  kegiatan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transaksi,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menghentikan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mengubah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antara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Jasa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Keuangan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lain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diduga merugikan</a:t>
            </a:r>
            <a:r>
              <a:rPr sz="2400" spc="4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Konsumen,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38494" y="4995798"/>
            <a:ext cx="14268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20" marR="5080" indent="-71755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eua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ngan,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dan/atau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02371" y="4995798"/>
            <a:ext cx="1024255" cy="1197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02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serta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po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endParaRPr sz="2400">
              <a:latin typeface="Tahoma"/>
              <a:cs typeface="Tahoma"/>
            </a:endParaRPr>
          </a:p>
          <a:p>
            <a:pPr marL="245745">
              <a:lnSpc>
                <a:spcPct val="100000"/>
              </a:lnSpc>
              <a:spcBef>
                <a:spcPts val="1664"/>
              </a:spcBef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119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9416" y="4995798"/>
            <a:ext cx="52812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35505" algn="l"/>
                <a:tab pos="2326005" algn="l"/>
                <a:tab pos="3128010" algn="l"/>
                <a:tab pos="3934460" algn="l"/>
                <a:tab pos="444690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masyarakat,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sektor	jasa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ampaikan	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masi,	do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umen,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tertentu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OJK.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752" y="5884164"/>
            <a:ext cx="574370" cy="43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516" y="239648"/>
            <a:ext cx="8402320" cy="5953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9525" indent="-4572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Menetapkan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mengenai tata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cara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penetapan pengelola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statuter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pada lembaga jasa</a:t>
            </a:r>
            <a:r>
              <a:rPr sz="22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6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pengelola statuter adalah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orang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perseorangan atau badan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hukum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ditetapkan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OJK untuk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melaksanakan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kewenangan OJK.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Pengelola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statuter melaksanakan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kewenangan OJK, antara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lain,  untuk memenuhi ketentuan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perundang-undangan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sektor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jasa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mencegah dan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mengurangi kerugian  Konsumen, masyarakat,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 sektor jasa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keuangan,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dan/atau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pemberantasan kejahatan keuangan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dilakukan pihak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tertentu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 sektor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jasa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keuangan. Langkah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200" spc="6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dilakukan pengelola  statuter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antara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lain melalui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penyelamatan kelangsungan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usaha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Jasa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Keuangan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tertentu, pengambilalihan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seluruh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wewenang dan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fungsi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manajemen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Jasa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Keuangan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oleh  pengelola </a:t>
            </a:r>
            <a:r>
              <a:rPr sz="2200" spc="-35" dirty="0">
                <a:solidFill>
                  <a:srgbClr val="FFFFFF"/>
                </a:solidFill>
                <a:latin typeface="Tahoma"/>
                <a:cs typeface="Tahoma"/>
              </a:rPr>
              <a:t>statuter,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pembatalan atau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pengakhiran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perjanjian,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serta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pengalihan portofolio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kekayaan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atau usaha dari Lembaga Jasa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200">
              <a:latin typeface="Tahoma"/>
              <a:cs typeface="Tahoma"/>
            </a:endParaRPr>
          </a:p>
          <a:p>
            <a:pPr marR="461009" algn="r">
              <a:lnSpc>
                <a:spcPts val="1390"/>
              </a:lnSpc>
            </a:pPr>
            <a:r>
              <a:rPr sz="1500" spc="-5" dirty="0">
                <a:solidFill>
                  <a:srgbClr val="FFFFFF"/>
                </a:solidFill>
                <a:latin typeface="Tahoma"/>
                <a:cs typeface="Tahoma"/>
              </a:rPr>
              <a:t>120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1164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OJK adalah lembaga yang independen dan bebas dari campur  tangan pihak lain</vt:lpstr>
      <vt:lpstr>Kewenangan OJK</vt:lpstr>
      <vt:lpstr>Kewenangan OJK</vt:lpstr>
      <vt:lpstr>Pengaturan dan pengawasan mengenai aspek kehati-hatian bank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Dalam melakukan kegiatan pemeriksaan sebagaimana dimaksud pada ayat  (1), Bank Indonesia tidak dapat memberikan penilaian terhadap tingkat  kesehatan bank. Penilaian terhadap tingkat kesehatan bank merupakan  kewenangan OJK</vt:lpstr>
      <vt:lpstr>Lembaga Penjamin Simpanan dapat melakukan</vt:lpstr>
      <vt:lpstr>Penyidik Pegawai Negeri Sipil OJK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  KERAHASIAAN BANK   ADVIS HUKUM BAGI PEGAWAI BANK PERMATA</dc:title>
  <dc:creator>EVO</dc:creator>
  <cp:lastModifiedBy>BPISTI2008</cp:lastModifiedBy>
  <cp:revision>1</cp:revision>
  <dcterms:created xsi:type="dcterms:W3CDTF">2019-04-10T04:37:27Z</dcterms:created>
  <dcterms:modified xsi:type="dcterms:W3CDTF">2019-04-10T07:24:58Z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