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03263"/>
            <a:ext cx="4953000" cy="5159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400"/>
              <a:t>Review Substansi</a:t>
            </a:r>
            <a:r>
              <a:rPr lang="en-US" sz="2400"/>
              <a:t> </a:t>
            </a:r>
            <a:r>
              <a:rPr lang="id-ID" sz="2400"/>
              <a:t>: Sistem Pemerintahan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mtClean="0"/>
              <a:t>Masih Ambigu karena MPR masih memiliki kewenangan:</a:t>
            </a:r>
          </a:p>
          <a:p>
            <a:pPr eaLnBrk="1" hangingPunct="1">
              <a:buFontTx/>
              <a:buAutoNum type="alphaLcPeriod"/>
            </a:pPr>
            <a:r>
              <a:rPr lang="id-ID" smtClean="0">
                <a:cs typeface="Arial" pitchFamily="34" charset="0"/>
              </a:rPr>
              <a:t>Memilih Wapres (bila terjadi kekosongan)</a:t>
            </a:r>
          </a:p>
          <a:p>
            <a:pPr eaLnBrk="1" hangingPunct="1">
              <a:buFontTx/>
              <a:buAutoNum type="alphaLcPeriod"/>
            </a:pPr>
            <a:r>
              <a:rPr lang="id-ID" smtClean="0">
                <a:cs typeface="Arial" pitchFamily="34" charset="0"/>
              </a:rPr>
              <a:t>Memilih Presiden dan Wapres (jika mrk berhalangan tetap)</a:t>
            </a:r>
          </a:p>
          <a:p>
            <a:pPr eaLnBrk="1" hangingPunct="1">
              <a:buFontTx/>
              <a:buAutoNum type="alphaLcPeriod"/>
            </a:pPr>
            <a:r>
              <a:rPr lang="id-ID" smtClean="0">
                <a:cs typeface="Arial" pitchFamily="34" charset="0"/>
              </a:rPr>
              <a:t>Memberhentikan atau menolak usulan pemberhentian Presiden meskipun telah ada keputusan Mahkamah Konstitusi </a:t>
            </a:r>
          </a:p>
        </p:txBody>
      </p:sp>
    </p:spTree>
    <p:extLst>
      <p:ext uri="{BB962C8B-B14F-4D97-AF65-F5344CB8AC3E}">
        <p14:creationId xmlns:p14="http://schemas.microsoft.com/office/powerpoint/2010/main" val="144532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92150"/>
            <a:ext cx="4953000" cy="4683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000">
                <a:solidFill>
                  <a:srgbClr val="000000"/>
                </a:solidFill>
                <a:latin typeface="Tahoma" panose="020B0604030504040204" pitchFamily="34" charset="0"/>
                <a:ea typeface="MS Mincho" panose="02020609040205080304" pitchFamily="49" charset="-128"/>
              </a:rPr>
              <a:t>MPR terdiri atas anggota DPR &amp; DPD yang dipilih melalui Pemilu </a:t>
            </a:r>
            <a:r>
              <a:rPr lang="en-US" sz="2000">
                <a:solidFill>
                  <a:srgbClr val="000000"/>
                </a:solidFill>
                <a:latin typeface="Tahoma" panose="020B0604030504040204" pitchFamily="34" charset="0"/>
                <a:ea typeface="MS Mincho" panose="02020609040205080304" pitchFamily="49" charset="-128"/>
              </a:rPr>
              <a:t/>
            </a:r>
            <a:br>
              <a:rPr lang="en-US" sz="2000">
                <a:solidFill>
                  <a:srgbClr val="000000"/>
                </a:solidFill>
                <a:latin typeface="Tahoma" panose="020B0604030504040204" pitchFamily="34" charset="0"/>
                <a:ea typeface="MS Mincho" panose="02020609040205080304" pitchFamily="49" charset="-128"/>
              </a:rPr>
            </a:br>
            <a:r>
              <a:rPr lang="id-ID" sz="2000">
                <a:solidFill>
                  <a:srgbClr val="000000"/>
                </a:solidFill>
                <a:latin typeface="Tahoma" panose="020B0604030504040204" pitchFamily="34" charset="0"/>
                <a:ea typeface="MS Mincho" panose="02020609040205080304" pitchFamily="49" charset="-128"/>
              </a:rPr>
              <a:t>(Ps 2 ay1)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238125" eaLnBrk="1" hangingPunct="1">
              <a:buFont typeface="Wingdings" pitchFamily="2" charset="2"/>
              <a:buNone/>
            </a:pPr>
            <a:endParaRPr lang="id-ID" sz="1800" smtClean="0">
              <a:latin typeface="Tahoma" pitchFamily="34" charset="0"/>
              <a:cs typeface="Tahoma" pitchFamily="34" charset="0"/>
            </a:endParaRPr>
          </a:p>
          <a:p>
            <a:pPr marL="461963" indent="-238125" eaLnBrk="1" hangingPunct="1"/>
            <a:r>
              <a:rPr lang="id-ID" smtClean="0">
                <a:latin typeface="Tahoma" pitchFamily="34" charset="0"/>
                <a:cs typeface="Tahoma" pitchFamily="34" charset="0"/>
              </a:rPr>
              <a:t>Tidak ada lagi pengangkatan anggota DPR</a:t>
            </a:r>
            <a:endParaRPr lang="id-ID" smtClean="0">
              <a:cs typeface="Times New Roman" pitchFamily="18" charset="0"/>
            </a:endParaRPr>
          </a:p>
          <a:p>
            <a:pPr marL="461963" indent="-238125" eaLnBrk="1" hangingPunct="1"/>
            <a:r>
              <a:rPr lang="id-ID" smtClean="0">
                <a:latin typeface="Tahoma" pitchFamily="34" charset="0"/>
                <a:cs typeface="Tahoma" pitchFamily="34" charset="0"/>
              </a:rPr>
              <a:t>Tidak ada lagi golongan fungsionil</a:t>
            </a:r>
            <a:endParaRPr lang="id-ID" smtClean="0">
              <a:cs typeface="Times New Roman" pitchFamily="18" charset="0"/>
            </a:endParaRPr>
          </a:p>
          <a:p>
            <a:pPr marL="461963" indent="-238125" eaLnBrk="1" hangingPunct="1"/>
            <a:r>
              <a:rPr lang="id-ID" smtClean="0">
                <a:latin typeface="Tahoma" pitchFamily="34" charset="0"/>
                <a:cs typeface="Tahoma" pitchFamily="34" charset="0"/>
              </a:rPr>
              <a:t>Representasi lokal diwujudkan melalui DPD</a:t>
            </a:r>
            <a:endParaRPr lang="id-ID" smtClean="0">
              <a:cs typeface="Times New Roman" pitchFamily="18" charset="0"/>
            </a:endParaRPr>
          </a:p>
          <a:p>
            <a:pPr marL="461963" indent="-238125" eaLnBrk="1" hangingPunct="1"/>
            <a:endParaRPr lang="id-ID" smtClean="0"/>
          </a:p>
          <a:p>
            <a:pPr marL="461963" indent="-238125"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41069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50888"/>
            <a:ext cx="4953000" cy="468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000">
                <a:cs typeface="Arial" panose="020B0604020202020204" pitchFamily="34" charset="0"/>
              </a:rPr>
              <a:t>Tidak ada C &amp; B pada dua kamar lembaga perwakilan</a:t>
            </a:r>
            <a:endParaRPr lang="id-ID" sz="200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>
                <a:cs typeface="Arial" pitchFamily="34" charset="0"/>
              </a:rPr>
              <a:t>DPR sebagai representation politik</a:t>
            </a:r>
          </a:p>
          <a:p>
            <a:pPr eaLnBrk="1" hangingPunct="1"/>
            <a:r>
              <a:rPr lang="id-ID" smtClean="0">
                <a:cs typeface="Arial" pitchFamily="34" charset="0"/>
              </a:rPr>
              <a:t>DPD sebagai representation regional</a:t>
            </a:r>
            <a:r>
              <a:rPr lang="id-ID" smtClean="0"/>
              <a:t> </a:t>
            </a:r>
            <a:endParaRPr lang="id-ID" smtClean="0">
              <a:cs typeface="Arial" pitchFamily="34" charset="0"/>
            </a:endParaRPr>
          </a:p>
          <a:p>
            <a:pPr eaLnBrk="1" hangingPunct="1"/>
            <a:r>
              <a:rPr lang="id-ID" smtClean="0">
                <a:cs typeface="Arial" pitchFamily="34" charset="0"/>
              </a:rPr>
              <a:t>DPD tidak memiliki kek legislatif</a:t>
            </a:r>
          </a:p>
          <a:p>
            <a:pPr eaLnBrk="1" hangingPunct="1"/>
            <a:r>
              <a:rPr lang="id-ID" smtClean="0">
                <a:cs typeface="Arial" pitchFamily="34" charset="0"/>
              </a:rPr>
              <a:t>Peran DPD: hak inisiatif RUU tertentu, ikut membahas RUU tertentu, memberi pertimbangan RAPBN, pengawasan pelks UU tertentu</a:t>
            </a:r>
          </a:p>
        </p:txBody>
      </p:sp>
    </p:spTree>
    <p:extLst>
      <p:ext uri="{BB962C8B-B14F-4D97-AF65-F5344CB8AC3E}">
        <p14:creationId xmlns:p14="http://schemas.microsoft.com/office/powerpoint/2010/main" val="106200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9163"/>
            <a:ext cx="4953000" cy="300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/>
              <a:t>Otonomi Daerah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557338"/>
            <a:ext cx="8305800" cy="4648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id-ID" smtClean="0"/>
              <a:t>Otonomi seluas-luasnya (residu teori), berwujud keinginan mempertahankan NK dengan semangat federalistik </a:t>
            </a:r>
            <a:endParaRPr lang="en-US" smtClean="0"/>
          </a:p>
          <a:p>
            <a:pPr eaLnBrk="1" hangingPunct="1"/>
            <a:endParaRPr lang="id-ID" smtClean="0"/>
          </a:p>
          <a:p>
            <a:pPr eaLnBrk="1" hangingPunct="1"/>
            <a:r>
              <a:rPr lang="id-ID" smtClean="0">
                <a:cs typeface="Tahoma" pitchFamily="34" charset="0"/>
              </a:rPr>
              <a:t>Harus ada representasi daerah yang kuat (DPD) melakukan kontrol kepada pusat pada saat pusat membuat kebijakan untuk kepentingan daerah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id-ID" smtClean="0"/>
              <a:t>Msh bersifat multi tafsir dan tarik ulur dibidang kewenangan, SDN/A, Penghrgn thd Pluralistik, dan Penghrgn Kelembg Lokal</a:t>
            </a:r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21740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9163"/>
            <a:ext cx="4953000" cy="300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400">
                <a:cs typeface="Arial" panose="020B0604020202020204" pitchFamily="34" charset="0"/>
              </a:rPr>
              <a:t>Kekuasaan Kehakiman: MA</a:t>
            </a:r>
            <a:r>
              <a:rPr lang="id-ID"/>
              <a:t> 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>
                <a:cs typeface="Arial" pitchFamily="34" charset="0"/>
              </a:rPr>
              <a:t>Secara tegas menyebutkan 4 lingkungan peradilan, meliputi Peradilan Umum, Peradilan Agama, Peradilan Militer, Peradilan Tata Usaha Negara</a:t>
            </a:r>
            <a:r>
              <a:rPr lang="id-ID" smtClean="0"/>
              <a:t> </a:t>
            </a:r>
          </a:p>
          <a:p>
            <a:pPr eaLnBrk="1" hangingPunct="1"/>
            <a:r>
              <a:rPr lang="id-ID" smtClean="0">
                <a:cs typeface="Arial" pitchFamily="34" charset="0"/>
              </a:rPr>
              <a:t>Tidak menyebutkan peradilan yang secara faktual ada dan kehadirannya dibutuhkan, misalnya Peradilan Niaga, Ad Hoc HAM, Pajak, KPPU, Syariyah (Aceh), Adat (Papua).</a:t>
            </a:r>
            <a:r>
              <a:rPr lang="id-ID" sz="20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726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Review Substansi : Sistem Pemerintahan</vt:lpstr>
      <vt:lpstr>MPR terdiri atas anggota DPR &amp; DPD yang dipilih melalui Pemilu  (Ps 2 ay1)</vt:lpstr>
      <vt:lpstr>Tidak ada C &amp; B pada dua kamar lembaga perwakilan</vt:lpstr>
      <vt:lpstr>Otonomi Daerah</vt:lpstr>
      <vt:lpstr>Kekuasaan Kehakiman: MA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Substansi : Sistem Pemerintahan</dc:title>
  <dc:creator>monika y</dc:creator>
  <cp:lastModifiedBy>ASUS-PC</cp:lastModifiedBy>
  <cp:revision>1</cp:revision>
  <dcterms:created xsi:type="dcterms:W3CDTF">2006-08-16T00:00:00Z</dcterms:created>
  <dcterms:modified xsi:type="dcterms:W3CDTF">2019-06-28T15:22:31Z</dcterms:modified>
</cp:coreProperties>
</file>