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Arti dan perkembangan Demokrasi</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Demokrasi memberikan pengertian bahwa </a:t>
            </a:r>
            <a:r>
              <a:rPr lang="id-ID" dirty="0" smtClean="0"/>
              <a:t>p</a:t>
            </a:r>
            <a:r>
              <a:rPr lang="en-US" dirty="0" smtClean="0"/>
              <a:t>a</a:t>
            </a:r>
            <a:r>
              <a:rPr lang="id-ID" dirty="0" smtClean="0"/>
              <a:t>d</a:t>
            </a:r>
            <a:r>
              <a:rPr lang="en-US" dirty="0" smtClean="0"/>
              <a:t>a</a:t>
            </a:r>
            <a:r>
              <a:rPr lang="id-ID" dirty="0" smtClean="0"/>
              <a:t> </a:t>
            </a:r>
            <a:r>
              <a:rPr lang="id-ID" dirty="0" smtClean="0"/>
              <a:t>tingkat terakhir rakyat memberikan ketentuan </a:t>
            </a:r>
            <a:r>
              <a:rPr lang="id-ID" dirty="0" smtClean="0"/>
              <a:t>d</a:t>
            </a:r>
            <a:r>
              <a:rPr lang="en-US" dirty="0" smtClean="0"/>
              <a:t>a</a:t>
            </a:r>
            <a:r>
              <a:rPr lang="id-ID" dirty="0" smtClean="0"/>
              <a:t>l</a:t>
            </a:r>
            <a:r>
              <a:rPr lang="en-US" dirty="0" smtClean="0"/>
              <a:t>a</a:t>
            </a:r>
            <a:r>
              <a:rPr lang="id-ID" dirty="0" smtClean="0"/>
              <a:t>m </a:t>
            </a:r>
            <a:r>
              <a:rPr lang="id-ID" dirty="0" smtClean="0"/>
              <a:t>masalah2 pokok mengenai kehidupannya, termasuk </a:t>
            </a:r>
            <a:r>
              <a:rPr lang="id-ID" dirty="0" smtClean="0"/>
              <a:t>d</a:t>
            </a:r>
            <a:r>
              <a:rPr lang="en-US" dirty="0" smtClean="0"/>
              <a:t>a</a:t>
            </a:r>
            <a:r>
              <a:rPr lang="id-ID" dirty="0" smtClean="0"/>
              <a:t>l</a:t>
            </a:r>
            <a:r>
              <a:rPr lang="en-US" dirty="0" smtClean="0"/>
              <a:t>a</a:t>
            </a:r>
            <a:r>
              <a:rPr lang="id-ID" dirty="0" smtClean="0"/>
              <a:t>m </a:t>
            </a:r>
            <a:r>
              <a:rPr lang="id-ID" dirty="0" smtClean="0"/>
              <a:t>menilai kebijaksanaan negara, karena kebijaksanaan </a:t>
            </a:r>
            <a:r>
              <a:rPr lang="id-ID" dirty="0" smtClean="0"/>
              <a:t>t</a:t>
            </a:r>
            <a:r>
              <a:rPr lang="en-US" dirty="0" err="1" smtClean="0"/>
              <a:t>er</a:t>
            </a:r>
            <a:r>
              <a:rPr lang="id-ID" dirty="0" smtClean="0"/>
              <a:t>s</a:t>
            </a:r>
            <a:r>
              <a:rPr lang="en-US" dirty="0" smtClean="0"/>
              <a:t>e</a:t>
            </a:r>
            <a:r>
              <a:rPr lang="id-ID" dirty="0" smtClean="0"/>
              <a:t>b</a:t>
            </a:r>
            <a:r>
              <a:rPr lang="en-US" dirty="0" err="1" smtClean="0"/>
              <a:t>ut</a:t>
            </a:r>
            <a:r>
              <a:rPr lang="id-ID" dirty="0" smtClean="0"/>
              <a:t> </a:t>
            </a:r>
            <a:r>
              <a:rPr lang="id-ID" dirty="0" smtClean="0"/>
              <a:t>menentukan kehidupan rakyat.</a:t>
            </a:r>
          </a:p>
          <a:p>
            <a:pPr algn="just"/>
            <a:r>
              <a:rPr lang="id-ID" dirty="0" smtClean="0"/>
              <a:t>Jadi, negara demokrasi </a:t>
            </a:r>
            <a:r>
              <a:rPr lang="id-ID" dirty="0" smtClean="0"/>
              <a:t>ad</a:t>
            </a:r>
            <a:r>
              <a:rPr lang="en-US" dirty="0" err="1" smtClean="0"/>
              <a:t>alah</a:t>
            </a:r>
            <a:r>
              <a:rPr lang="id-ID" dirty="0" smtClean="0"/>
              <a:t> </a:t>
            </a:r>
            <a:r>
              <a:rPr lang="id-ID" dirty="0" smtClean="0"/>
              <a:t>negara </a:t>
            </a:r>
            <a:r>
              <a:rPr lang="id-ID" dirty="0" smtClean="0"/>
              <a:t>y</a:t>
            </a:r>
            <a:r>
              <a:rPr lang="en-US" dirty="0" smtClean="0"/>
              <a:t>an</a:t>
            </a:r>
            <a:r>
              <a:rPr lang="id-ID" dirty="0" smtClean="0"/>
              <a:t>g </a:t>
            </a:r>
            <a:r>
              <a:rPr lang="id-ID" dirty="0" smtClean="0"/>
              <a:t>diselenggarakan berdasarkan kehendak dan kemauan rakyat.</a:t>
            </a:r>
            <a:endParaRPr lang="id-ID" dirty="0"/>
          </a:p>
        </p:txBody>
      </p:sp>
    </p:spTree>
    <p:extLst>
      <p:ext uri="{BB962C8B-B14F-4D97-AF65-F5344CB8AC3E}">
        <p14:creationId xmlns:p14="http://schemas.microsoft.com/office/powerpoint/2010/main" val="2014631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r>
              <a:rPr lang="id-ID" dirty="0" smtClean="0"/>
              <a:t>Henry B Mayo memberikan pengertian Demokrasi sebagai berikut :</a:t>
            </a:r>
          </a:p>
          <a:p>
            <a:pPr algn="just"/>
            <a:r>
              <a:rPr lang="id-ID" dirty="0" smtClean="0"/>
              <a:t>Sistem politik demokratis adalah sistem yg menunjukkan bahwa kebijaksanaan umum ditentukan ats dasar mayoritas </a:t>
            </a:r>
            <a:r>
              <a:rPr lang="id-ID" dirty="0" smtClean="0"/>
              <a:t>ol</a:t>
            </a:r>
            <a:r>
              <a:rPr lang="en-US" dirty="0"/>
              <a:t>e</a:t>
            </a:r>
            <a:r>
              <a:rPr lang="id-ID" dirty="0" smtClean="0"/>
              <a:t>h </a:t>
            </a:r>
            <a:r>
              <a:rPr lang="id-ID" dirty="0" smtClean="0"/>
              <a:t>wakil2 yg diawasi secara efektif oleh rakyat </a:t>
            </a:r>
            <a:r>
              <a:rPr lang="id-ID" dirty="0" smtClean="0"/>
              <a:t>d</a:t>
            </a:r>
            <a:r>
              <a:rPr lang="en-US" dirty="0" smtClean="0"/>
              <a:t>a</a:t>
            </a:r>
            <a:r>
              <a:rPr lang="id-ID" dirty="0" smtClean="0"/>
              <a:t>l</a:t>
            </a:r>
            <a:r>
              <a:rPr lang="en-US" dirty="0" smtClean="0"/>
              <a:t>a</a:t>
            </a:r>
            <a:r>
              <a:rPr lang="id-ID" dirty="0" smtClean="0"/>
              <a:t>m </a:t>
            </a:r>
            <a:r>
              <a:rPr lang="id-ID" dirty="0" smtClean="0"/>
              <a:t>pemilihan2, berkala yg didasarkan ats prinsip kesamaan politik dan diselenggarakan </a:t>
            </a:r>
            <a:r>
              <a:rPr lang="id-ID" dirty="0" smtClean="0"/>
              <a:t>d</a:t>
            </a:r>
            <a:r>
              <a:rPr lang="en-US" dirty="0" smtClean="0"/>
              <a:t>a</a:t>
            </a:r>
            <a:r>
              <a:rPr lang="id-ID" dirty="0" smtClean="0"/>
              <a:t>l</a:t>
            </a:r>
            <a:r>
              <a:rPr lang="en-US" dirty="0" smtClean="0"/>
              <a:t>a</a:t>
            </a:r>
            <a:r>
              <a:rPr lang="id-ID" dirty="0" smtClean="0"/>
              <a:t>m </a:t>
            </a:r>
            <a:r>
              <a:rPr lang="id-ID" dirty="0" smtClean="0"/>
              <a:t>suasana terjaminnya kebebasan politik.</a:t>
            </a:r>
            <a:endParaRPr lang="id-ID" dirty="0"/>
          </a:p>
        </p:txBody>
      </p:sp>
    </p:spTree>
    <p:extLst>
      <p:ext uri="{BB962C8B-B14F-4D97-AF65-F5344CB8AC3E}">
        <p14:creationId xmlns:p14="http://schemas.microsoft.com/office/powerpoint/2010/main" val="337269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556792"/>
            <a:ext cx="8229600" cy="4525963"/>
          </a:xfrm>
        </p:spPr>
        <p:txBody>
          <a:bodyPr>
            <a:normAutofit fontScale="92500"/>
          </a:bodyPr>
          <a:lstStyle/>
          <a:p>
            <a:pPr algn="just"/>
            <a:r>
              <a:rPr lang="id-ID" dirty="0" smtClean="0"/>
              <a:t>Konsep demokrasi pd awalnya lahir di Yunani pd abad (4-6) SM. Pd saat itu demokrasi dilakukan secara langsung. Hal ini mengingat bahwa penduduk Yunani saat itu berjumlah 300.000 org.</a:t>
            </a:r>
          </a:p>
          <a:p>
            <a:pPr algn="just"/>
            <a:r>
              <a:rPr lang="id-ID" dirty="0" smtClean="0"/>
              <a:t>Ketentuan demokrasi saat itu hanya berlaku bagi warga negara yg resmi yg merupakan sebagian kecil dari penduduk. Sebagian besar </a:t>
            </a:r>
            <a:r>
              <a:rPr lang="id-ID" dirty="0" smtClean="0"/>
              <a:t>yg </a:t>
            </a:r>
            <a:r>
              <a:rPr lang="id-ID" dirty="0" smtClean="0"/>
              <a:t>terdiri dari budak </a:t>
            </a:r>
            <a:r>
              <a:rPr lang="id-ID" dirty="0" smtClean="0"/>
              <a:t>belian,pedagang</a:t>
            </a:r>
            <a:r>
              <a:rPr lang="en-US" dirty="0" smtClean="0"/>
              <a:t> </a:t>
            </a:r>
            <a:r>
              <a:rPr lang="id-ID" dirty="0" smtClean="0"/>
              <a:t>asing,perempuan,dan </a:t>
            </a:r>
            <a:r>
              <a:rPr lang="id-ID" dirty="0" smtClean="0"/>
              <a:t>anak2 tdk dpt menikmati hak demokrasi</a:t>
            </a:r>
            <a:endParaRPr lang="id-ID" dirty="0"/>
          </a:p>
        </p:txBody>
      </p:sp>
    </p:spTree>
    <p:extLst>
      <p:ext uri="{BB962C8B-B14F-4D97-AF65-F5344CB8AC3E}">
        <p14:creationId xmlns:p14="http://schemas.microsoft.com/office/powerpoint/2010/main" val="4014388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lgn="just"/>
            <a:r>
              <a:rPr lang="id-ID" dirty="0" smtClean="0"/>
              <a:t>Gagasan demokrasi Yunani lenyap ketika </a:t>
            </a:r>
            <a:r>
              <a:rPr lang="id-ID" dirty="0" smtClean="0"/>
              <a:t>b</a:t>
            </a:r>
            <a:r>
              <a:rPr lang="en-US" dirty="0" smtClean="0"/>
              <a:t>an</a:t>
            </a:r>
            <a:r>
              <a:rPr lang="id-ID" dirty="0" smtClean="0"/>
              <a:t>gs</a:t>
            </a:r>
            <a:r>
              <a:rPr lang="en-US" dirty="0" smtClean="0"/>
              <a:t>a</a:t>
            </a:r>
            <a:r>
              <a:rPr lang="id-ID" dirty="0" smtClean="0"/>
              <a:t> </a:t>
            </a:r>
            <a:r>
              <a:rPr lang="id-ID" dirty="0" smtClean="0"/>
              <a:t>Romawi dikalahkan </a:t>
            </a:r>
            <a:r>
              <a:rPr lang="id-ID" dirty="0" smtClean="0"/>
              <a:t>ol</a:t>
            </a:r>
            <a:r>
              <a:rPr lang="en-US" dirty="0" smtClean="0"/>
              <a:t>e</a:t>
            </a:r>
            <a:r>
              <a:rPr lang="id-ID" dirty="0" smtClean="0"/>
              <a:t>h </a:t>
            </a:r>
            <a:r>
              <a:rPr lang="id-ID" dirty="0" smtClean="0"/>
              <a:t>suku </a:t>
            </a:r>
            <a:r>
              <a:rPr lang="id-ID" dirty="0" smtClean="0"/>
              <a:t>b</a:t>
            </a:r>
            <a:r>
              <a:rPr lang="en-US" dirty="0" smtClean="0"/>
              <a:t>an</a:t>
            </a:r>
            <a:r>
              <a:rPr lang="id-ID" dirty="0" smtClean="0"/>
              <a:t>gs</a:t>
            </a:r>
            <a:r>
              <a:rPr lang="en-US" dirty="0" smtClean="0"/>
              <a:t>a</a:t>
            </a:r>
            <a:r>
              <a:rPr lang="id-ID" dirty="0" smtClean="0"/>
              <a:t> </a:t>
            </a:r>
            <a:r>
              <a:rPr lang="id-ID" dirty="0" smtClean="0"/>
              <a:t>Eropah Barat dan saat ini Dunia Eropa memasuki abad pertengahan (600-1400).</a:t>
            </a:r>
          </a:p>
          <a:p>
            <a:pPr algn="just"/>
            <a:r>
              <a:rPr lang="id-ID" dirty="0" smtClean="0"/>
              <a:t>Masyarakat abad pertengahan ini dicirikan olh struktur sosial yg feodal, kehidupan sosial dan spiritualnya dikuasai olh Paus dan Pejabat2 Agama, sdgkan kehidupan politiknya ditandai olh perebutan kekuasaan diantara para bangsawan</a:t>
            </a:r>
            <a:endParaRPr lang="id-ID" dirty="0"/>
          </a:p>
        </p:txBody>
      </p:sp>
    </p:spTree>
    <p:extLst>
      <p:ext uri="{BB962C8B-B14F-4D97-AF65-F5344CB8AC3E}">
        <p14:creationId xmlns:p14="http://schemas.microsoft.com/office/powerpoint/2010/main" val="673889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lgn="just"/>
            <a:r>
              <a:rPr lang="id-ID" dirty="0" smtClean="0"/>
              <a:t>Dgn demikian, masyarakat abad Pertengahan terbelenggu oleh kekuasaan feodal dan kekuasaan pemimpin2 agama, </a:t>
            </a:r>
            <a:r>
              <a:rPr lang="id-ID" dirty="0" smtClean="0"/>
              <a:t>s</a:t>
            </a:r>
            <a:r>
              <a:rPr lang="en-US" dirty="0" smtClean="0"/>
              <a:t>e</a:t>
            </a:r>
            <a:r>
              <a:rPr lang="id-ID" dirty="0" smtClean="0"/>
              <a:t>h</a:t>
            </a:r>
            <a:r>
              <a:rPr lang="en-US" dirty="0" smtClean="0"/>
              <a:t>in</a:t>
            </a:r>
            <a:r>
              <a:rPr lang="id-ID" dirty="0" smtClean="0"/>
              <a:t>gg</a:t>
            </a:r>
            <a:r>
              <a:rPr lang="en-US" dirty="0" smtClean="0"/>
              <a:t>a</a:t>
            </a:r>
            <a:r>
              <a:rPr lang="id-ID" dirty="0" smtClean="0"/>
              <a:t> </a:t>
            </a:r>
            <a:r>
              <a:rPr lang="id-ID" dirty="0" smtClean="0"/>
              <a:t>tenggelam </a:t>
            </a:r>
            <a:r>
              <a:rPr lang="id-ID" dirty="0" smtClean="0"/>
              <a:t>d</a:t>
            </a:r>
            <a:r>
              <a:rPr lang="en-US" dirty="0" smtClean="0"/>
              <a:t>a</a:t>
            </a:r>
            <a:r>
              <a:rPr lang="id-ID" dirty="0" smtClean="0"/>
              <a:t>l</a:t>
            </a:r>
            <a:r>
              <a:rPr lang="en-US" dirty="0" smtClean="0"/>
              <a:t>a</a:t>
            </a:r>
            <a:r>
              <a:rPr lang="id-ID" dirty="0" smtClean="0"/>
              <a:t>m </a:t>
            </a:r>
            <a:r>
              <a:rPr lang="id-ID" dirty="0" smtClean="0"/>
              <a:t>apa yang disebut </a:t>
            </a:r>
            <a:r>
              <a:rPr lang="id-ID" dirty="0" smtClean="0"/>
              <a:t>s</a:t>
            </a:r>
            <a:r>
              <a:rPr lang="en-US" dirty="0" smtClean="0"/>
              <a:t>e</a:t>
            </a:r>
            <a:r>
              <a:rPr lang="id-ID" dirty="0" smtClean="0"/>
              <a:t>b</a:t>
            </a:r>
            <a:r>
              <a:rPr lang="en-US" dirty="0" smtClean="0"/>
              <a:t>a</a:t>
            </a:r>
            <a:r>
              <a:rPr lang="id-ID" dirty="0" smtClean="0"/>
              <a:t>g</a:t>
            </a:r>
            <a:r>
              <a:rPr lang="en-US" dirty="0" err="1" smtClean="0"/>
              <a:t>ai</a:t>
            </a:r>
            <a:r>
              <a:rPr lang="id-ID" dirty="0" smtClean="0"/>
              <a:t> </a:t>
            </a:r>
            <a:r>
              <a:rPr lang="id-ID" dirty="0" smtClean="0"/>
              <a:t>masa kegelapan.</a:t>
            </a:r>
          </a:p>
          <a:p>
            <a:pPr algn="just"/>
            <a:r>
              <a:rPr lang="id-ID" dirty="0" smtClean="0"/>
              <a:t>Kendati begitu, ada sesuatu yg penting berkenaan dgn demokrasi pd abad pertengahan itu, yakni lahirnya dokumen Magna Charta, yaitu suatu piagam yg berisi semacam perjanjian antara beberapa bangsawan dan Raja Inggris. </a:t>
            </a:r>
            <a:endParaRPr lang="id-ID" dirty="0"/>
          </a:p>
        </p:txBody>
      </p:sp>
    </p:spTree>
    <p:extLst>
      <p:ext uri="{BB962C8B-B14F-4D97-AF65-F5344CB8AC3E}">
        <p14:creationId xmlns:p14="http://schemas.microsoft.com/office/powerpoint/2010/main" val="169935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Dari piagam tsb terlihat adanya dua prinsip dasar yg pertama adalah kekuasaan raja harus dibatasi, dan kedua adalah hak-hak asasi manusia lebih penting daripada kedaulatan Raja.</a:t>
            </a:r>
          </a:p>
          <a:p>
            <a:r>
              <a:rPr lang="id-ID" dirty="0" smtClean="0"/>
              <a:t>Munculnya kembali prinsip demokrasi di Eropa Barat sangat didorong oleh terjadinya perubahan sosial dan kultur yg berintikan pd pendekatan pd pemerdekaan akal dari berbagai pembaasan. </a:t>
            </a:r>
          </a:p>
          <a:p>
            <a:r>
              <a:rPr lang="id-ID" dirty="0" smtClean="0"/>
              <a:t>Dua kejadian besar yaitu “Renaissance”&amp; Reformasi. </a:t>
            </a:r>
            <a:endParaRPr lang="id-ID" dirty="0"/>
          </a:p>
        </p:txBody>
      </p:sp>
    </p:spTree>
    <p:extLst>
      <p:ext uri="{BB962C8B-B14F-4D97-AF65-F5344CB8AC3E}">
        <p14:creationId xmlns:p14="http://schemas.microsoft.com/office/powerpoint/2010/main" val="3445399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Arti dan perkembangan Demokrasi</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 dan perkembangan Demokrasi</dc:title>
  <dc:creator/>
  <cp:lastModifiedBy>ASUS-PC</cp:lastModifiedBy>
  <cp:revision>1</cp:revision>
  <dcterms:created xsi:type="dcterms:W3CDTF">2006-08-16T00:00:00Z</dcterms:created>
  <dcterms:modified xsi:type="dcterms:W3CDTF">2019-06-28T14:28:36Z</dcterms:modified>
</cp:coreProperties>
</file>