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20925"/>
            <a:ext cx="8305800" cy="226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5400" smtClean="0">
                <a:solidFill>
                  <a:schemeClr val="accent1"/>
                </a:solidFill>
              </a:rPr>
              <a:t>(2)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5400" smtClean="0">
                <a:solidFill>
                  <a:schemeClr val="accent1"/>
                </a:solidFill>
              </a:rPr>
              <a:t>AZAS NEGARA HUKUM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423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Times New Roman" pitchFamily="18" charset="0"/>
              </a:rPr>
              <a:t>Unsur </a:t>
            </a:r>
            <a:r>
              <a:rPr lang="en-US" smtClean="0">
                <a:cs typeface="Times New Roman" pitchFamily="18" charset="0"/>
              </a:rPr>
              <a:t>d</a:t>
            </a:r>
            <a:r>
              <a:rPr lang="id-ID" smtClean="0">
                <a:cs typeface="Times New Roman" pitchFamily="18" charset="0"/>
              </a:rPr>
              <a:t>alam </a:t>
            </a:r>
            <a:r>
              <a:rPr lang="en-US" smtClean="0">
                <a:cs typeface="Times New Roman" pitchFamily="18" charset="0"/>
              </a:rPr>
              <a:t/>
            </a:r>
            <a:br>
              <a:rPr lang="en-US" smtClean="0">
                <a:cs typeface="Times New Roman" pitchFamily="18" charset="0"/>
              </a:rPr>
            </a:br>
            <a:r>
              <a:rPr lang="id-ID" smtClean="0">
                <a:cs typeface="Times New Roman" pitchFamily="18" charset="0"/>
              </a:rPr>
              <a:t>Negara Hukum: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mtClean="0">
                <a:cs typeface="Times New Roman" pitchFamily="18" charset="0"/>
              </a:rPr>
              <a:t>Hubungan antara yang memerintah dengan yang diperintah tidak berdasarkan kekuasaan, melainkan berdasarkan suatu norma objektif yang juga mengikat pihak yang memerintah.</a:t>
            </a:r>
            <a:endParaRPr lang="en-US" smtClean="0">
              <a:cs typeface="Times New Roman" pitchFamily="18" charset="0"/>
            </a:endParaRPr>
          </a:p>
          <a:p>
            <a:pPr algn="just" eaLnBrk="1" hangingPunct="1"/>
            <a:endParaRPr lang="id-ID" smtClean="0">
              <a:cs typeface="Times New Roman" pitchFamily="18" charset="0"/>
            </a:endParaRP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Norma objektif atau disebut hukum tidak hanya memenuhi syarat formal namun secara substantif harus adil dan responsif.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2526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400" smtClean="0">
                <a:cs typeface="Times New Roman" pitchFamily="18" charset="0"/>
              </a:rPr>
              <a:t>Alasan mendasar negara dijalankan berdasarkan hukum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id-ID" sz="2400" smtClean="0">
                <a:cs typeface="Times New Roman" pitchFamily="18" charset="0"/>
              </a:rPr>
              <a:t>:</a:t>
            </a:r>
            <a:endParaRPr lang="en-US" sz="2400" smtClean="0"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mtClean="0">
                <a:cs typeface="Times New Roman" pitchFamily="18" charset="0"/>
              </a:rPr>
              <a:t>Kepastian Hukum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Tuntutan perlakuan yang sama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Legitimasi demokratis</a:t>
            </a:r>
          </a:p>
          <a:p>
            <a:pPr eaLnBrk="1" hangingPunct="1"/>
            <a:r>
              <a:rPr lang="id-ID" smtClean="0">
                <a:cs typeface="Times New Roman" pitchFamily="18" charset="0"/>
              </a:rPr>
              <a:t>Tuntutan akal budi. 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407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Times New Roman" pitchFamily="18" charset="0"/>
              </a:rPr>
              <a:t>Ciri-ciri Negara Hukum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itchFamily="18" charset="0"/>
              </a:rPr>
              <a:t>Menurut </a:t>
            </a:r>
            <a:r>
              <a:rPr lang="id-ID" b="1" smtClean="0">
                <a:cs typeface="Times New Roman" pitchFamily="18" charset="0"/>
              </a:rPr>
              <a:t>Franz Magnis Suseno</a:t>
            </a:r>
            <a:r>
              <a:rPr lang="id-ID" smtClean="0">
                <a:cs typeface="Times New Roman" pitchFamily="18" charset="0"/>
              </a:rPr>
              <a:t>, </a:t>
            </a:r>
            <a:endParaRPr lang="en-US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C</a:t>
            </a:r>
            <a:r>
              <a:rPr lang="id-ID" smtClean="0">
                <a:cs typeface="Times New Roman" pitchFamily="18" charset="0"/>
              </a:rPr>
              <a:t>iri-ciri negara hukum: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</a:t>
            </a:r>
            <a:r>
              <a:rPr lang="en-US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id-ID" smtClean="0">
                <a:cs typeface="Times New Roman" pitchFamily="18" charset="0"/>
              </a:rPr>
              <a:t>kekuasaan dijalankan sesuai dengan hukum positif yang berlaku kegiatan negara berada di bawah kontrol kekuasaan kehakiman yang efektif berdasarkan UUD yang menjamin HAM dan pembagian kekuasaan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33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400" smtClean="0">
                <a:cs typeface="Times New Roman" pitchFamily="18" charset="0"/>
              </a:rPr>
              <a:t>Ciri-ciri  </a:t>
            </a:r>
            <a:r>
              <a:rPr lang="en-US" sz="2400" smtClean="0">
                <a:cs typeface="Times New Roman" pitchFamily="18" charset="0"/>
              </a:rPr>
              <a:t>N</a:t>
            </a:r>
            <a:r>
              <a:rPr lang="id-ID" sz="2400" smtClean="0">
                <a:cs typeface="Times New Roman" pitchFamily="18" charset="0"/>
              </a:rPr>
              <a:t>egara </a:t>
            </a:r>
            <a:r>
              <a:rPr lang="en-US" sz="2400" smtClean="0">
                <a:cs typeface="Times New Roman" pitchFamily="18" charset="0"/>
              </a:rPr>
              <a:t>H</a:t>
            </a:r>
            <a:r>
              <a:rPr lang="id-ID" sz="2400" smtClean="0">
                <a:cs typeface="Times New Roman" pitchFamily="18" charset="0"/>
              </a:rPr>
              <a:t>ukum menurut International Comission of Jurists di Bangkok 1965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id-ID" sz="2400" smtClean="0">
                <a:cs typeface="Times New Roman" pitchFamily="18" charset="0"/>
              </a:rPr>
              <a:t>:</a:t>
            </a:r>
            <a:endParaRPr lang="en-US" sz="2400" smtClean="0"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mtClean="0">
                <a:cs typeface="Times New Roman" pitchFamily="18" charset="0"/>
              </a:rPr>
              <a:t>Perlindungan konstitusional, yaitu adanya jaminan HAM dalam  konstitusi dan prosedur memperoleh perlindungan HAM.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Badan kehakiman yang bebas dan mandiri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Pemilu  yang bebas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Kebebasan menyatakan pendapat</a:t>
            </a:r>
          </a:p>
          <a:p>
            <a:pPr algn="just" eaLnBrk="1" hangingPunct="1"/>
            <a:r>
              <a:rPr lang="id-ID" smtClean="0">
                <a:cs typeface="Times New Roman" pitchFamily="18" charset="0"/>
              </a:rPr>
              <a:t>Kebebasan berserikat</a:t>
            </a:r>
          </a:p>
          <a:p>
            <a:pPr eaLnBrk="1" hangingPunct="1"/>
            <a:r>
              <a:rPr lang="id-ID" smtClean="0">
                <a:cs typeface="Times New Roman" pitchFamily="18" charset="0"/>
              </a:rPr>
              <a:t>Adanya pendidikan  kewarganegaraan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191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Times New Roman" pitchFamily="18" charset="0"/>
              </a:rPr>
              <a:t>Rechsstaat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27025" y="1412875"/>
            <a:ext cx="8305800" cy="4648200"/>
          </a:xfrm>
        </p:spPr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000" b="1" dirty="0">
                <a:cs typeface="Times New Roman" panose="02020603050405020304" pitchFamily="18" charset="0"/>
              </a:rPr>
              <a:t>Rechsstaat</a:t>
            </a:r>
            <a:r>
              <a:rPr lang="id-ID" sz="2000" dirty="0">
                <a:cs typeface="Times New Roman" panose="02020603050405020304" pitchFamily="18" charset="0"/>
              </a:rPr>
              <a:t> di mulai abad 19 di Jerman, 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000" b="1" dirty="0">
                <a:cs typeface="Times New Roman" panose="02020603050405020304" pitchFamily="18" charset="0"/>
              </a:rPr>
              <a:t>Karakteristiknya :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Berangkat dari perjuangan menentang absolutisme (revolusioner)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Kontinental (civil law)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Administratif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000" b="1" dirty="0">
                <a:cs typeface="Times New Roman" panose="02020603050405020304" pitchFamily="18" charset="0"/>
              </a:rPr>
              <a:t>Ciri-ciri Rechsstaat :</a:t>
            </a:r>
            <a:endParaRPr lang="en-US" sz="2000" b="1" dirty="0"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Adanya Undang-undang Dasar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Adanya </a:t>
            </a:r>
            <a:r>
              <a:rPr lang="id-ID" sz="2000" dirty="0" smtClean="0">
                <a:cs typeface="Times New Roman" panose="02020603050405020304" pitchFamily="18" charset="0"/>
              </a:rPr>
              <a:t>pem</a:t>
            </a:r>
            <a:r>
              <a:rPr lang="en-US" sz="2000" smtClean="0">
                <a:cs typeface="Times New Roman" panose="02020603050405020304" pitchFamily="18" charset="0"/>
              </a:rPr>
              <a:t>isahan</a:t>
            </a:r>
            <a:r>
              <a:rPr lang="id-ID" sz="2000" smtClean="0">
                <a:cs typeface="Times New Roman" panose="02020603050405020304" pitchFamily="18" charset="0"/>
              </a:rPr>
              <a:t> </a:t>
            </a:r>
            <a:r>
              <a:rPr lang="id-ID" sz="2000" dirty="0">
                <a:cs typeface="Times New Roman" panose="02020603050405020304" pitchFamily="18" charset="0"/>
              </a:rPr>
              <a:t>kekuasaan negara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Adanya pengakuan Hak-hak kebebasan Rakyat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000" b="1" dirty="0">
                <a:cs typeface="Times New Roman" panose="02020603050405020304" pitchFamily="18" charset="0"/>
              </a:rPr>
              <a:t>Ciri-ciri Rechtsstaat (Menurut Stahl):</a:t>
            </a:r>
            <a:endParaRPr lang="en-US" sz="2000" b="1" dirty="0"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Perlindungan terhadap HAM</a:t>
            </a:r>
          </a:p>
          <a:p>
            <a:pPr marL="457200" indent="-4572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Pemisahan dan pembagian kekuasaan negara untuk menjamin perlindungan HAM</a:t>
            </a:r>
          </a:p>
          <a:p>
            <a:pPr marL="457200" indent="-4572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Pemerintahan berdasarkan peraturan</a:t>
            </a:r>
          </a:p>
          <a:p>
            <a:pPr marL="457200" indent="-4572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id-ID" sz="2000" dirty="0">
                <a:cs typeface="Times New Roman" panose="02020603050405020304" pitchFamily="18" charset="0"/>
              </a:rPr>
              <a:t>Adanya peradilan </a:t>
            </a:r>
            <a:r>
              <a:rPr lang="id-ID" sz="2000" dirty="0" smtClean="0">
                <a:cs typeface="Times New Roman" panose="02020603050405020304" pitchFamily="18" charset="0"/>
              </a:rPr>
              <a:t>administrasi</a:t>
            </a:r>
            <a:endParaRPr lang="id-ID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2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Unsur dalam  Negara Hukum:</vt:lpstr>
      <vt:lpstr>Alasan mendasar negara dijalankan berdasarkan hukum :</vt:lpstr>
      <vt:lpstr>Ciri-ciri Negara Hukum</vt:lpstr>
      <vt:lpstr>Ciri-ciri  Negara Hukum menurut International Comission of Jurists di Bangkok 1965 :</vt:lpstr>
      <vt:lpstr>Rechsstaat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ASUS-PC</cp:lastModifiedBy>
  <cp:revision>1</cp:revision>
  <dcterms:created xsi:type="dcterms:W3CDTF">2006-08-16T00:00:00Z</dcterms:created>
  <dcterms:modified xsi:type="dcterms:W3CDTF">2019-06-28T15:18:24Z</dcterms:modified>
</cp:coreProperties>
</file>