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200" smtClean="0">
                <a:cs typeface="Times New Roman" pitchFamily="18" charset="0"/>
              </a:rPr>
              <a:t>Lanjutan ….. Rechsstaat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33400" indent="-533400" eaLnBrk="1" fontAlgn="auto" hangingPunct="1">
              <a:spcAft>
                <a:spcPts val="0"/>
              </a:spcAft>
              <a:defRPr/>
            </a:pPr>
            <a:r>
              <a:rPr lang="id-ID" b="1">
                <a:cs typeface="Times New Roman" panose="02020603050405020304" pitchFamily="18" charset="0"/>
              </a:rPr>
              <a:t>Burkens </a:t>
            </a:r>
            <a:r>
              <a:rPr lang="id-ID" b="1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d-ID" b="1">
                <a:cs typeface="Times New Roman" panose="02020603050405020304" pitchFamily="18" charset="0"/>
              </a:rPr>
              <a:t> Syarat Rechsstaat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>
                <a:cs typeface="Times New Roman" panose="02020603050405020304" pitchFamily="18" charset="0"/>
              </a:rPr>
              <a:t>Asas legalitas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>
                <a:cs typeface="Times New Roman" panose="02020603050405020304" pitchFamily="18" charset="0"/>
              </a:rPr>
              <a:t>Pembagian kekuasaan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>
                <a:cs typeface="Times New Roman" panose="02020603050405020304" pitchFamily="18" charset="0"/>
              </a:rPr>
              <a:t>Perlindungan hukum terhadap hak-hak dasar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>
                <a:cs typeface="Times New Roman" panose="02020603050405020304" pitchFamily="18" charset="0"/>
              </a:rPr>
              <a:t>Pengawasan peradilan</a:t>
            </a:r>
            <a:r>
              <a:rPr lang="id-ID"/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endParaRPr lang="id-ID"/>
          </a:p>
          <a:p>
            <a:pPr marL="533400" indent="-533400" eaLnBrk="1" fontAlgn="auto" hangingPunct="1">
              <a:spcAft>
                <a:spcPts val="0"/>
              </a:spcAft>
              <a:defRPr/>
            </a:pPr>
            <a:r>
              <a:rPr lang="id-ID" b="1">
                <a:cs typeface="Times New Roman" panose="02020603050405020304" pitchFamily="18" charset="0"/>
              </a:rPr>
              <a:t>Rechsstaat, </a:t>
            </a:r>
            <a:r>
              <a:rPr lang="id-ID" b="1"/>
              <a:t>terbagi menjadi :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id-ID">
                <a:cs typeface="Times New Roman" panose="02020603050405020304" pitchFamily="18" charset="0"/>
              </a:rPr>
              <a:t>Liberal – Rechsstaat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id-ID">
                <a:cs typeface="Times New Roman" panose="02020603050405020304" pitchFamily="18" charset="0"/>
              </a:rPr>
              <a:t>Sociale – Rechsstaat 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04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200" smtClean="0">
                <a:cs typeface="Times New Roman" pitchFamily="18" charset="0"/>
              </a:rPr>
              <a:t>Lanjutan ….. Rechsstaat</a:t>
            </a:r>
            <a:endParaRPr lang="en-US" sz="3200" smtClean="0">
              <a:cs typeface="Times New Roman" pitchFamily="18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33400" indent="-533400" eaLnBrk="1" fontAlgn="auto" hangingPunct="1">
              <a:spcAft>
                <a:spcPts val="0"/>
              </a:spcAft>
              <a:defRPr/>
            </a:pPr>
            <a:r>
              <a:rPr lang="id-ID" sz="2000" b="1">
                <a:cs typeface="Times New Roman" panose="02020603050405020304" pitchFamily="18" charset="0"/>
              </a:rPr>
              <a:t>Prinsip Dasar liberal – Rechsstaat</a:t>
            </a:r>
            <a:r>
              <a:rPr lang="en-US" sz="2000" b="1">
                <a:cs typeface="Times New Roman" panose="02020603050405020304" pitchFamily="18" charset="0"/>
              </a:rPr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Pemisahan Negara dan masyarakat sipil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Adanya jaminan atas hak-hak kebebasan sipil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Asas legalitas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Birokrasi dan Kekuasaan kehakiman yang netral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Perlindungan Hukum bagi rakyat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Pembagian kekuasaan</a:t>
            </a:r>
            <a:endParaRPr lang="en-US" sz="2000">
              <a:cs typeface="Times New Roman" panose="02020603050405020304" pitchFamily="18" charset="0"/>
            </a:endParaRPr>
          </a:p>
          <a:p>
            <a:pPr marL="533400" indent="-533400" eaLnBrk="1" fontAlgn="auto" hangingPunct="1">
              <a:spcAft>
                <a:spcPts val="0"/>
              </a:spcAft>
              <a:defRPr/>
            </a:pPr>
            <a:endParaRPr lang="en-US" sz="2000" b="1">
              <a:cs typeface="Times New Roman" panose="02020603050405020304" pitchFamily="18" charset="0"/>
            </a:endParaRPr>
          </a:p>
          <a:p>
            <a:pPr marL="533400" indent="-533400" eaLnBrk="1" fontAlgn="auto" hangingPunct="1">
              <a:spcAft>
                <a:spcPts val="0"/>
              </a:spcAft>
              <a:defRPr/>
            </a:pPr>
            <a:r>
              <a:rPr lang="id-ID" sz="2000" b="1">
                <a:cs typeface="Times New Roman" panose="02020603050405020304" pitchFamily="18" charset="0"/>
              </a:rPr>
              <a:t>Prinsip Dasar Sociale – Rechsstaat</a:t>
            </a:r>
            <a:r>
              <a:rPr lang="en-US" sz="2000" b="1">
                <a:cs typeface="Times New Roman" panose="02020603050405020304" pitchFamily="18" charset="0"/>
              </a:rPr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Perlindungan terhadap hak sosial, ekonomi dan hak budaya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Asas publik diartikan berbasis masyarakat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Asas legalitas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>
                <a:cs typeface="Times New Roman" panose="02020603050405020304" pitchFamily="18" charset="0"/>
              </a:rPr>
              <a:t>Kepentingan Seluruh Masyarakat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8706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655638"/>
            <a:ext cx="5435600" cy="563562"/>
          </a:xfrm>
        </p:spPr>
        <p:txBody>
          <a:bodyPr/>
          <a:lstStyle/>
          <a:p>
            <a:pPr eaLnBrk="1" hangingPunct="1"/>
            <a:r>
              <a:rPr lang="id-ID" sz="3200" smtClean="0">
                <a:cs typeface="Times New Roman" pitchFamily="18" charset="0"/>
              </a:rPr>
              <a:t>Konsep The Rule of </a:t>
            </a:r>
            <a:r>
              <a:rPr lang="en-US" sz="3200" smtClean="0">
                <a:cs typeface="Times New Roman" pitchFamily="18" charset="0"/>
              </a:rPr>
              <a:t>L</a:t>
            </a:r>
            <a:r>
              <a:rPr lang="id-ID" sz="3200" smtClean="0">
                <a:cs typeface="Times New Roman" pitchFamily="18" charset="0"/>
              </a:rPr>
              <a:t>aw</a:t>
            </a:r>
            <a:r>
              <a:rPr lang="en-US" sz="3200" smtClean="0">
                <a:cs typeface="Times New Roman" pitchFamily="18" charset="0"/>
              </a:rPr>
              <a:t> :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>
                <a:cs typeface="Times New Roman" panose="02020603050405020304" pitchFamily="18" charset="0"/>
              </a:rPr>
              <a:t>The Rule of law : A.V Dicey 1885 di Inggris. </a:t>
            </a:r>
            <a:endParaRPr lang="en-US" b="1"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b="1">
                <a:cs typeface="Times New Roman" panose="02020603050405020304" pitchFamily="18" charset="0"/>
              </a:rPr>
              <a:t>Makna The Rule of law :</a:t>
            </a:r>
            <a:r>
              <a:rPr lang="en-US" b="1">
                <a:cs typeface="Times New Roman" panose="020206030504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>
                <a:cs typeface="Times New Roman" panose="02020603050405020304" pitchFamily="18" charset="0"/>
              </a:rPr>
              <a:t>Supremasi absolut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>
                <a:cs typeface="Times New Roman" panose="02020603050405020304" pitchFamily="18" charset="0"/>
              </a:rPr>
              <a:t>Persamaan di hadapan hukum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>
                <a:cs typeface="Times New Roman" panose="02020603050405020304" pitchFamily="18" charset="0"/>
              </a:rPr>
              <a:t>Hukum Konstitusi adalah konsekwensi dari hak-hak individu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b="1">
                <a:cs typeface="Times New Roman" panose="02020603050405020304" pitchFamily="18" charset="0"/>
              </a:rPr>
              <a:t>Ciri-ciri the rule of law (menurut AV Dicey) ;</a:t>
            </a:r>
            <a:r>
              <a:rPr lang="en-US" b="1">
                <a:cs typeface="Times New Roman" panose="02020603050405020304" pitchFamily="18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>
                <a:cs typeface="Times New Roman" panose="02020603050405020304" pitchFamily="18" charset="0"/>
              </a:rPr>
              <a:t>Supremasi aturan-aturan hukum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>
                <a:cs typeface="Times New Roman" panose="02020603050405020304" pitchFamily="18" charset="0"/>
              </a:rPr>
              <a:t>Kesamaan kedudukan di depan hukum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d-ID">
                <a:cs typeface="Times New Roman" panose="02020603050405020304" pitchFamily="18" charset="0"/>
              </a:rPr>
              <a:t>Jaminan perlindungan HAM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cs typeface="Times New Roman" pitchFamily="18" charset="0"/>
              </a:rPr>
              <a:t>BENTUK-BENTUK </a:t>
            </a:r>
            <a:br>
              <a:rPr lang="en-US" sz="3200" smtClean="0">
                <a:cs typeface="Times New Roman" pitchFamily="18" charset="0"/>
              </a:rPr>
            </a:br>
            <a:r>
              <a:rPr lang="en-US" sz="3200" smtClean="0">
                <a:cs typeface="Times New Roman" pitchFamily="18" charset="0"/>
              </a:rPr>
              <a:t>NEGARA HUKUM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33563"/>
            <a:ext cx="8305800" cy="4475162"/>
          </a:xfrm>
        </p:spPr>
        <p:txBody>
          <a:bodyPr rtlCol="0">
            <a:normAutofit fontScale="92500"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n-US" sz="2000"/>
              <a:t>NEGARA HUKUM FORMAL</a:t>
            </a:r>
          </a:p>
          <a:p>
            <a:pPr marL="533400" indent="-533400" algn="just" eaLnBrk="1" fontAlgn="auto" hangingPunct="1">
              <a:spcAft>
                <a:spcPts val="0"/>
              </a:spcAft>
              <a:defRPr/>
            </a:pPr>
            <a:r>
              <a:rPr lang="id-ID" sz="1600">
                <a:cs typeface="Times New Roman" panose="02020603050405020304" pitchFamily="18" charset="0"/>
              </a:rPr>
              <a:t>Negara hukum formal berkembang pada abad XIX </a:t>
            </a:r>
            <a:endParaRPr lang="id-ID" sz="1600">
              <a:cs typeface="Arial" panose="020B0604020202020204" pitchFamily="34" charset="0"/>
            </a:endParaRPr>
          </a:p>
          <a:p>
            <a:pPr marL="533400" indent="-533400" algn="just" eaLnBrk="1" fontAlgn="auto" hangingPunct="1">
              <a:spcAft>
                <a:spcPts val="0"/>
              </a:spcAft>
              <a:defRPr/>
            </a:pPr>
            <a:r>
              <a:rPr lang="id-ID" sz="1600">
                <a:cs typeface="Times New Roman" panose="02020603050405020304" pitchFamily="18" charset="0"/>
              </a:rPr>
              <a:t>Menitik beratkan pada indiviadualisme </a:t>
            </a:r>
            <a:endParaRPr lang="id-ID" sz="1600">
              <a:cs typeface="Arial" panose="020B0604020202020204" pitchFamily="34" charset="0"/>
            </a:endParaRPr>
          </a:p>
          <a:p>
            <a:pPr marL="533400" indent="-533400" algn="just" eaLnBrk="1" fontAlgn="auto" hangingPunct="1">
              <a:spcAft>
                <a:spcPts val="0"/>
              </a:spcAft>
              <a:defRPr/>
            </a:pPr>
            <a:r>
              <a:rPr lang="id-ID" sz="1600">
                <a:cs typeface="Times New Roman" panose="02020603050405020304" pitchFamily="18" charset="0"/>
              </a:rPr>
              <a:t>Pemerintah sebagai nachwachtersstaat (penjaga malam) yang tugas melaksanakan keputusan-keputusan parlemen yang dituangkan dalam undang-undang. </a:t>
            </a:r>
            <a:endParaRPr lang="id-ID" sz="1600">
              <a:cs typeface="Arial" panose="020B0604020202020204" pitchFamily="34" charset="0"/>
            </a:endParaRPr>
          </a:p>
          <a:p>
            <a:pPr marL="533400" indent="-533400" algn="just" eaLnBrk="1" fontAlgn="auto" hangingPunct="1">
              <a:spcAft>
                <a:spcPts val="0"/>
              </a:spcAft>
              <a:defRPr/>
            </a:pPr>
            <a:r>
              <a:rPr lang="id-ID" sz="1600">
                <a:cs typeface="Times New Roman" panose="02020603050405020304" pitchFamily="18" charset="0"/>
              </a:rPr>
              <a:t>Pemerintah dituntut untuk pasif dan hanya sebagai wasit atau pelaksana berbagai keinginan rakyat yang dituangkan dalam undang-undang agar tidak terjadi absolutisme. </a:t>
            </a:r>
            <a:endParaRPr lang="id-ID" sz="1600">
              <a:cs typeface="Arial" panose="020B0604020202020204" pitchFamily="34" charset="0"/>
            </a:endParaRPr>
          </a:p>
          <a:p>
            <a:pPr marL="533400" indent="-533400" eaLnBrk="1" fontAlgn="auto" hangingPunct="1">
              <a:spcAft>
                <a:spcPts val="0"/>
              </a:spcAft>
              <a:defRPr/>
            </a:pPr>
            <a:r>
              <a:rPr lang="id-ID" sz="1600">
                <a:cs typeface="Times New Roman" panose="02020603050405020304" pitchFamily="18" charset="0"/>
              </a:rPr>
              <a:t>Akibat dari negara formal ini adalah kesenjangan ekonomi dan sosial.</a:t>
            </a:r>
            <a:r>
              <a:rPr lang="en-US" sz="1600"/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defRPr/>
            </a:pPr>
            <a:endParaRPr lang="en-US" sz="2000"/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 startAt="2"/>
              <a:defRPr/>
            </a:pPr>
            <a:r>
              <a:rPr lang="en-US" sz="2000"/>
              <a:t>NEGARA HUKUM MATERIIL</a:t>
            </a:r>
          </a:p>
          <a:p>
            <a:pPr marL="533400" indent="-533400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1800">
                <a:cs typeface="Times New Roman" panose="02020603050405020304" pitchFamily="18" charset="0"/>
              </a:rPr>
              <a:t>Pertengahan abad XX muncul gagasan negara hukum materiil (welfare state). </a:t>
            </a:r>
          </a:p>
          <a:p>
            <a:pPr marL="533400" indent="-533400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1800">
                <a:cs typeface="Times New Roman" panose="02020603050405020304" pitchFamily="18" charset="0"/>
              </a:rPr>
              <a:t>Pemerintah justru bertanggung jawab atas kesejahteraan masyarakatnya </a:t>
            </a:r>
          </a:p>
          <a:p>
            <a:pPr marL="533400" indent="-533400"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1800">
                <a:cs typeface="Times New Roman" panose="02020603050405020304" pitchFamily="18" charset="0"/>
              </a:rPr>
              <a:t>Pemerintah turut campur dalam kegiatan masyarakat dan tidak boleh pasif.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61962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Lanjutan ….. Rechsstaat</vt:lpstr>
      <vt:lpstr>Lanjutan ….. Rechsstaat</vt:lpstr>
      <vt:lpstr>Konsep The Rule of Law :</vt:lpstr>
      <vt:lpstr>BENTUK-BENTUK  NEGARA HUKUM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Lanjutan ….. Rechsstaat</dc:title>
  <dc:creator>monika y</dc:creator>
  <cp:lastModifiedBy>ASUS-PC</cp:lastModifiedBy>
  <cp:revision>1</cp:revision>
  <dcterms:created xsi:type="dcterms:W3CDTF">2006-08-16T00:00:00Z</dcterms:created>
  <dcterms:modified xsi:type="dcterms:W3CDTF">2019-06-28T15:19:12Z</dcterms:modified>
</cp:coreProperties>
</file>