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sldIdLst>
    <p:sldId id="278" r:id="rId2"/>
    <p:sldId id="280" r:id="rId3"/>
    <p:sldId id="281" r:id="rId4"/>
    <p:sldId id="282" r:id="rId5"/>
    <p:sldId id="276" r:id="rId6"/>
    <p:sldId id="277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60" r:id="rId20"/>
    <p:sldId id="261" r:id="rId21"/>
    <p:sldId id="279" r:id="rId22"/>
  </p:sldIdLst>
  <p:sldSz cx="10688638" cy="7562850"/>
  <p:notesSz cx="6858000" cy="9144000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8"/>
    <p:restoredTop sz="94554"/>
  </p:normalViewPr>
  <p:slideViewPr>
    <p:cSldViewPr snapToGrid="0" snapToObjects="1">
      <p:cViewPr varScale="1">
        <p:scale>
          <a:sx n="92" d="100"/>
          <a:sy n="92" d="100"/>
        </p:scale>
        <p:origin x="1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88638" cy="5041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567" y="1"/>
            <a:ext cx="10683073" cy="50419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24" y="5469929"/>
            <a:ext cx="6814007" cy="1613408"/>
          </a:xfrm>
        </p:spPr>
        <p:txBody>
          <a:bodyPr anchor="ctr">
            <a:normAutofit/>
          </a:bodyPr>
          <a:lstStyle>
            <a:lvl1pPr algn="r">
              <a:defRPr sz="4852" spc="22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8851" y="5469929"/>
            <a:ext cx="2805767" cy="1613408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4200" indent="0" algn="ctr">
              <a:buNone/>
              <a:defRPr sz="1764"/>
            </a:lvl2pPr>
            <a:lvl3pPr marL="1008400" indent="0" algn="ctr">
              <a:buNone/>
              <a:defRPr sz="1764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5D22EF-24B8-F046-BFBD-757C753E305C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DA7E-4DA0-C64A-A26A-304163787D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2684" y="5805139"/>
            <a:ext cx="0" cy="10083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F846-BF45-634C-8561-82652E013C60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9A55-4D53-DA4F-89DB-573962CF1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8" y="840317"/>
            <a:ext cx="2304738" cy="5966248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453" y="840317"/>
            <a:ext cx="6646997" cy="59662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DB7D-DD7A-EE49-8599-20EA1AD67F0B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E6AF-26E3-8A40-9C44-1C793A1ED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18126" y="168720"/>
            <a:ext cx="0" cy="8016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ckground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6886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688013"/>
            <a:ext cx="10688638" cy="187483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22" y="2272657"/>
            <a:ext cx="7992064" cy="873497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rgbClr val="0079B8"/>
                </a:solidFill>
                <a:latin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34222" y="3781426"/>
            <a:ext cx="7992064" cy="3352910"/>
          </a:xfrm>
        </p:spPr>
        <p:txBody>
          <a:bodyPr/>
          <a:lstStyle>
            <a:lvl1pPr>
              <a:defRPr>
                <a:latin typeface="Open Sans"/>
              </a:defRPr>
            </a:lvl1pPr>
            <a:lvl2pPr>
              <a:defRPr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2229960" y="3146154"/>
            <a:ext cx="7996326" cy="555862"/>
          </a:xfrm>
        </p:spPr>
        <p:txBody>
          <a:bodyPr rtlCol="0" anchor="ctr">
            <a:normAutofit/>
          </a:bodyPr>
          <a:lstStyle>
            <a:lvl1pPr>
              <a:defRPr lang="id-ID" sz="2500" b="1" dirty="0">
                <a:solidFill>
                  <a:srgbClr val="0079B8"/>
                </a:solidFill>
                <a:latin typeface="Open Sans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349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7990CEA9-CECD-CA4C-98C0-F0699D820F6C}" type="datetime1">
              <a:rPr lang="id-ID"/>
              <a:pPr/>
              <a:t>16/03/19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51250" y="7116763"/>
            <a:ext cx="33861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596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23E5BD3A-5704-5E47-99D7-088AA6E392E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69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ckground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6886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688013"/>
            <a:ext cx="10688638" cy="187483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22" y="2272657"/>
            <a:ext cx="7992064" cy="873497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rgbClr val="0079B8"/>
                </a:solidFill>
                <a:latin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34222" y="3781426"/>
            <a:ext cx="7992064" cy="3352910"/>
          </a:xfrm>
        </p:spPr>
        <p:txBody>
          <a:bodyPr/>
          <a:lstStyle>
            <a:lvl1pPr>
              <a:defRPr>
                <a:latin typeface="Open Sans"/>
              </a:defRPr>
            </a:lvl1pPr>
            <a:lvl2pPr>
              <a:defRPr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2229960" y="3146154"/>
            <a:ext cx="7996326" cy="555862"/>
          </a:xfrm>
        </p:spPr>
        <p:txBody>
          <a:bodyPr rtlCol="0" anchor="ctr">
            <a:normAutofit/>
          </a:bodyPr>
          <a:lstStyle>
            <a:lvl1pPr>
              <a:defRPr lang="id-ID" sz="2500" b="1" dirty="0">
                <a:solidFill>
                  <a:srgbClr val="0079B8"/>
                </a:solidFill>
                <a:latin typeface="Open Sans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349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C5A07D8F-79D6-C341-BFBC-43D68F830421}" type="datetime1">
              <a:rPr lang="id-ID"/>
              <a:pPr/>
              <a:t>16/03/19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51250" y="7116763"/>
            <a:ext cx="33861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596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A53FC0F5-A73C-7941-BAFC-35877A1B3EC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802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 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1331575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5089" y="3153813"/>
            <a:ext cx="8260933" cy="126047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DFE37-9DB3-D740-8749-386FBFEC77C7}" type="datetime1">
              <a:rPr lang="id-ID"/>
              <a:pPr/>
              <a:t>16/03/19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801E2-22DC-0740-9E67-77305A9EE6D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3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0A29-9E2B-8545-B312-B38ABB9E2D18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D65-D0FE-9149-8B96-EFB317761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88638" cy="50419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567" y="1"/>
            <a:ext cx="10683073" cy="50419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24" y="5469929"/>
            <a:ext cx="6814007" cy="1613408"/>
          </a:xfrm>
        </p:spPr>
        <p:txBody>
          <a:bodyPr anchor="ctr">
            <a:normAutofit/>
          </a:bodyPr>
          <a:lstStyle>
            <a:lvl1pPr algn="r">
              <a:defRPr sz="4852" b="0" spc="22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851" y="5469929"/>
            <a:ext cx="2805767" cy="161340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42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B9E-A244-7B4B-9EE0-B6F576B3083E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F11-2ACB-B54E-AC22-576CE5BE93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2684" y="5805139"/>
            <a:ext cx="0" cy="10083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45" y="645363"/>
            <a:ext cx="8521517" cy="16537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846" y="2520950"/>
            <a:ext cx="4168569" cy="443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793" y="2520950"/>
            <a:ext cx="4168569" cy="443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5A7E-B4CB-A44E-828E-0048C9CD0F0D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9C4E-3C23-704B-91DD-03C8839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7845" y="645363"/>
            <a:ext cx="8521517" cy="16537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846" y="2403654"/>
            <a:ext cx="4168569" cy="90754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6" b="0" cap="none" baseline="0">
                <a:solidFill>
                  <a:schemeClr val="accent1"/>
                </a:solidFill>
                <a:latin typeface="+mn-lt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846" y="3272811"/>
            <a:ext cx="4168569" cy="3685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0793" y="2403654"/>
            <a:ext cx="4168569" cy="90754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marL="0" lvl="0" indent="0" algn="l" defTabSz="1008400" rtl="0" eaLnBrk="1" latinLnBrk="0" hangingPunct="1">
              <a:lnSpc>
                <a:spcPct val="90000"/>
              </a:lnSpc>
              <a:spcBef>
                <a:spcPts val="1985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0793" y="3272811"/>
            <a:ext cx="4168569" cy="3685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010-C787-B841-B415-041854B87C33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D01C-787C-8444-BE32-253165290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9EF-80DD-AF43-945E-329BDE5097E3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832-52D5-5F42-A8A5-DD6DD7727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2B27-821C-F84E-8991-41CE2924F741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979-1A1D-5745-9DE1-08D007F8C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7845" y="519970"/>
            <a:ext cx="3847910" cy="191592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299" y="907542"/>
            <a:ext cx="4978233" cy="5717515"/>
          </a:xfrm>
        </p:spPr>
        <p:txBody>
          <a:bodyPr>
            <a:normAutofit/>
          </a:bodyPr>
          <a:lstStyle>
            <a:lvl1pPr>
              <a:defRPr sz="2206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45" y="2489528"/>
            <a:ext cx="3847910" cy="414897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2"/>
              </a:spcBef>
              <a:buNone/>
              <a:defRPr sz="176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D6B-69B6-1E43-930F-15D127185D05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BCA2-6324-1942-8C0C-A28BA2C98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24" y="5469930"/>
            <a:ext cx="6814007" cy="1613408"/>
          </a:xfrm>
        </p:spPr>
        <p:txBody>
          <a:bodyPr anchor="ctr">
            <a:normAutofit/>
          </a:bodyPr>
          <a:lstStyle>
            <a:lvl1pPr algn="r">
              <a:defRPr sz="4852" spc="22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85966" cy="50419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8851" y="5469930"/>
            <a:ext cx="2805767" cy="161340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8FA9-4E71-C845-AB30-054E0958D1B5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E714-5399-E045-BD5D-5443FD76F0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2684" y="5805139"/>
            <a:ext cx="0" cy="10083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7845" y="645363"/>
            <a:ext cx="8521517" cy="165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846" y="2520950"/>
            <a:ext cx="8521518" cy="443687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847" y="7135749"/>
            <a:ext cx="1888521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3068CD-E3BA-524E-9A7A-33BD4E937DF8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5765" y="7135749"/>
            <a:ext cx="5173766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1011" y="7135749"/>
            <a:ext cx="853607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A1C7F0-5C43-F34D-988C-EC9FACB03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040" y="911252"/>
            <a:ext cx="0" cy="10083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07" r:id="rId12"/>
    <p:sldLayoutId id="2147483708" r:id="rId13"/>
    <p:sldLayoutId id="2147483709" r:id="rId14"/>
  </p:sldLayoutIdLst>
  <p:txStyles>
    <p:titleStyle>
      <a:lvl1pPr algn="l" defTabSz="1008400" rtl="0" eaLnBrk="1" latinLnBrk="0" hangingPunct="1">
        <a:lnSpc>
          <a:spcPct val="80000"/>
        </a:lnSpc>
        <a:spcBef>
          <a:spcPct val="0"/>
        </a:spcBef>
        <a:buNone/>
        <a:defRPr sz="4852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6" kern="1200">
          <a:solidFill>
            <a:schemeClr val="tx1"/>
          </a:solidFill>
          <a:latin typeface="+mn-lt"/>
          <a:ea typeface="+mn-ea"/>
          <a:cs typeface="+mn-cs"/>
        </a:defRPr>
      </a:lvl1pPr>
      <a:lvl2pPr marL="292436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4116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460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7140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8400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744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1172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2516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64" y="0"/>
            <a:ext cx="6262254" cy="756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" y="692727"/>
            <a:ext cx="4100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Criminal Justice System </a:t>
            </a:r>
          </a:p>
          <a:p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3455" y="3172691"/>
            <a:ext cx="3001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Ahmad Sofian, SH,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699" y="339436"/>
            <a:ext cx="8521517" cy="165374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SISTEM PERADILAN PIDANA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43" y="1993179"/>
            <a:ext cx="9618662" cy="4991100"/>
          </a:xfrm>
        </p:spPr>
        <p:txBody>
          <a:bodyPr/>
          <a:lstStyle/>
          <a:p>
            <a:r>
              <a:rPr lang="en-US" sz="3200" b="1" dirty="0" err="1"/>
              <a:t>M</a:t>
            </a:r>
            <a:r>
              <a:rPr lang="en-US" sz="3200" b="1" dirty="0" err="1" smtClean="0"/>
              <a:t>ardjono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Reksodiputro</a:t>
            </a:r>
            <a:r>
              <a:rPr lang="en-US" sz="3200" dirty="0"/>
              <a:t>,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diartikan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proses </a:t>
            </a:r>
            <a:r>
              <a:rPr lang="en-US" sz="3200" dirty="0" err="1"/>
              <a:t>penyelenggarakan</a:t>
            </a:r>
            <a:r>
              <a:rPr lang="en-US" sz="3200" dirty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system formal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menanggulangi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kejahatan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err="1"/>
              <a:t>Muladi</a:t>
            </a:r>
            <a:r>
              <a:rPr lang="en-US" sz="3200" dirty="0"/>
              <a:t>,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(network) </a:t>
            </a:r>
            <a:r>
              <a:rPr lang="en-US" sz="3200" dirty="0" err="1"/>
              <a:t>peradilan</a:t>
            </a:r>
            <a:r>
              <a:rPr lang="en-US" sz="3200" dirty="0"/>
              <a:t> yang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materiel,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formil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b="1" dirty="0" err="1"/>
              <a:t>Indriyanto</a:t>
            </a:r>
            <a:r>
              <a:rPr lang="en-US" sz="3200" b="1" dirty="0"/>
              <a:t> Seno </a:t>
            </a:r>
            <a:r>
              <a:rPr lang="en-US" sz="3200" b="1" dirty="0" err="1"/>
              <a:t>Adji</a:t>
            </a:r>
            <a:r>
              <a:rPr lang="en-US" sz="3200" dirty="0"/>
              <a:t> </a:t>
            </a:r>
            <a:r>
              <a:rPr lang="en-US" sz="3200" dirty="0" smtClean="0"/>
              <a:t>: criminal justice system yang </a:t>
            </a:r>
            <a:r>
              <a:rPr lang="en-US" sz="3200" dirty="0" err="1" smtClean="0"/>
              <a:t>pertama</a:t>
            </a:r>
            <a:r>
              <a:rPr lang="en-US" sz="3200" dirty="0" smtClean="0"/>
              <a:t> kali </a:t>
            </a:r>
            <a:r>
              <a:rPr lang="en-US" sz="3200" dirty="0" err="1" smtClean="0"/>
              <a:t>dikembangkan</a:t>
            </a:r>
            <a:r>
              <a:rPr lang="en-US" sz="3200" dirty="0" smtClean="0"/>
              <a:t> di 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107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Black Law </a:t>
            </a:r>
            <a:r>
              <a:rPr lang="en-US" sz="4400" b="1" dirty="0" smtClean="0"/>
              <a:t>Dictionary</a:t>
            </a:r>
            <a:r>
              <a:rPr lang="en-US" sz="4400" dirty="0" smtClean="0"/>
              <a:t>:  ”</a:t>
            </a:r>
            <a:r>
              <a:rPr lang="en-US" sz="4400" i="1" dirty="0"/>
              <a:t>the network of court and tribunals which deal with criminal law and it’s enforcement</a:t>
            </a:r>
            <a:r>
              <a:rPr lang="en-US" sz="4400" dirty="0" smtClean="0"/>
              <a:t>”.</a:t>
            </a:r>
            <a:endParaRPr lang="en-US" sz="4000" dirty="0" smtClean="0"/>
          </a:p>
          <a:p>
            <a:pPr lvl="1"/>
            <a:r>
              <a:rPr lang="en-US" sz="2400" dirty="0" err="1"/>
              <a:t>T</a:t>
            </a:r>
            <a:r>
              <a:rPr lang="en-US" sz="2400" dirty="0" err="1" smtClean="0"/>
              <a:t>ekanannya</a:t>
            </a:r>
            <a:r>
              <a:rPr lang="en-US" sz="2400" dirty="0" smtClean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semata-mata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peradilan</a:t>
            </a:r>
            <a:r>
              <a:rPr lang="en-US" sz="2400" dirty="0"/>
              <a:t> </a:t>
            </a:r>
            <a:r>
              <a:rPr lang="en-US" sz="2400" dirty="0" err="1"/>
              <a:t>pidana</a:t>
            </a:r>
            <a:r>
              <a:rPr lang="en-US" sz="2400" dirty="0"/>
              <a:t>,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8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Remington </a:t>
            </a:r>
            <a:r>
              <a:rPr lang="en-US" sz="4000" b="1" dirty="0" err="1"/>
              <a:t>dan</a:t>
            </a:r>
            <a:r>
              <a:rPr lang="en-US" sz="4000" b="1" dirty="0"/>
              <a:t> Ohlin</a:t>
            </a:r>
            <a:r>
              <a:rPr lang="en-US" sz="3200" dirty="0"/>
              <a:t>, </a:t>
            </a:r>
            <a:r>
              <a:rPr lang="en-US" sz="3200" dirty="0" err="1" smtClean="0"/>
              <a:t>pemakaian</a:t>
            </a:r>
            <a:r>
              <a:rPr lang="en-US" sz="3200" dirty="0" smtClean="0"/>
              <a:t> </a:t>
            </a: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mekanisme</a:t>
            </a:r>
            <a:r>
              <a:rPr lang="en-US" sz="3200" dirty="0"/>
              <a:t> </a:t>
            </a:r>
            <a:r>
              <a:rPr lang="en-US" sz="3200" dirty="0" err="1"/>
              <a:t>administrasi</a:t>
            </a:r>
            <a:r>
              <a:rPr lang="en-US" sz="3200" dirty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</a:t>
            </a:r>
            <a:r>
              <a:rPr lang="en-US" sz="3200" dirty="0" err="1"/>
              <a:t>interaksi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peraturan</a:t>
            </a:r>
            <a:r>
              <a:rPr lang="en-US" sz="3200" dirty="0"/>
              <a:t> </a:t>
            </a:r>
            <a:r>
              <a:rPr lang="en-US" sz="3200" dirty="0" err="1"/>
              <a:t>perundang-undangan</a:t>
            </a:r>
            <a:r>
              <a:rPr lang="en-US" sz="3200" dirty="0"/>
              <a:t>,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adminisrasi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tingkah</a:t>
            </a:r>
            <a:r>
              <a:rPr lang="en-US" sz="3200" dirty="0"/>
              <a:t> </a:t>
            </a:r>
            <a:r>
              <a:rPr lang="en-US" sz="3200" dirty="0" err="1"/>
              <a:t>laku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. </a:t>
            </a:r>
            <a:r>
              <a:rPr lang="en-US" sz="3200" dirty="0" err="1"/>
              <a:t>Pengertian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mengandung</a:t>
            </a:r>
            <a:r>
              <a:rPr lang="en-US" sz="3200" dirty="0"/>
              <a:t> </a:t>
            </a:r>
            <a:r>
              <a:rPr lang="en-US" sz="3200" dirty="0" err="1"/>
              <a:t>implikasi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proses </a:t>
            </a:r>
            <a:r>
              <a:rPr lang="en-US" sz="3200" dirty="0" err="1"/>
              <a:t>interaksi</a:t>
            </a:r>
            <a:r>
              <a:rPr lang="en-US" sz="3200" dirty="0"/>
              <a:t> yang </a:t>
            </a:r>
            <a:r>
              <a:rPr lang="en-US" sz="3200" dirty="0" err="1"/>
              <a:t>dipersiapkan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rasional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efisien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segala</a:t>
            </a:r>
            <a:r>
              <a:rPr lang="en-US" sz="3200" dirty="0"/>
              <a:t> </a:t>
            </a:r>
            <a:r>
              <a:rPr lang="en-US" sz="3200" dirty="0" err="1"/>
              <a:t>keterbatasannya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485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KONSEKUENSI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/>
              <a:t>U</a:t>
            </a:r>
            <a:r>
              <a:rPr lang="en-US" sz="3600" b="1" i="1" dirty="0" err="1" smtClean="0"/>
              <a:t>nwelfare</a:t>
            </a:r>
            <a:r>
              <a:rPr lang="en-US" sz="3600" dirty="0" smtClean="0"/>
              <a:t> :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en-US" sz="3600" dirty="0" err="1"/>
              <a:t>perampasan</a:t>
            </a:r>
            <a:r>
              <a:rPr lang="en-US" sz="3600" dirty="0"/>
              <a:t> </a:t>
            </a:r>
            <a:r>
              <a:rPr lang="en-US" sz="3600" dirty="0" err="1"/>
              <a:t>kemerdekaan</a:t>
            </a:r>
            <a:r>
              <a:rPr lang="en-US" sz="3600" dirty="0"/>
              <a:t>, </a:t>
            </a:r>
            <a:r>
              <a:rPr lang="en-US" sz="3600" dirty="0" err="1"/>
              <a:t>stigmatisasi</a:t>
            </a:r>
            <a:r>
              <a:rPr lang="en-US" sz="3600" dirty="0"/>
              <a:t>, </a:t>
            </a:r>
            <a:r>
              <a:rPr lang="en-US" sz="3600" dirty="0" err="1"/>
              <a:t>perampasan</a:t>
            </a:r>
            <a:r>
              <a:rPr lang="en-US" sz="3600" dirty="0"/>
              <a:t> </a:t>
            </a:r>
            <a:r>
              <a:rPr lang="en-US" sz="3600" dirty="0" err="1"/>
              <a:t>harta</a:t>
            </a:r>
            <a:r>
              <a:rPr lang="en-US" sz="3600" dirty="0"/>
              <a:t> </a:t>
            </a:r>
            <a:r>
              <a:rPr lang="en-US" sz="3600" dirty="0" err="1"/>
              <a:t>benda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menghilangkan</a:t>
            </a:r>
            <a:r>
              <a:rPr lang="en-US" sz="3600" dirty="0"/>
              <a:t> </a:t>
            </a:r>
            <a:r>
              <a:rPr lang="en-US" sz="3600" dirty="0" err="1"/>
              <a:t>nyawa</a:t>
            </a:r>
            <a:r>
              <a:rPr lang="en-US" sz="3600" dirty="0"/>
              <a:t> </a:t>
            </a:r>
            <a:r>
              <a:rPr lang="en-US" sz="3600" dirty="0" err="1" smtClean="0"/>
              <a:t>manusia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b="1" i="1" dirty="0"/>
              <a:t>W</a:t>
            </a:r>
            <a:r>
              <a:rPr lang="en-US" sz="3600" b="1" i="1" dirty="0" smtClean="0"/>
              <a:t>elfare</a:t>
            </a:r>
            <a:r>
              <a:rPr lang="en-US" sz="3600" dirty="0" smtClean="0"/>
              <a:t> : </a:t>
            </a:r>
            <a:r>
              <a:rPr lang="en-US" sz="3600" dirty="0" err="1" smtClean="0"/>
              <a:t>rehabilitasi</a:t>
            </a:r>
            <a:r>
              <a:rPr lang="en-US" sz="3600" dirty="0" smtClean="0"/>
              <a:t> </a:t>
            </a:r>
            <a:r>
              <a:rPr lang="en-US" sz="3600" dirty="0" err="1"/>
              <a:t>pelaku</a:t>
            </a:r>
            <a:r>
              <a:rPr lang="en-US" sz="3600" dirty="0"/>
              <a:t>, </a:t>
            </a:r>
            <a:r>
              <a:rPr lang="en-US" sz="3600" dirty="0" err="1"/>
              <a:t>pengendalian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penekanan</a:t>
            </a:r>
            <a:r>
              <a:rPr lang="en-US" sz="3600" dirty="0"/>
              <a:t> </a:t>
            </a:r>
            <a:r>
              <a:rPr lang="en-US" sz="3600" dirty="0" err="1"/>
              <a:t>tindak</a:t>
            </a:r>
            <a:r>
              <a:rPr lang="en-US" sz="3600" dirty="0"/>
              <a:t> </a:t>
            </a:r>
            <a:r>
              <a:rPr lang="en-US" sz="3600" dirty="0" err="1" smtClean="0"/>
              <a:t>pidana</a:t>
            </a:r>
            <a:r>
              <a:rPr lang="en-US" sz="3600" dirty="0" smtClean="0"/>
              <a:t>.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730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TUJUAN</a:t>
            </a:r>
            <a:br>
              <a:rPr lang="en-US" dirty="0" smtClean="0"/>
            </a:br>
            <a:r>
              <a:rPr lang="en-US" dirty="0" smtClean="0"/>
              <a:t>CRIMINAL JUSTICE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MULADI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err="1"/>
              <a:t>J</a:t>
            </a:r>
            <a:r>
              <a:rPr lang="en-US" sz="3600" b="1" dirty="0" err="1" smtClean="0"/>
              <a:t>angka</a:t>
            </a:r>
            <a:r>
              <a:rPr lang="en-US" sz="3600" b="1" dirty="0" smtClean="0"/>
              <a:t> </a:t>
            </a:r>
            <a:r>
              <a:rPr lang="en-US" sz="3600" b="1" dirty="0" err="1"/>
              <a:t>pendek</a:t>
            </a:r>
            <a:r>
              <a:rPr lang="en-US" sz="3600" dirty="0"/>
              <a:t>, </a:t>
            </a:r>
            <a:r>
              <a:rPr lang="en-US" sz="3600" dirty="0" err="1" smtClean="0"/>
              <a:t>rasosialisasi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rehabilitasi</a:t>
            </a:r>
            <a:r>
              <a:rPr lang="en-US" sz="3600" dirty="0"/>
              <a:t> </a:t>
            </a:r>
            <a:r>
              <a:rPr lang="en-US" sz="3600" dirty="0" err="1"/>
              <a:t>pelaku</a:t>
            </a:r>
            <a:r>
              <a:rPr lang="en-US" sz="3600" dirty="0"/>
              <a:t> </a:t>
            </a:r>
            <a:r>
              <a:rPr lang="en-US" sz="3600" dirty="0" err="1"/>
              <a:t>tindak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.</a:t>
            </a:r>
          </a:p>
          <a:p>
            <a:r>
              <a:rPr lang="en-US" sz="3600" b="1" dirty="0" err="1"/>
              <a:t>J</a:t>
            </a:r>
            <a:r>
              <a:rPr lang="en-US" sz="3600" b="1" dirty="0" err="1" smtClean="0"/>
              <a:t>angka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menengah</a:t>
            </a:r>
            <a:r>
              <a:rPr lang="en-US" sz="3600" dirty="0" smtClean="0"/>
              <a:t> : </a:t>
            </a:r>
            <a:r>
              <a:rPr lang="en-US" sz="3600" dirty="0" err="1" smtClean="0"/>
              <a:t>pengendalian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pencegahan</a:t>
            </a:r>
            <a:r>
              <a:rPr lang="en-US" sz="3600" dirty="0"/>
              <a:t> </a:t>
            </a:r>
            <a:r>
              <a:rPr lang="en-US" sz="3600" dirty="0" err="1"/>
              <a:t>kejahatan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konteks</a:t>
            </a:r>
            <a:r>
              <a:rPr lang="en-US" sz="3600" dirty="0"/>
              <a:t> </a:t>
            </a:r>
            <a:r>
              <a:rPr lang="en-US" sz="3600" dirty="0" err="1"/>
              <a:t>politik</a:t>
            </a:r>
            <a:r>
              <a:rPr lang="en-US" sz="3600" dirty="0"/>
              <a:t> </a:t>
            </a:r>
            <a:r>
              <a:rPr lang="en-US" sz="3600" dirty="0" err="1"/>
              <a:t>kriminal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i="1" dirty="0" smtClean="0"/>
              <a:t>criminal </a:t>
            </a:r>
            <a:r>
              <a:rPr lang="en-US" sz="3600" i="1" dirty="0"/>
              <a:t>p</a:t>
            </a:r>
            <a:r>
              <a:rPr lang="en-US" sz="3600" i="1" dirty="0" smtClean="0"/>
              <a:t>olicy</a:t>
            </a:r>
            <a:r>
              <a:rPr lang="en-US" sz="3600" dirty="0"/>
              <a:t>).</a:t>
            </a:r>
          </a:p>
          <a:p>
            <a:r>
              <a:rPr lang="en-US" sz="3600" b="1" dirty="0" err="1"/>
              <a:t>J</a:t>
            </a:r>
            <a:r>
              <a:rPr lang="en-US" sz="3600" b="1" dirty="0" err="1" smtClean="0"/>
              <a:t>angka</a:t>
            </a:r>
            <a:r>
              <a:rPr lang="en-US" sz="3600" b="1" dirty="0" smtClean="0"/>
              <a:t> </a:t>
            </a:r>
            <a:r>
              <a:rPr lang="en-US" sz="3600" b="1" dirty="0" err="1"/>
              <a:t>panjang</a:t>
            </a:r>
            <a:r>
              <a:rPr lang="en-US" sz="3600" dirty="0"/>
              <a:t>, </a:t>
            </a:r>
            <a:r>
              <a:rPr lang="en-US" sz="3600" dirty="0" err="1" smtClean="0"/>
              <a:t>kesejahteraan</a:t>
            </a:r>
            <a:r>
              <a:rPr lang="en-US" sz="3600" dirty="0" smtClean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 (</a:t>
            </a:r>
            <a:r>
              <a:rPr lang="en-US" sz="3600" i="1" dirty="0"/>
              <a:t>social welfare</a:t>
            </a:r>
            <a:r>
              <a:rPr lang="en-US" sz="3600" dirty="0"/>
              <a:t>)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konteks</a:t>
            </a:r>
            <a:r>
              <a:rPr lang="en-US" sz="3600" dirty="0"/>
              <a:t> </a:t>
            </a:r>
            <a:r>
              <a:rPr lang="en-US" sz="3600" dirty="0" err="1"/>
              <a:t>politik</a:t>
            </a:r>
            <a:r>
              <a:rPr lang="en-US" sz="3600" dirty="0"/>
              <a:t> </a:t>
            </a:r>
            <a:r>
              <a:rPr lang="en-US" sz="3600" dirty="0" err="1"/>
              <a:t>sosial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i="1" dirty="0"/>
              <a:t>s</a:t>
            </a:r>
            <a:r>
              <a:rPr lang="en-US" sz="3600" i="1" dirty="0" smtClean="0"/>
              <a:t>ocial </a:t>
            </a:r>
            <a:r>
              <a:rPr lang="en-US" sz="3600" i="1" dirty="0"/>
              <a:t>p</a:t>
            </a:r>
            <a:r>
              <a:rPr lang="en-US" sz="3600" i="1" dirty="0" smtClean="0"/>
              <a:t>olicy</a:t>
            </a:r>
            <a:r>
              <a:rPr lang="en-US" sz="36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MARDJONO REKSODIPUTRO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err="1"/>
              <a:t>Mencegah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korban </a:t>
            </a:r>
            <a:r>
              <a:rPr lang="en-US" sz="3600" dirty="0" err="1"/>
              <a:t>kejahatan</a:t>
            </a:r>
            <a:r>
              <a:rPr lang="en-US" sz="3600" dirty="0"/>
              <a:t>.</a:t>
            </a:r>
          </a:p>
          <a:p>
            <a:r>
              <a:rPr lang="en-US" sz="3600" dirty="0" err="1" smtClean="0"/>
              <a:t>Menyelesaikan</a:t>
            </a:r>
            <a:r>
              <a:rPr lang="en-US" sz="3600" dirty="0" smtClean="0"/>
              <a:t> </a:t>
            </a:r>
            <a:r>
              <a:rPr lang="en-US" sz="3600" dirty="0" err="1"/>
              <a:t>kasus</a:t>
            </a:r>
            <a:r>
              <a:rPr lang="en-US" sz="3600" dirty="0"/>
              <a:t> </a:t>
            </a:r>
            <a:r>
              <a:rPr lang="en-US" sz="3600" dirty="0" err="1"/>
              <a:t>kejahatan</a:t>
            </a:r>
            <a:r>
              <a:rPr lang="en-US" sz="3600" dirty="0"/>
              <a:t> yang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 </a:t>
            </a:r>
            <a:r>
              <a:rPr lang="en-US" sz="3600" dirty="0" err="1"/>
              <a:t>puas</a:t>
            </a:r>
            <a:r>
              <a:rPr lang="en-US" sz="3600" dirty="0"/>
              <a:t> </a:t>
            </a:r>
            <a:r>
              <a:rPr lang="en-US" sz="3600" dirty="0" err="1"/>
              <a:t>bahwa</a:t>
            </a:r>
            <a:r>
              <a:rPr lang="en-US" sz="3600" dirty="0"/>
              <a:t> </a:t>
            </a:r>
            <a:r>
              <a:rPr lang="en-US" sz="3600" dirty="0" err="1"/>
              <a:t>keadilan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ditegakkan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yang </a:t>
            </a:r>
            <a:r>
              <a:rPr lang="en-US" sz="3600" dirty="0" err="1"/>
              <a:t>bersalah</a:t>
            </a:r>
            <a:r>
              <a:rPr lang="en-US" sz="3600" dirty="0"/>
              <a:t> </a:t>
            </a:r>
            <a:r>
              <a:rPr lang="en-US" sz="3600" dirty="0" err="1"/>
              <a:t>dipidana</a:t>
            </a:r>
            <a:r>
              <a:rPr lang="en-US" sz="3600" dirty="0"/>
              <a:t>.</a:t>
            </a:r>
          </a:p>
          <a:p>
            <a:r>
              <a:rPr lang="en-US" sz="3600" dirty="0" err="1" smtClean="0"/>
              <a:t>Mengusahakan</a:t>
            </a:r>
            <a:r>
              <a:rPr lang="en-US" sz="3600" dirty="0" smtClean="0"/>
              <a:t> </a:t>
            </a:r>
            <a:r>
              <a:rPr lang="en-US" sz="3600" dirty="0"/>
              <a:t>agar </a:t>
            </a:r>
            <a:r>
              <a:rPr lang="en-US" sz="3600" dirty="0" err="1"/>
              <a:t>mereka</a:t>
            </a:r>
            <a:r>
              <a:rPr lang="en-US" sz="3600" dirty="0"/>
              <a:t> yang </a:t>
            </a:r>
            <a:r>
              <a:rPr lang="en-US" sz="3600" dirty="0" err="1"/>
              <a:t>pernah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kejahatan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mengulangi</a:t>
            </a:r>
            <a:r>
              <a:rPr lang="en-US" sz="3600" dirty="0"/>
              <a:t> </a:t>
            </a:r>
            <a:r>
              <a:rPr lang="en-US" sz="3600" dirty="0" err="1"/>
              <a:t>lagi</a:t>
            </a:r>
            <a:r>
              <a:rPr lang="en-US" sz="3600" dirty="0"/>
              <a:t> </a:t>
            </a:r>
            <a:r>
              <a:rPr lang="en-US" sz="3600" dirty="0" err="1"/>
              <a:t>kejahatannya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PENDEKATAN</a:t>
            </a:r>
            <a:br>
              <a:rPr lang="en-US" dirty="0" smtClean="0"/>
            </a:br>
            <a:r>
              <a:rPr lang="en-US" dirty="0" smtClean="0"/>
              <a:t>CRIMINAL JUSTICE SISTEM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Dikotomi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Herbert  L. </a:t>
            </a:r>
            <a:r>
              <a:rPr lang="en-US" sz="4400" b="1" dirty="0"/>
              <a:t>Packer</a:t>
            </a:r>
            <a:r>
              <a:rPr lang="en-US" sz="3600" dirty="0"/>
              <a:t> </a:t>
            </a:r>
            <a:r>
              <a:rPr lang="en-US" sz="3600" dirty="0" smtClean="0"/>
              <a:t> :</a:t>
            </a:r>
            <a:r>
              <a:rPr lang="en-US" sz="3600" dirty="0" err="1"/>
              <a:t>seorang</a:t>
            </a:r>
            <a:r>
              <a:rPr lang="en-US" sz="3600" dirty="0"/>
              <a:t> </a:t>
            </a:r>
            <a:r>
              <a:rPr lang="en-US" sz="3600" dirty="0" err="1"/>
              <a:t>ahli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U</a:t>
            </a:r>
            <a:r>
              <a:rPr lang="en-US" sz="3600" dirty="0" err="1" smtClean="0"/>
              <a:t>niversitas</a:t>
            </a:r>
            <a:r>
              <a:rPr lang="en-US" sz="3600" dirty="0" smtClean="0"/>
              <a:t> </a:t>
            </a:r>
            <a:r>
              <a:rPr lang="en-US" sz="3600" dirty="0"/>
              <a:t>S</a:t>
            </a:r>
            <a:r>
              <a:rPr lang="en-US" sz="3600" dirty="0" smtClean="0"/>
              <a:t>tanford, </a:t>
            </a:r>
            <a:r>
              <a:rPr lang="en-US" sz="3600" dirty="0" err="1"/>
              <a:t>pendekatan</a:t>
            </a:r>
            <a:r>
              <a:rPr lang="en-US" sz="3600" dirty="0"/>
              <a:t> </a:t>
            </a:r>
            <a:r>
              <a:rPr lang="en-US" sz="3600" dirty="0" err="1" smtClean="0"/>
              <a:t>normatif</a:t>
            </a:r>
            <a:r>
              <a:rPr lang="en-US" sz="3600" dirty="0" smtClean="0"/>
              <a:t> </a:t>
            </a:r>
            <a:r>
              <a:rPr lang="en-US" sz="3600" dirty="0"/>
              <a:t>yang </a:t>
            </a:r>
            <a:r>
              <a:rPr lang="en-US" sz="3600" dirty="0" err="1"/>
              <a:t>berorientasi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nilai-nilai</a:t>
            </a:r>
            <a:r>
              <a:rPr lang="en-US" sz="3600" dirty="0"/>
              <a:t> </a:t>
            </a:r>
            <a:r>
              <a:rPr lang="en-US" sz="3600" dirty="0" err="1"/>
              <a:t>praktis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melaksanakan</a:t>
            </a:r>
            <a:r>
              <a:rPr lang="en-US" sz="3600" dirty="0"/>
              <a:t> </a:t>
            </a:r>
            <a:r>
              <a:rPr lang="en-US" sz="3600" dirty="0" err="1"/>
              <a:t>mekanisme</a:t>
            </a:r>
            <a:r>
              <a:rPr lang="en-US" sz="3600" dirty="0"/>
              <a:t> proses </a:t>
            </a:r>
            <a:r>
              <a:rPr lang="en-US" sz="3600" dirty="0" err="1"/>
              <a:t>peradilan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i="1" dirty="0" smtClean="0"/>
              <a:t>Crime Control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sz="2647" dirty="0" err="1"/>
              <a:t>Mengutamakan</a:t>
            </a:r>
            <a:r>
              <a:rPr lang="en-US" sz="2647" dirty="0"/>
              <a:t> t</a:t>
            </a:r>
            <a:r>
              <a:rPr lang="id-ID" sz="2647" dirty="0"/>
              <a:t>indakan represif.</a:t>
            </a:r>
            <a:endParaRPr lang="en-US" sz="2647" dirty="0"/>
          </a:p>
          <a:p>
            <a:pPr lvl="1" algn="just"/>
            <a:r>
              <a:rPr lang="en-US" sz="2647" dirty="0" err="1"/>
              <a:t>Mengutamaka</a:t>
            </a:r>
            <a:r>
              <a:rPr lang="en-US" sz="2647" dirty="0"/>
              <a:t> </a:t>
            </a:r>
            <a:r>
              <a:rPr lang="id-ID" sz="2647" dirty="0"/>
              <a:t>efisiensi dari suatu penegakan hukum.</a:t>
            </a:r>
            <a:endParaRPr lang="en-US" sz="2647" dirty="0"/>
          </a:p>
          <a:p>
            <a:pPr lvl="1" algn="just"/>
            <a:r>
              <a:rPr lang="en-US" sz="2647" dirty="0"/>
              <a:t>B</a:t>
            </a:r>
            <a:r>
              <a:rPr lang="id-ID" sz="2647" dirty="0"/>
              <a:t>erlandaskan prinsip cepat ( </a:t>
            </a:r>
            <a:r>
              <a:rPr lang="id-ID" sz="2647" i="1" dirty="0"/>
              <a:t>speedy</a:t>
            </a:r>
            <a:r>
              <a:rPr lang="id-ID" sz="2647" dirty="0"/>
              <a:t> ) dan tuntas ( </a:t>
            </a:r>
            <a:r>
              <a:rPr lang="id-ID" sz="2647" i="1" dirty="0"/>
              <a:t>finality</a:t>
            </a:r>
            <a:r>
              <a:rPr lang="id-ID" sz="2647" dirty="0"/>
              <a:t> )</a:t>
            </a:r>
            <a:r>
              <a:rPr lang="en-US" sz="2647" dirty="0"/>
              <a:t>.</a:t>
            </a:r>
            <a:r>
              <a:rPr lang="id-ID" sz="2647" dirty="0"/>
              <a:t> </a:t>
            </a:r>
            <a:endParaRPr lang="en-US" sz="2647" dirty="0"/>
          </a:p>
          <a:p>
            <a:pPr lvl="1" algn="just"/>
            <a:r>
              <a:rPr lang="en-US" sz="2647" dirty="0"/>
              <a:t>P</a:t>
            </a:r>
            <a:r>
              <a:rPr lang="id-ID" sz="2647" dirty="0"/>
              <a:t>roses penegakan hukum tersebut adalah harus model administrative dan menyerupai model manajerial.</a:t>
            </a:r>
            <a:endParaRPr lang="en-US" sz="2647" dirty="0"/>
          </a:p>
          <a:p>
            <a:pPr lvl="1" algn="just"/>
            <a:r>
              <a:rPr lang="id-ID" sz="2647" dirty="0"/>
              <a:t>“Asas praduga bersalah“ atau “</a:t>
            </a:r>
            <a:r>
              <a:rPr lang="id-ID" sz="2647" i="1" dirty="0"/>
              <a:t>presumption of guild</a:t>
            </a:r>
            <a:r>
              <a:rPr lang="id-ID" sz="2647" dirty="0"/>
              <a:t>” akan menyebabkan system ini akan dilaksanakan secara efisien.</a:t>
            </a:r>
            <a:endParaRPr lang="en-US" sz="2647" dirty="0"/>
          </a:p>
          <a:p>
            <a:pPr lvl="1" algn="just"/>
            <a:r>
              <a:rPr lang="en-US" sz="2647" dirty="0"/>
              <a:t>P</a:t>
            </a:r>
            <a:r>
              <a:rPr lang="id-ID" sz="2647" dirty="0"/>
              <a:t>enegakan hukum </a:t>
            </a:r>
            <a:r>
              <a:rPr lang="en-US" sz="2647" dirty="0" err="1"/>
              <a:t>dititikberatkan</a:t>
            </a:r>
            <a:r>
              <a:rPr lang="en-US" sz="2647" dirty="0"/>
              <a:t> </a:t>
            </a:r>
            <a:r>
              <a:rPr lang="id-ID" sz="2647" dirty="0"/>
              <a:t>kpd kualitas temuan-temuan fakta administrative</a:t>
            </a:r>
            <a:endParaRPr lang="en-US" sz="2647" dirty="0"/>
          </a:p>
          <a:p>
            <a:pPr lvl="1" algn="just"/>
            <a:r>
              <a:rPr lang="en-US" sz="2647" dirty="0" err="1"/>
              <a:t>Pengakuan</a:t>
            </a:r>
            <a:r>
              <a:rPr lang="en-US" sz="2647" dirty="0"/>
              <a:t> </a:t>
            </a:r>
            <a:r>
              <a:rPr lang="id-ID" sz="2647" dirty="0"/>
              <a:t>bersalah (</a:t>
            </a:r>
            <a:r>
              <a:rPr lang="id-ID" sz="2647" i="1" dirty="0"/>
              <a:t>plead guilty</a:t>
            </a:r>
            <a:r>
              <a:rPr lang="id-ID" sz="2647" dirty="0"/>
              <a:t>)</a:t>
            </a:r>
            <a:r>
              <a:rPr lang="en-US" sz="2647" dirty="0"/>
              <a:t>, </a:t>
            </a:r>
            <a:r>
              <a:rPr lang="en-US" sz="2647" dirty="0" err="1"/>
              <a:t>menjadi</a:t>
            </a:r>
            <a:r>
              <a:rPr lang="en-US" sz="2647" dirty="0"/>
              <a:t> </a:t>
            </a:r>
            <a:r>
              <a:rPr lang="en-US" sz="2647" dirty="0" err="1"/>
              <a:t>bukti</a:t>
            </a:r>
            <a:r>
              <a:rPr lang="en-US" sz="2647" dirty="0"/>
              <a:t> </a:t>
            </a:r>
            <a:r>
              <a:rPr lang="en-US" sz="2647" dirty="0" err="1"/>
              <a:t>utama</a:t>
            </a:r>
            <a:endParaRPr lang="en-US" sz="2647" dirty="0"/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5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literatur</a:t>
            </a:r>
            <a:r>
              <a:rPr lang="en-US" sz="3200" dirty="0" smtClean="0"/>
              <a:t> yang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peradilan</a:t>
            </a:r>
            <a:r>
              <a:rPr lang="en-US" sz="3200" dirty="0" smtClean="0"/>
              <a:t> </a:t>
            </a:r>
            <a:r>
              <a:rPr lang="en-US" sz="3200" dirty="0" err="1" smtClean="0"/>
              <a:t>pidana</a:t>
            </a:r>
            <a:endParaRPr lang="en-US" sz="3200" dirty="0" smtClean="0"/>
          </a:p>
          <a:p>
            <a:r>
              <a:rPr lang="en-US" sz="3200" dirty="0" err="1" smtClean="0"/>
              <a:t>Jurnal</a:t>
            </a:r>
            <a:r>
              <a:rPr lang="en-US" sz="3200" dirty="0" smtClean="0"/>
              <a:t> Nasional yang </a:t>
            </a:r>
            <a:r>
              <a:rPr lang="en-US" sz="3200" dirty="0" err="1" smtClean="0"/>
              <a:t>membahas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peradilan</a:t>
            </a:r>
            <a:r>
              <a:rPr lang="en-US" sz="3200" dirty="0" smtClean="0"/>
              <a:t> </a:t>
            </a:r>
            <a:r>
              <a:rPr lang="en-US" sz="3200" dirty="0" err="1" smtClean="0"/>
              <a:t>pidana</a:t>
            </a:r>
            <a:endParaRPr lang="en-US" sz="3200" dirty="0" smtClean="0"/>
          </a:p>
          <a:p>
            <a:r>
              <a:rPr lang="en-US" sz="3200" dirty="0" err="1" smtClean="0"/>
              <a:t>Putusan</a:t>
            </a:r>
            <a:r>
              <a:rPr lang="en-US" sz="3200" dirty="0" smtClean="0"/>
              <a:t> </a:t>
            </a:r>
            <a:r>
              <a:rPr lang="en-US" sz="3200" dirty="0" err="1" smtClean="0"/>
              <a:t>Mahkamah</a:t>
            </a:r>
            <a:r>
              <a:rPr lang="en-US" sz="3200" dirty="0" smtClean="0"/>
              <a:t> </a:t>
            </a:r>
            <a:r>
              <a:rPr lang="en-US" sz="3200" dirty="0" err="1" smtClean="0"/>
              <a:t>Konstitusi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pasal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KUHAP</a:t>
            </a:r>
          </a:p>
          <a:p>
            <a:r>
              <a:rPr lang="en-US" sz="3200" dirty="0" smtClean="0"/>
              <a:t>R-KUHAP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0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i="1" dirty="0" smtClean="0"/>
              <a:t>Due Process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id-ID" sz="2000" dirty="0"/>
              <a:t>Kemungkinan adanya faktor “kelalaian” yang sifatnya manusiawi (</a:t>
            </a:r>
            <a:r>
              <a:rPr lang="id-ID" sz="2000" i="1" dirty="0"/>
              <a:t>human error</a:t>
            </a:r>
            <a:r>
              <a:rPr lang="id-ID" sz="2000" dirty="0"/>
              <a:t>) menyebabkan model ini menolak “</a:t>
            </a:r>
            <a:r>
              <a:rPr lang="id-ID" sz="2000" i="1" dirty="0"/>
              <a:t>informal fact finding process</a:t>
            </a:r>
            <a:r>
              <a:rPr lang="id-ID" sz="2000" dirty="0"/>
              <a:t>” sebagai cara untuk menetapkan secara definitive “</a:t>
            </a:r>
            <a:r>
              <a:rPr lang="id-ID" sz="2000" i="1" dirty="0"/>
              <a:t>factual guild</a:t>
            </a:r>
            <a:r>
              <a:rPr lang="id-ID" sz="2000" dirty="0"/>
              <a:t>” seseorang. Model ini hanya mengutamakan “</a:t>
            </a:r>
            <a:r>
              <a:rPr lang="id-ID" sz="2000" i="1" dirty="0"/>
              <a:t>formal adjudicative and adversary fact finding</a:t>
            </a:r>
            <a:r>
              <a:rPr lang="id-ID" sz="2000" dirty="0"/>
              <a:t>”. Hal ini berarti dalam setiap kasus tersangka harus diajukan ke muka pengadilan yang tidak memihak dan diperiksa sesudah tersangka memperoleh hak penuh untuk mengajukan pembelaannya.</a:t>
            </a:r>
            <a:endParaRPr lang="en-US" sz="2000" dirty="0"/>
          </a:p>
          <a:p>
            <a:pPr lvl="1" algn="just"/>
            <a:r>
              <a:rPr lang="id-ID" sz="2000" dirty="0"/>
              <a:t>Model ini menekankan pada pencegahan (</a:t>
            </a:r>
            <a:r>
              <a:rPr lang="id-ID" sz="2000" i="1" dirty="0"/>
              <a:t>preventive measures</a:t>
            </a:r>
            <a:r>
              <a:rPr lang="id-ID" sz="2000" dirty="0"/>
              <a:t>) dan menghapuskan sejauh mungkin administrasi pengadilan.</a:t>
            </a:r>
            <a:endParaRPr lang="en-US" sz="2000" dirty="0"/>
          </a:p>
          <a:p>
            <a:pPr lvl="1" algn="just"/>
            <a:r>
              <a:rPr lang="id-ID" sz="2000" dirty="0"/>
              <a:t>Model ini beranggapan bahwa proses pengadilan dipandang sebagai </a:t>
            </a:r>
            <a:r>
              <a:rPr lang="id-ID" sz="2000" i="1" dirty="0"/>
              <a:t>coercive</a:t>
            </a:r>
            <a:r>
              <a:rPr lang="id-ID" sz="2000" dirty="0"/>
              <a:t> (menekan), </a:t>
            </a:r>
            <a:r>
              <a:rPr lang="id-ID" sz="2000" i="1" dirty="0"/>
              <a:t>restricting</a:t>
            </a:r>
            <a:r>
              <a:rPr lang="id-ID" sz="2000" dirty="0"/>
              <a:t> (membatasi) dan merendahkan martabat manusia.</a:t>
            </a:r>
            <a:endParaRPr lang="en-US" sz="2000" dirty="0"/>
          </a:p>
          <a:p>
            <a:pPr lvl="1" algn="just"/>
            <a:r>
              <a:rPr lang="id-ID" sz="2000" dirty="0"/>
              <a:t>Model ini bertitik tolak dari nilai yang bersifat anti terhadap kekuasaan.</a:t>
            </a:r>
            <a:endParaRPr lang="en-US" sz="2000" dirty="0"/>
          </a:p>
          <a:p>
            <a:pPr lvl="1" algn="just"/>
            <a:r>
              <a:rPr lang="en-US" sz="2000" dirty="0" err="1"/>
              <a:t>Menjunjung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i="1" dirty="0"/>
              <a:t>equality before the law</a:t>
            </a:r>
            <a:r>
              <a:rPr lang="id-ID" sz="2000" dirty="0"/>
              <a:t>.</a:t>
            </a:r>
            <a:endParaRPr lang="en-US" sz="2000" dirty="0"/>
          </a:p>
          <a:p>
            <a:pPr lvl="1" algn="just"/>
            <a:r>
              <a:rPr lang="id-ID" sz="2000" dirty="0"/>
              <a:t>Model ini lebih mengutamakan kesusilaan dan kegunaan sanksi pidana</a:t>
            </a:r>
            <a:r>
              <a:rPr lang="id-ID" sz="2000" dirty="0" smtClean="0"/>
              <a:t>.</a:t>
            </a:r>
          </a:p>
          <a:p>
            <a:pPr lvl="1" algn="just"/>
            <a:r>
              <a:rPr lang="en-US" sz="2000" dirty="0"/>
              <a:t>proses </a:t>
            </a:r>
            <a:r>
              <a:rPr lang="en-US" sz="2000" dirty="0" err="1"/>
              <a:t>hukum</a:t>
            </a:r>
            <a:r>
              <a:rPr lang="en-US" sz="2000" dirty="0"/>
              <a:t> yang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id-ID" sz="2000" dirty="0"/>
              <a:t>.</a:t>
            </a:r>
            <a:endParaRPr lang="en-US" sz="2000" dirty="0"/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410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165"/>
            <a:ext cx="10688638" cy="63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0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TOPIK 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Mengenal</a:t>
            </a:r>
            <a:r>
              <a:rPr lang="en-US" dirty="0" smtClean="0"/>
              <a:t> Criminal Justice System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/</a:t>
            </a:r>
            <a:r>
              <a:rPr lang="en-US" dirty="0" err="1" smtClean="0"/>
              <a:t>Asas</a:t>
            </a:r>
            <a:endParaRPr lang="en-US" dirty="0" smtClean="0"/>
          </a:p>
          <a:p>
            <a:r>
              <a:rPr lang="en-US" dirty="0" smtClean="0"/>
              <a:t>Model Criminal Justice System</a:t>
            </a:r>
          </a:p>
          <a:p>
            <a:r>
              <a:rPr lang="en-US" dirty="0" err="1" smtClean="0"/>
              <a:t>Perbandingan</a:t>
            </a:r>
            <a:r>
              <a:rPr lang="en-US" dirty="0" smtClean="0"/>
              <a:t> Criminal Justice System di </a:t>
            </a:r>
            <a:r>
              <a:rPr lang="en-US" dirty="0" err="1" smtClean="0"/>
              <a:t>Beberapa</a:t>
            </a:r>
            <a:r>
              <a:rPr lang="en-US" dirty="0" smtClean="0"/>
              <a:t> Negara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Norma KUHAP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endParaRPr lang="en-US" dirty="0" smtClean="0"/>
          </a:p>
          <a:p>
            <a:r>
              <a:rPr lang="en-US" dirty="0" smtClean="0"/>
              <a:t>R-KUHAP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1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PERKULIAHAN</a:t>
            </a:r>
          </a:p>
          <a:p>
            <a:r>
              <a:rPr lang="en-US" dirty="0" smtClean="0"/>
              <a:t>PEMUTARAN VIDEO</a:t>
            </a:r>
          </a:p>
          <a:p>
            <a:r>
              <a:rPr lang="en-US" dirty="0" smtClean="0"/>
              <a:t>PENULISAN PAPER/PRESENTASI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KONSEPSI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SISTEM</a:t>
            </a:r>
          </a:p>
          <a:p>
            <a:r>
              <a:rPr lang="en-US" sz="6000" dirty="0" smtClean="0"/>
              <a:t>PERADILAN PIDANA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06566"/>
              </p:ext>
            </p:extLst>
          </p:nvPr>
        </p:nvGraphicFramePr>
        <p:xfrm>
          <a:off x="7481455" y="2299106"/>
          <a:ext cx="28067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3247200" imgH="5878800" progId="">
                  <p:embed/>
                </p:oleObj>
              </mc:Choice>
              <mc:Fallback>
                <p:oleObj name="Clip" r:id="rId3" imgW="3247200" imgH="587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455" y="2299106"/>
                        <a:ext cx="2806700" cy="355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21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Muladi</a:t>
            </a:r>
            <a:r>
              <a:rPr lang="en-US" sz="3200" dirty="0" smtClean="0"/>
              <a:t> : </a:t>
            </a:r>
          </a:p>
          <a:p>
            <a:pPr lvl="1"/>
            <a:r>
              <a:rPr lang="en-US" sz="3200" i="1" dirty="0"/>
              <a:t>P</a:t>
            </a:r>
            <a:r>
              <a:rPr lang="en-US" sz="3200" i="1" dirty="0" smtClean="0"/>
              <a:t>hysical </a:t>
            </a:r>
            <a:r>
              <a:rPr lang="en-US" sz="3200" i="1" dirty="0"/>
              <a:t>system </a:t>
            </a:r>
            <a:r>
              <a:rPr lang="en-US" sz="3200" dirty="0" smtClean="0"/>
              <a:t>:  </a:t>
            </a:r>
            <a:r>
              <a:rPr lang="en-US" sz="3200" dirty="0" err="1"/>
              <a:t>seperangkat</a:t>
            </a:r>
            <a:r>
              <a:rPr lang="en-US" sz="3200" dirty="0"/>
              <a:t> </a:t>
            </a:r>
            <a:r>
              <a:rPr lang="en-US" sz="3200" dirty="0" err="1"/>
              <a:t>elemen</a:t>
            </a:r>
            <a:r>
              <a:rPr lang="en-US" sz="3200" dirty="0"/>
              <a:t> yang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terpadu</a:t>
            </a:r>
            <a:r>
              <a:rPr lang="en-US" sz="3200" dirty="0"/>
              <a:t> </a:t>
            </a:r>
            <a:r>
              <a:rPr lang="en-US" sz="3200" dirty="0" err="1"/>
              <a:t>bekerja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i="1" dirty="0"/>
              <a:t>A</a:t>
            </a:r>
            <a:r>
              <a:rPr lang="en-US" sz="3200" i="1" dirty="0" smtClean="0"/>
              <a:t>bstract </a:t>
            </a:r>
            <a:r>
              <a:rPr lang="en-US" sz="3200" i="1" dirty="0"/>
              <a:t>system</a:t>
            </a:r>
            <a:r>
              <a:rPr lang="en-US" sz="3200" dirty="0"/>
              <a:t> :</a:t>
            </a:r>
            <a:r>
              <a:rPr lang="en-US" sz="3200" dirty="0" smtClean="0"/>
              <a:t> </a:t>
            </a:r>
            <a:r>
              <a:rPr lang="en-US" sz="3200" dirty="0" err="1"/>
              <a:t>gagasan-gagasan</a:t>
            </a:r>
            <a:r>
              <a:rPr lang="en-US" sz="3200" dirty="0"/>
              <a:t> yang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susunan</a:t>
            </a:r>
            <a:r>
              <a:rPr lang="en-US" sz="3200" dirty="0"/>
              <a:t> yang </a:t>
            </a:r>
            <a:r>
              <a:rPr lang="en-US" sz="3200" dirty="0" err="1"/>
              <a:t>teratur</a:t>
            </a:r>
            <a:r>
              <a:rPr lang="en-US" sz="3200" dirty="0"/>
              <a:t> yang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lain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ketergantungan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935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”SISTEM”</a:t>
            </a:r>
            <a:r>
              <a:rPr lang="en-US" sz="4000" dirty="0" smtClean="0"/>
              <a:t> :  </a:t>
            </a:r>
            <a:r>
              <a:rPr lang="en-US" sz="4000" dirty="0" err="1"/>
              <a:t>terhimpun</a:t>
            </a:r>
            <a:r>
              <a:rPr lang="en-US" sz="4000" dirty="0"/>
              <a:t> (</a:t>
            </a:r>
            <a:r>
              <a:rPr lang="en-US" sz="4000" dirty="0" err="1"/>
              <a:t>antar</a:t>
            </a:r>
            <a:r>
              <a:rPr lang="en-US" sz="4000" dirty="0"/>
              <a:t>) </a:t>
            </a:r>
            <a:r>
              <a:rPr lang="en-US" sz="4000" dirty="0" err="1"/>
              <a:t>bagian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komponen</a:t>
            </a:r>
            <a:r>
              <a:rPr lang="en-US" sz="4000" dirty="0"/>
              <a:t> (</a:t>
            </a:r>
            <a:r>
              <a:rPr lang="en-US" sz="4000" dirty="0" err="1"/>
              <a:t>subsistem</a:t>
            </a:r>
            <a:r>
              <a:rPr lang="en-US" sz="4000" dirty="0"/>
              <a:t>) yang </a:t>
            </a:r>
            <a:r>
              <a:rPr lang="en-US" sz="4000" dirty="0" err="1"/>
              <a:t>saling</a:t>
            </a:r>
            <a:r>
              <a:rPr lang="en-US" sz="4000" dirty="0"/>
              <a:t> </a:t>
            </a:r>
            <a:r>
              <a:rPr lang="en-US" sz="4000" dirty="0" err="1"/>
              <a:t>berhubungan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beraturan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merupakan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keseluruhan</a:t>
            </a:r>
            <a:r>
              <a:rPr lang="en-US" sz="4000" dirty="0"/>
              <a:t>.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3839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PERADILAN PIDANA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”</a:t>
            </a:r>
            <a:r>
              <a:rPr lang="en-US" sz="3600" dirty="0" err="1"/>
              <a:t>peradilan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”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mekanisme</a:t>
            </a:r>
            <a:r>
              <a:rPr lang="en-US" sz="3600" dirty="0"/>
              <a:t> </a:t>
            </a:r>
            <a:r>
              <a:rPr lang="en-US" sz="3600" dirty="0" err="1"/>
              <a:t>pemeriksaan</a:t>
            </a:r>
            <a:r>
              <a:rPr lang="en-US" sz="3600" dirty="0"/>
              <a:t> </a:t>
            </a:r>
            <a:r>
              <a:rPr lang="en-US" sz="3600" dirty="0" err="1"/>
              <a:t>perkara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yang </a:t>
            </a:r>
            <a:r>
              <a:rPr lang="en-US" sz="3600" dirty="0" err="1"/>
              <a:t>bertujuan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b="1" dirty="0" err="1"/>
              <a:t>menghukum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b="1" dirty="0" err="1"/>
              <a:t>membebaskan</a:t>
            </a:r>
            <a:r>
              <a:rPr lang="en-US" sz="3600" b="1" dirty="0"/>
              <a:t> </a:t>
            </a:r>
            <a:r>
              <a:rPr lang="en-US" sz="3600" dirty="0" err="1"/>
              <a:t>seseorang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tuduhan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. </a:t>
            </a:r>
            <a:r>
              <a:rPr lang="en-US" sz="3600" dirty="0" err="1" smtClean="0"/>
              <a:t>Tujuan</a:t>
            </a:r>
            <a:r>
              <a:rPr lang="en-US" sz="3600" dirty="0" smtClean="0"/>
              <a:t> </a:t>
            </a:r>
            <a:r>
              <a:rPr lang="en-US" sz="3600" dirty="0" err="1"/>
              <a:t>akhir</a:t>
            </a:r>
            <a:r>
              <a:rPr lang="en-US" sz="3600" dirty="0"/>
              <a:t> :</a:t>
            </a:r>
            <a:r>
              <a:rPr lang="en-US" sz="3600" dirty="0" smtClean="0"/>
              <a:t> </a:t>
            </a:r>
            <a:r>
              <a:rPr lang="en-US" sz="3600" dirty="0" err="1"/>
              <a:t>pencapaian</a:t>
            </a:r>
            <a:r>
              <a:rPr lang="en-US" sz="3600" dirty="0"/>
              <a:t> </a:t>
            </a:r>
            <a:r>
              <a:rPr lang="en-US" sz="3600" dirty="0" err="1"/>
              <a:t>keadilan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590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881</TotalTime>
  <Words>700</Words>
  <Application>Microsoft Macintosh PowerPoint</Application>
  <PresentationFormat>Custom</PresentationFormat>
  <Paragraphs>68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Open Sans</vt:lpstr>
      <vt:lpstr>Tw Cen MT</vt:lpstr>
      <vt:lpstr>Tw Cen MT Condensed</vt:lpstr>
      <vt:lpstr>Wingdings 3</vt:lpstr>
      <vt:lpstr>Calibri</vt:lpstr>
      <vt:lpstr>Integral</vt:lpstr>
      <vt:lpstr>Clip</vt:lpstr>
      <vt:lpstr>PowerPoint Presentation</vt:lpstr>
      <vt:lpstr>REFERENSI</vt:lpstr>
      <vt:lpstr>TOPIK PERKULIAHAN</vt:lpstr>
      <vt:lpstr>METODE</vt:lpstr>
      <vt:lpstr>KONSEPSI</vt:lpstr>
      <vt:lpstr>PowerPoint Presentation</vt:lpstr>
      <vt:lpstr>SISTEM</vt:lpstr>
      <vt:lpstr>PowerPoint Presentation</vt:lpstr>
      <vt:lpstr>PERADILAN PIDANA</vt:lpstr>
      <vt:lpstr>SISTEM PERADILAN PIDANA</vt:lpstr>
      <vt:lpstr>PowerPoint Presentation</vt:lpstr>
      <vt:lpstr>PowerPoint Presentation</vt:lpstr>
      <vt:lpstr>KONSEKUENSI</vt:lpstr>
      <vt:lpstr>TUJUAN CRIMINAL JUSTICE SYSTEM</vt:lpstr>
      <vt:lpstr>MULADI</vt:lpstr>
      <vt:lpstr>MARDJONO REKSODIPUTRO</vt:lpstr>
      <vt:lpstr>PENDEKATAN CRIMINAL JUSTICE SISTEM</vt:lpstr>
      <vt:lpstr>Pendekatan Dikotomi</vt:lpstr>
      <vt:lpstr>Crime Control Model</vt:lpstr>
      <vt:lpstr>Due Process Model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JUSTICE SYSTEM (2) </dc:title>
  <dc:creator>Ahmad Sofian, S.H, M.A.</dc:creator>
  <cp:lastModifiedBy>Microsoft Office User</cp:lastModifiedBy>
  <cp:revision>20</cp:revision>
  <dcterms:created xsi:type="dcterms:W3CDTF">2017-03-23T00:25:00Z</dcterms:created>
  <dcterms:modified xsi:type="dcterms:W3CDTF">2019-03-16T03:49:14Z</dcterms:modified>
</cp:coreProperties>
</file>