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29"/>
  </p:notesMasterIdLst>
  <p:sldIdLst>
    <p:sldId id="256" r:id="rId2"/>
    <p:sldId id="262" r:id="rId3"/>
    <p:sldId id="257" r:id="rId4"/>
    <p:sldId id="258" r:id="rId5"/>
    <p:sldId id="259" r:id="rId6"/>
    <p:sldId id="260" r:id="rId7"/>
    <p:sldId id="273" r:id="rId8"/>
    <p:sldId id="261" r:id="rId9"/>
    <p:sldId id="282" r:id="rId10"/>
    <p:sldId id="263" r:id="rId11"/>
    <p:sldId id="264" r:id="rId12"/>
    <p:sldId id="272" r:id="rId13"/>
    <p:sldId id="265" r:id="rId14"/>
    <p:sldId id="266" r:id="rId15"/>
    <p:sldId id="274" r:id="rId16"/>
    <p:sldId id="279" r:id="rId17"/>
    <p:sldId id="280" r:id="rId18"/>
    <p:sldId id="276" r:id="rId19"/>
    <p:sldId id="285" r:id="rId20"/>
    <p:sldId id="269" r:id="rId21"/>
    <p:sldId id="277" r:id="rId22"/>
    <p:sldId id="287" r:id="rId23"/>
    <p:sldId id="283" r:id="rId24"/>
    <p:sldId id="268" r:id="rId25"/>
    <p:sldId id="270" r:id="rId26"/>
    <p:sldId id="286" r:id="rId27"/>
    <p:sldId id="267" r:id="rId28"/>
  </p:sldIdLst>
  <p:sldSz cx="10688638" cy="7562850"/>
  <p:notesSz cx="6858000" cy="9144000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95"/>
  </p:normalViewPr>
  <p:slideViewPr>
    <p:cSldViewPr snapToGrid="0" snapToObjects="1">
      <p:cViewPr>
        <p:scale>
          <a:sx n="133" d="100"/>
          <a:sy n="133" d="100"/>
        </p:scale>
        <p:origin x="152" y="-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660B-8545-F741-97F5-6C710F82BD2F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19B51-A6E6-CA43-A727-F9449FF93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88638" cy="50419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67" y="1"/>
            <a:ext cx="10683073" cy="50419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24" y="5469929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8851" y="5469929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200" indent="0" algn="ctr">
              <a:buNone/>
              <a:defRPr sz="1764"/>
            </a:lvl2pPr>
            <a:lvl3pPr marL="1008400" indent="0" algn="ctr">
              <a:buNone/>
              <a:defRPr sz="1764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5D22EF-24B8-F046-BFBD-757C753E305C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DA7E-4DA0-C64A-A26A-304163787D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F846-BF45-634C-8561-82652E013C60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9A55-4D53-DA4F-89DB-573962CF1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8" y="840317"/>
            <a:ext cx="2304738" cy="5966248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453" y="840317"/>
            <a:ext cx="6646997" cy="59662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DB7D-DD7A-EE49-8599-20EA1AD67F0B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E6AF-26E3-8A40-9C44-1C793A1ED6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18126" y="168720"/>
            <a:ext cx="0" cy="8016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ckground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6886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688013"/>
            <a:ext cx="10688638" cy="18748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22" y="2272657"/>
            <a:ext cx="7992064" cy="873497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rgbClr val="0079B8"/>
                </a:solidFill>
                <a:latin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34222" y="3781426"/>
            <a:ext cx="7992064" cy="3352910"/>
          </a:xfrm>
        </p:spPr>
        <p:txBody>
          <a:bodyPr/>
          <a:lstStyle>
            <a:lvl1pPr>
              <a:defRPr>
                <a:latin typeface="Open Sans"/>
              </a:defRPr>
            </a:lvl1pPr>
            <a:lvl2pPr>
              <a:defRPr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2229960" y="3146154"/>
            <a:ext cx="7996326" cy="555862"/>
          </a:xfrm>
        </p:spPr>
        <p:txBody>
          <a:bodyPr rtlCol="0" anchor="ctr">
            <a:normAutofit/>
          </a:bodyPr>
          <a:lstStyle>
            <a:lvl1pPr>
              <a:defRPr lang="id-ID" sz="2500" b="1" dirty="0">
                <a:solidFill>
                  <a:srgbClr val="0079B8"/>
                </a:solidFill>
                <a:latin typeface="Open Sans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349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7990CEA9-CECD-CA4C-98C0-F0699D820F6C}" type="datetime1">
              <a:rPr lang="id-ID"/>
              <a:pPr/>
              <a:t>08/06/17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51250" y="7116763"/>
            <a:ext cx="33861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596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23E5BD3A-5704-5E47-99D7-088AA6E392E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69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ckground 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68863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688013"/>
            <a:ext cx="10688638" cy="18748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22" y="2272657"/>
            <a:ext cx="7992064" cy="873497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rgbClr val="0079B8"/>
                </a:solidFill>
                <a:latin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34222" y="3781426"/>
            <a:ext cx="7992064" cy="3352910"/>
          </a:xfrm>
        </p:spPr>
        <p:txBody>
          <a:bodyPr/>
          <a:lstStyle>
            <a:lvl1pPr>
              <a:defRPr>
                <a:latin typeface="Open Sans"/>
              </a:defRPr>
            </a:lvl1pPr>
            <a:lvl2pPr>
              <a:defRPr>
                <a:latin typeface="Open Sans"/>
              </a:defRPr>
            </a:lvl2pPr>
            <a:lvl3pPr>
              <a:defRPr>
                <a:latin typeface="Open Sans"/>
              </a:defRPr>
            </a:lvl3pPr>
            <a:lvl4pPr>
              <a:defRPr>
                <a:latin typeface="Open Sans"/>
              </a:defRPr>
            </a:lvl4pPr>
            <a:lvl5pPr>
              <a:defRPr>
                <a:latin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2229960" y="3146154"/>
            <a:ext cx="7996326" cy="555862"/>
          </a:xfrm>
        </p:spPr>
        <p:txBody>
          <a:bodyPr rtlCol="0" anchor="ctr">
            <a:normAutofit/>
          </a:bodyPr>
          <a:lstStyle>
            <a:lvl1pPr>
              <a:defRPr lang="id-ID" sz="2500" b="1" dirty="0">
                <a:solidFill>
                  <a:srgbClr val="0079B8"/>
                </a:solidFill>
                <a:latin typeface="Open Sans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349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C5A07D8F-79D6-C341-BFBC-43D68F830421}" type="datetime1">
              <a:rPr lang="id-ID"/>
              <a:pPr/>
              <a:t>08/06/17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51250" y="7116763"/>
            <a:ext cx="3386138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59688" y="7116763"/>
            <a:ext cx="2493962" cy="403225"/>
          </a:xfrm>
        </p:spPr>
        <p:txBody>
          <a:bodyPr/>
          <a:lstStyle>
            <a:lvl1pPr>
              <a:defRPr/>
            </a:lvl1pPr>
          </a:lstStyle>
          <a:p>
            <a:fld id="{A53FC0F5-A73C-7941-BAFC-35877A1B3EC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802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 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1331575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5089" y="3153813"/>
            <a:ext cx="8260933" cy="126047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DFE37-9DB3-D740-8749-386FBFEC77C7}" type="datetime1">
              <a:rPr lang="id-ID"/>
              <a:pPr/>
              <a:t>08/06/17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801E2-22DC-0740-9E67-77305A9EE6D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A29-9E2B-8545-B312-B38ABB9E2D18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5D65-D0FE-9149-8B96-EFB3177618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88638" cy="50419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67" y="1"/>
            <a:ext cx="10683073" cy="50419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24" y="5469929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b="0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851" y="5469929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42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B9E-A244-7B4B-9EE0-B6F576B3083E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F11-2ACB-B54E-AC22-576CE5BE93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846" y="2520950"/>
            <a:ext cx="4168569" cy="443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793" y="2520950"/>
            <a:ext cx="4168569" cy="4436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5A7E-B4CB-A44E-828E-0048C9CD0F0D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9C4E-3C23-704B-91DD-03C883968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846" y="2403654"/>
            <a:ext cx="4168569" cy="90754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6" b="0" cap="none" baseline="0">
                <a:solidFill>
                  <a:schemeClr val="accent1"/>
                </a:solidFill>
                <a:latin typeface="+mn-lt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846" y="3272811"/>
            <a:ext cx="4168569" cy="3685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0793" y="2403654"/>
            <a:ext cx="4168569" cy="90754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marL="0" lvl="0" indent="0" algn="l" defTabSz="1008400" rtl="0" eaLnBrk="1" latinLnBrk="0" hangingPunct="1">
              <a:lnSpc>
                <a:spcPct val="90000"/>
              </a:lnSpc>
              <a:spcBef>
                <a:spcPts val="1985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0793" y="3272811"/>
            <a:ext cx="4168569" cy="3685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D010-C787-B841-B415-041854B87C33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D01C-787C-8444-BE32-253165290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59EF-80DD-AF43-945E-329BDE5097E3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6832-52D5-5F42-A8A5-DD6DD7727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2B27-821C-F84E-8991-41CE2924F741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4979-1A1D-5745-9DE1-08D007F8C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7845" y="519970"/>
            <a:ext cx="3847910" cy="191592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299" y="907542"/>
            <a:ext cx="4978233" cy="5717515"/>
          </a:xfrm>
        </p:spPr>
        <p:txBody>
          <a:bodyPr>
            <a:normAutofit/>
          </a:bodyPr>
          <a:lstStyle>
            <a:lvl1pPr>
              <a:defRPr sz="2206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45" y="2489528"/>
            <a:ext cx="3847910" cy="414897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2"/>
              </a:spcBef>
              <a:buNone/>
              <a:defRPr sz="176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D6B-69B6-1E43-930F-15D127185D05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BCA2-6324-1942-8C0C-A28BA2C98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24" y="5469930"/>
            <a:ext cx="6814007" cy="1613408"/>
          </a:xfrm>
        </p:spPr>
        <p:txBody>
          <a:bodyPr anchor="ctr">
            <a:normAutofit/>
          </a:bodyPr>
          <a:lstStyle>
            <a:lvl1pPr algn="r">
              <a:defRPr sz="4852" spc="22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5966" cy="50419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8851" y="5469930"/>
            <a:ext cx="2805767" cy="161340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8FA9-4E71-C845-AB30-054E0958D1B5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E714-5399-E045-BD5D-5443FD76F0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2684" y="5805139"/>
            <a:ext cx="0" cy="1008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7845" y="645363"/>
            <a:ext cx="8521517" cy="165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846" y="2520950"/>
            <a:ext cx="8521518" cy="443687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847" y="7135749"/>
            <a:ext cx="1888521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3068CD-E3BA-524E-9A7A-33BD4E937DF8}" type="datetime1">
              <a:rPr lang="en-US" smtClean="0"/>
              <a:pPr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5765" y="7135749"/>
            <a:ext cx="5173766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1011" y="7135749"/>
            <a:ext cx="853607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A1C7F0-5C43-F34D-988C-EC9FACB035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040" y="911252"/>
            <a:ext cx="0" cy="10083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07" r:id="rId12"/>
    <p:sldLayoutId id="2147483708" r:id="rId13"/>
    <p:sldLayoutId id="2147483709" r:id="rId14"/>
  </p:sldLayoutIdLst>
  <p:txStyles>
    <p:titleStyle>
      <a:lvl1pPr algn="l" defTabSz="1008400" rtl="0" eaLnBrk="1" latinLnBrk="0" hangingPunct="1">
        <a:lnSpc>
          <a:spcPct val="80000"/>
        </a:lnSpc>
        <a:spcBef>
          <a:spcPct val="0"/>
        </a:spcBef>
        <a:buNone/>
        <a:defRPr sz="4852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6" kern="1200">
          <a:solidFill>
            <a:schemeClr val="tx1"/>
          </a:solidFill>
          <a:latin typeface="+mn-lt"/>
          <a:ea typeface="+mn-ea"/>
          <a:cs typeface="+mn-cs"/>
        </a:defRPr>
      </a:lvl1pPr>
      <a:lvl2pPr marL="29243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411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46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714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8400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744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1172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2516" indent="-15126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RESTORATIVE JUSTICE</a:t>
            </a:r>
            <a:br>
              <a:rPr lang="en-US" sz="6000" dirty="0" smtClean="0"/>
            </a:b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peradilan</a:t>
            </a:r>
            <a:r>
              <a:rPr lang="en-US" sz="3600" dirty="0" smtClean="0"/>
              <a:t> </a:t>
            </a:r>
            <a:r>
              <a:rPr lang="en-US" sz="3600" dirty="0" err="1" smtClean="0"/>
              <a:t>pidana</a:t>
            </a:r>
            <a:r>
              <a:rPr lang="en-US" sz="3600" dirty="0" smtClean="0"/>
              <a:t> vs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pemidanaan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Ahmad Sofian, S.H., M.A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4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 PERADILAN </a:t>
            </a:r>
            <a:r>
              <a:rPr lang="en-US" dirty="0" smtClean="0"/>
              <a:t>PIDANA </a:t>
            </a:r>
            <a:r>
              <a:rPr lang="en-US" dirty="0" err="1" smtClean="0"/>
              <a:t>restoratif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S</a:t>
            </a:r>
            <a:r>
              <a:rPr lang="en-US" sz="3200" dirty="0" err="1" smtClean="0"/>
              <a:t>istem</a:t>
            </a:r>
            <a:r>
              <a:rPr lang="en-US" sz="3200" dirty="0" smtClean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menitikberatkan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pelibatan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korban yang </a:t>
            </a:r>
            <a:r>
              <a:rPr lang="en-US" sz="3200" dirty="0" err="1"/>
              <a:t>dirasa</a:t>
            </a:r>
            <a:r>
              <a:rPr lang="en-US" sz="3200" dirty="0"/>
              <a:t> </a:t>
            </a:r>
            <a:r>
              <a:rPr lang="en-US" sz="3200" dirty="0" err="1"/>
              <a:t>tersisihkan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mekanisme</a:t>
            </a:r>
            <a:r>
              <a:rPr lang="en-US" sz="3200" dirty="0"/>
              <a:t> yang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yang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 smtClean="0"/>
              <a:t>ini</a:t>
            </a:r>
            <a:endParaRPr lang="en-US" sz="3200" dirty="0" smtClean="0"/>
          </a:p>
          <a:p>
            <a:r>
              <a:rPr lang="en-US" sz="3200" dirty="0" err="1"/>
              <a:t>keadilan</a:t>
            </a:r>
            <a:r>
              <a:rPr lang="en-US" sz="3200" dirty="0"/>
              <a:t> </a:t>
            </a:r>
            <a:r>
              <a:rPr lang="en-US" sz="3200" dirty="0" err="1"/>
              <a:t>restoratif</a:t>
            </a:r>
            <a:r>
              <a:rPr lang="en-US" sz="3200" dirty="0"/>
              <a:t> juga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kerangka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yang </a:t>
            </a:r>
            <a:r>
              <a:rPr lang="en-US" sz="3200" dirty="0" err="1"/>
              <a:t>baru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merespon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tindak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penegak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pekerja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.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266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9944" y="236314"/>
            <a:ext cx="857123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852" b="1" dirty="0">
                <a:solidFill>
                  <a:schemeClr val="tx2"/>
                </a:solidFill>
              </a:rPr>
              <a:t>Restorative justice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775065" y="1496798"/>
            <a:ext cx="9611154" cy="54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Bergeser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dari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smtClean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i="1" dirty="0">
                <a:solidFill>
                  <a:schemeClr val="tx2"/>
                </a:solidFill>
                <a:latin typeface="Baskerville Old Face" pitchFamily="18" charset="0"/>
              </a:rPr>
              <a:t>retributive justice</a:t>
            </a: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Menekankan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pada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upaya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pemulihan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keadaan</a:t>
            </a:r>
            <a:endParaRPr lang="en-US" sz="3088" dirty="0">
              <a:solidFill>
                <a:schemeClr val="tx2"/>
              </a:solidFill>
              <a:latin typeface="Baskerville Old Face" pitchFamily="18" charset="0"/>
            </a:endParaRP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Berorientasi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pada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korban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Memberi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kesempatan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pada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pelaku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untuk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mengungkapkan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rasa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sesalnya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pada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korban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sekaligus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menunjukkan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tanggungjawabnya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;</a:t>
            </a: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Memberi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kesempatan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pada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pelaku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korban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untuk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bertemu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mengurangi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i="1" dirty="0">
                <a:solidFill>
                  <a:schemeClr val="tx2"/>
                </a:solidFill>
                <a:latin typeface="Baskerville Old Face" pitchFamily="18" charset="0"/>
              </a:rPr>
              <a:t>animosity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Mengembalikan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keseimbangan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dalam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masyarakat</a:t>
            </a:r>
            <a:endParaRPr lang="en-US" sz="3088" dirty="0">
              <a:solidFill>
                <a:schemeClr val="tx2"/>
              </a:solidFill>
              <a:latin typeface="Baskerville Old Face" pitchFamily="18" charset="0"/>
            </a:endParaRPr>
          </a:p>
          <a:p>
            <a:pPr marL="378150" indent="-3781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Melibatkan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anggota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masyarakat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dalam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upaya</a:t>
            </a:r>
            <a:r>
              <a:rPr lang="en-US" sz="3088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3088" dirty="0" err="1">
                <a:solidFill>
                  <a:schemeClr val="tx2"/>
                </a:solidFill>
                <a:latin typeface="Baskerville Old Face" pitchFamily="18" charset="0"/>
              </a:rPr>
              <a:t>pengalihan</a:t>
            </a:r>
            <a:endParaRPr lang="en-US" sz="3088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Pendekatan</a:t>
            </a:r>
            <a:r>
              <a:rPr lang="en-US" sz="3600" dirty="0"/>
              <a:t> </a:t>
            </a:r>
            <a:r>
              <a:rPr lang="en-US" sz="3600" dirty="0" err="1"/>
              <a:t>keadilan</a:t>
            </a:r>
            <a:r>
              <a:rPr lang="en-US" sz="3600" dirty="0"/>
              <a:t> </a:t>
            </a:r>
            <a:r>
              <a:rPr lang="en-US" sz="3600" dirty="0" err="1"/>
              <a:t>restoratif</a:t>
            </a:r>
            <a:r>
              <a:rPr lang="en-US" sz="3600" dirty="0"/>
              <a:t> </a:t>
            </a:r>
            <a:r>
              <a:rPr lang="en-US" sz="3600" dirty="0" err="1"/>
              <a:t>diasumsikan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pergeseran</a:t>
            </a:r>
            <a:r>
              <a:rPr lang="en-US" sz="3600" dirty="0"/>
              <a:t> paling </a:t>
            </a:r>
            <a:r>
              <a:rPr lang="en-US" sz="3600" dirty="0" err="1"/>
              <a:t>mutakhir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modal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mekanisme</a:t>
            </a:r>
            <a:r>
              <a:rPr lang="en-US" sz="3600" dirty="0"/>
              <a:t> yang </a:t>
            </a:r>
            <a:r>
              <a:rPr lang="en-US" sz="3600" dirty="0" err="1"/>
              <a:t>bekerja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peradilan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menangani</a:t>
            </a:r>
            <a:r>
              <a:rPr lang="en-US" sz="3600" dirty="0"/>
              <a:t> </a:t>
            </a:r>
            <a:r>
              <a:rPr lang="en-US" sz="3600" dirty="0" err="1"/>
              <a:t>perkara-perkara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520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Para Ahli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Tony </a:t>
            </a:r>
            <a:r>
              <a:rPr lang="en-US" sz="4400" b="1" dirty="0"/>
              <a:t>F. Marshall</a:t>
            </a:r>
            <a:r>
              <a:rPr lang="en-US" sz="4400" dirty="0"/>
              <a:t>, </a:t>
            </a:r>
            <a:r>
              <a:rPr lang="en-US" sz="4400" dirty="0" err="1"/>
              <a:t>keadilan</a:t>
            </a:r>
            <a:r>
              <a:rPr lang="en-US" sz="4400" dirty="0"/>
              <a:t> </a:t>
            </a:r>
            <a:r>
              <a:rPr lang="en-US" sz="4400" dirty="0" err="1"/>
              <a:t>restoratif</a:t>
            </a:r>
            <a:r>
              <a:rPr lang="en-US" sz="4400" dirty="0"/>
              <a:t> </a:t>
            </a:r>
            <a:r>
              <a:rPr lang="en-US" sz="4400" dirty="0" err="1"/>
              <a:t>adalah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pendekatan</a:t>
            </a:r>
            <a:r>
              <a:rPr lang="en-US" sz="4400" dirty="0"/>
              <a:t>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memecahkan</a:t>
            </a:r>
            <a:r>
              <a:rPr lang="en-US" sz="4400" dirty="0"/>
              <a:t> </a:t>
            </a:r>
            <a:r>
              <a:rPr lang="en-US" sz="4400" dirty="0" err="1"/>
              <a:t>masalah</a:t>
            </a:r>
            <a:r>
              <a:rPr lang="en-US" sz="4400" dirty="0"/>
              <a:t> </a:t>
            </a:r>
            <a:r>
              <a:rPr lang="en-US" sz="4400" dirty="0" err="1"/>
              <a:t>kejahatan</a:t>
            </a:r>
            <a:r>
              <a:rPr lang="en-US" sz="4400" dirty="0"/>
              <a:t> di </a:t>
            </a:r>
            <a:r>
              <a:rPr lang="en-US" sz="4400" dirty="0" err="1"/>
              <a:t>antara</a:t>
            </a:r>
            <a:r>
              <a:rPr lang="en-US" sz="4400" dirty="0"/>
              <a:t> para </a:t>
            </a:r>
            <a:r>
              <a:rPr lang="en-US" sz="4400" dirty="0" err="1"/>
              <a:t>pihak</a:t>
            </a:r>
            <a:r>
              <a:rPr lang="en-US" sz="4400" dirty="0"/>
              <a:t>, </a:t>
            </a:r>
            <a:r>
              <a:rPr lang="en-US" sz="4400" dirty="0" err="1"/>
              <a:t>yaitu</a:t>
            </a:r>
            <a:r>
              <a:rPr lang="en-US" sz="4400" dirty="0"/>
              <a:t> korban, </a:t>
            </a:r>
            <a:r>
              <a:rPr lang="en-US" sz="4400" dirty="0" err="1"/>
              <a:t>pelaku</a:t>
            </a:r>
            <a:r>
              <a:rPr lang="en-US" sz="4400" dirty="0"/>
              <a:t>,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masyarakat</a:t>
            </a:r>
            <a:r>
              <a:rPr lang="en-US" sz="4400" dirty="0"/>
              <a:t>,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relasi</a:t>
            </a:r>
            <a:r>
              <a:rPr lang="en-US" sz="4400" dirty="0"/>
              <a:t> yang </a:t>
            </a:r>
            <a:r>
              <a:rPr lang="en-US" sz="4400" dirty="0" err="1"/>
              <a:t>aktif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aparat</a:t>
            </a:r>
            <a:r>
              <a:rPr lang="en-US" sz="4400" dirty="0"/>
              <a:t> </a:t>
            </a:r>
            <a:r>
              <a:rPr lang="en-US" sz="4400" dirty="0" err="1"/>
              <a:t>penegak</a:t>
            </a:r>
            <a:r>
              <a:rPr lang="en-US" sz="4400" dirty="0"/>
              <a:t> hokum</a:t>
            </a:r>
            <a:r>
              <a:rPr lang="id-ID" sz="4400" dirty="0"/>
              <a:t>.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84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Tony F. Marshall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kejahatan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kondisi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relasi</a:t>
            </a:r>
            <a:r>
              <a:rPr lang="en-US" sz="2600" dirty="0"/>
              <a:t> </a:t>
            </a:r>
            <a:r>
              <a:rPr lang="en-US" sz="2600" dirty="0" err="1"/>
              <a:t>sosial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 smtClean="0"/>
              <a:t>masyarakat</a:t>
            </a:r>
            <a:endParaRPr lang="en-US" sz="2600" dirty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/>
              <a:t>Pencegahan</a:t>
            </a:r>
            <a:r>
              <a:rPr lang="en-US" sz="2600" dirty="0" smtClean="0"/>
              <a:t> </a:t>
            </a:r>
            <a:r>
              <a:rPr lang="en-US" sz="2600" dirty="0" err="1"/>
              <a:t>kejahatan</a:t>
            </a:r>
            <a:r>
              <a:rPr lang="en-US" sz="2600" dirty="0"/>
              <a:t> </a:t>
            </a:r>
            <a:r>
              <a:rPr lang="en-US" sz="2600" dirty="0" err="1"/>
              <a:t>tergantung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tanggung</a:t>
            </a:r>
            <a:r>
              <a:rPr lang="en-US" sz="2600" dirty="0"/>
              <a:t> </a:t>
            </a:r>
            <a:r>
              <a:rPr lang="en-US" sz="2600" dirty="0" err="1"/>
              <a:t>jawab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(</a:t>
            </a:r>
            <a:r>
              <a:rPr lang="en-US" sz="2600" dirty="0" err="1"/>
              <a:t>termasuk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 </a:t>
            </a:r>
            <a:r>
              <a:rPr lang="en-US" sz="2600" dirty="0" err="1"/>
              <a:t>lokal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 </a:t>
            </a:r>
            <a:r>
              <a:rPr lang="en-US" sz="2600" dirty="0" err="1" smtClean="0"/>
              <a:t>pusat</a:t>
            </a:r>
            <a:r>
              <a:rPr lang="en-US" sz="2600" dirty="0" smtClean="0"/>
              <a:t>). </a:t>
            </a:r>
            <a:endParaRPr lang="en-US" sz="2600" dirty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/>
              <a:t>Kepentingan</a:t>
            </a:r>
            <a:r>
              <a:rPr lang="en-US" sz="2600" dirty="0" smtClean="0"/>
              <a:t> </a:t>
            </a:r>
            <a:r>
              <a:rPr lang="en-US" sz="2600" dirty="0"/>
              <a:t>para </a:t>
            </a:r>
            <a:r>
              <a:rPr lang="en-US" sz="2600" dirty="0" err="1"/>
              <a:t>pihak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penyelesaian</a:t>
            </a:r>
            <a:r>
              <a:rPr lang="en-US" sz="2600" dirty="0"/>
              <a:t> </a:t>
            </a:r>
            <a:endParaRPr lang="en-US" sz="2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/>
              <a:t>Kasus</a:t>
            </a:r>
            <a:r>
              <a:rPr lang="en-US" sz="2600" dirty="0" smtClean="0"/>
              <a:t> </a:t>
            </a:r>
            <a:r>
              <a:rPr lang="en-US" sz="2600" dirty="0" err="1"/>
              <a:t>kejahatan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diakomodasi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disediakannya</a:t>
            </a:r>
            <a:r>
              <a:rPr lang="en-US" sz="2600" dirty="0"/>
              <a:t> </a:t>
            </a:r>
            <a:r>
              <a:rPr lang="en-US" sz="2600" dirty="0" err="1"/>
              <a:t>fasilitas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terjadinya</a:t>
            </a:r>
            <a:r>
              <a:rPr lang="en-US" sz="2600" dirty="0"/>
              <a:t> </a:t>
            </a:r>
            <a:r>
              <a:rPr lang="en-US" sz="2600" dirty="0" err="1"/>
              <a:t>keterlibatan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personal</a:t>
            </a:r>
            <a:r>
              <a:rPr lang="id-ID" sz="2600" dirty="0"/>
              <a:t>.</a:t>
            </a:r>
            <a:r>
              <a:rPr lang="en-US" sz="2600" dirty="0"/>
              <a:t> </a:t>
            </a:r>
            <a:endParaRPr lang="en-US" sz="2600" dirty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/>
              <a:t>Kerjasama</a:t>
            </a:r>
            <a:r>
              <a:rPr lang="en-US" sz="2600" dirty="0" smtClean="0"/>
              <a:t> </a:t>
            </a:r>
            <a:r>
              <a:rPr lang="en-US" sz="2600" dirty="0"/>
              <a:t>di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aparat</a:t>
            </a:r>
            <a:r>
              <a:rPr lang="en-US" sz="2600" dirty="0"/>
              <a:t> </a:t>
            </a:r>
            <a:r>
              <a:rPr lang="en-US" sz="2600" dirty="0" err="1"/>
              <a:t>penegak</a:t>
            </a:r>
            <a:r>
              <a:rPr lang="en-US" sz="2600" dirty="0"/>
              <a:t> </a:t>
            </a:r>
            <a:r>
              <a:rPr lang="en-US" sz="2600" dirty="0" err="1"/>
              <a:t>hukum</a:t>
            </a:r>
            <a:r>
              <a:rPr lang="en-US" sz="2600" dirty="0"/>
              <a:t> </a:t>
            </a:r>
            <a:r>
              <a:rPr lang="en-US" sz="2600" dirty="0" err="1"/>
              <a:t>serta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aparat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</a:t>
            </a:r>
            <a:r>
              <a:rPr lang="en-US" sz="2600" dirty="0" err="1"/>
              <a:t>dianggap</a:t>
            </a:r>
            <a:r>
              <a:rPr lang="en-US" sz="2600" dirty="0"/>
              <a:t> </a:t>
            </a:r>
            <a:r>
              <a:rPr lang="en-US" sz="2600" dirty="0" err="1" smtClean="0"/>
              <a:t>penting</a:t>
            </a:r>
            <a:endParaRPr lang="en-US" sz="2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/>
              <a:t>Keadilan</a:t>
            </a:r>
            <a:r>
              <a:rPr lang="en-US" sz="2600" dirty="0" smtClean="0"/>
              <a:t> </a:t>
            </a:r>
            <a:r>
              <a:rPr lang="en-US" sz="2600" dirty="0" err="1"/>
              <a:t>dicapai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prinsip</a:t>
            </a:r>
            <a:r>
              <a:rPr lang="en-US" sz="2600" dirty="0"/>
              <a:t> </a:t>
            </a:r>
            <a:r>
              <a:rPr lang="en-US" sz="2600" dirty="0" err="1"/>
              <a:t>keseimbangan</a:t>
            </a:r>
            <a:r>
              <a:rPr lang="en-US" sz="2600" dirty="0"/>
              <a:t> </a:t>
            </a:r>
            <a:r>
              <a:rPr lang="en-US" sz="2600" dirty="0" err="1"/>
              <a:t>kepentingan</a:t>
            </a:r>
            <a:r>
              <a:rPr lang="en-US" sz="2600" dirty="0"/>
              <a:t> di </a:t>
            </a:r>
            <a:r>
              <a:rPr lang="en-US" sz="2600" dirty="0" err="1"/>
              <a:t>antara</a:t>
            </a:r>
            <a:r>
              <a:rPr lang="en-US" sz="2600" dirty="0"/>
              <a:t> para </a:t>
            </a:r>
            <a:r>
              <a:rPr lang="en-US" sz="2600" dirty="0" err="1"/>
              <a:t>pihak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1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Umbreit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</a:t>
            </a:r>
            <a:r>
              <a:rPr lang="en-US" sz="4000" dirty="0" err="1" smtClean="0"/>
              <a:t>onflik</a:t>
            </a:r>
            <a:r>
              <a:rPr lang="en-US" sz="4000" dirty="0" smtClean="0"/>
              <a:t> </a:t>
            </a:r>
            <a:r>
              <a:rPr lang="en-US" sz="4000" dirty="0" err="1"/>
              <a:t>antar</a:t>
            </a:r>
            <a:r>
              <a:rPr lang="en-US" sz="4000" dirty="0"/>
              <a:t> </a:t>
            </a:r>
            <a:r>
              <a:rPr lang="en-US" sz="4000" dirty="0" err="1" smtClean="0"/>
              <a:t>individu</a:t>
            </a:r>
            <a:r>
              <a:rPr lang="en-US" sz="4000" dirty="0" smtClean="0"/>
              <a:t>,</a:t>
            </a:r>
            <a:r>
              <a:rPr lang="en-US" sz="4000" dirty="0"/>
              <a:t> yang </a:t>
            </a:r>
            <a:r>
              <a:rPr lang="en-US" sz="4000" dirty="0" err="1"/>
              <a:t>terkait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langsung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terjadinya</a:t>
            </a:r>
            <a:r>
              <a:rPr lang="en-US" sz="4000" dirty="0"/>
              <a:t> </a:t>
            </a:r>
            <a:r>
              <a:rPr lang="en-US" sz="4000" dirty="0" err="1"/>
              <a:t>kejahatan</a:t>
            </a:r>
            <a:r>
              <a:rPr lang="en-US" sz="4000" dirty="0"/>
              <a:t>, </a:t>
            </a:r>
            <a:r>
              <a:rPr lang="en-US" sz="4000" dirty="0" err="1"/>
              <a:t>yaitu</a:t>
            </a:r>
            <a:r>
              <a:rPr lang="en-US" sz="4000" dirty="0"/>
              <a:t> korban, </a:t>
            </a:r>
            <a:r>
              <a:rPr lang="en-US" sz="4000" dirty="0" err="1"/>
              <a:t>pelaku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masyarakat</a:t>
            </a:r>
            <a:r>
              <a:rPr lang="en-US" sz="4000" dirty="0"/>
              <a:t>,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diberi</a:t>
            </a:r>
            <a:r>
              <a:rPr lang="en-US" sz="4000" dirty="0"/>
              <a:t> </a:t>
            </a:r>
            <a:r>
              <a:rPr lang="en-US" sz="4000" dirty="0" err="1"/>
              <a:t>kesempatan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aktif</a:t>
            </a:r>
            <a:r>
              <a:rPr lang="en-US" sz="4000" dirty="0"/>
              <a:t> </a:t>
            </a:r>
            <a:r>
              <a:rPr lang="en-US" sz="4000" dirty="0" err="1"/>
              <a:t>terlibat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upaya</a:t>
            </a:r>
            <a:r>
              <a:rPr lang="en-US" sz="4000" dirty="0"/>
              <a:t>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konflik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.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89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S</a:t>
            </a:r>
            <a:r>
              <a:rPr lang="en-US" sz="2800" dirty="0" err="1" smtClean="0"/>
              <a:t>uatu</a:t>
            </a:r>
            <a:r>
              <a:rPr lang="en-US" sz="2800" dirty="0" smtClean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menegakkan</a:t>
            </a:r>
            <a:r>
              <a:rPr lang="en-US" sz="2800" dirty="0"/>
              <a:t> </a:t>
            </a:r>
            <a:r>
              <a:rPr lang="en-US" sz="2800" dirty="0" err="1"/>
              <a:t>keadilan</a:t>
            </a:r>
            <a:r>
              <a:rPr lang="en-US" sz="2800" dirty="0"/>
              <a:t> yang </a:t>
            </a:r>
            <a:r>
              <a:rPr lang="en-US" sz="2800" dirty="0" err="1"/>
              <a:t>difokuskan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pemulihan</a:t>
            </a:r>
            <a:r>
              <a:rPr lang="en-US" sz="2800" dirty="0"/>
              <a:t> </a:t>
            </a:r>
            <a:r>
              <a:rPr lang="en-US" sz="2800" dirty="0" err="1"/>
              <a:t>penderitaan</a:t>
            </a:r>
            <a:r>
              <a:rPr lang="en-US" sz="2800" dirty="0"/>
              <a:t> yang </a:t>
            </a:r>
            <a:r>
              <a:rPr lang="en-US" sz="2800" dirty="0" err="1"/>
              <a:t>ditimbulkan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 smtClean="0"/>
              <a:t>kejahatan</a:t>
            </a:r>
            <a:r>
              <a:rPr lang="en-US" sz="2800" dirty="0" smtClean="0"/>
              <a:t>.</a:t>
            </a:r>
          </a:p>
          <a:p>
            <a:r>
              <a:rPr lang="en-US" sz="2800" dirty="0" err="1"/>
              <a:t>M</a:t>
            </a:r>
            <a:r>
              <a:rPr lang="en-US" sz="2800" dirty="0" err="1" smtClean="0"/>
              <a:t>ekanisme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meminta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 </a:t>
            </a:r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para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korban</a:t>
            </a:r>
            <a:r>
              <a:rPr lang="id-ID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kejahatan</a:t>
            </a:r>
            <a:r>
              <a:rPr lang="en-US" sz="2800" dirty="0"/>
              <a:t>, </a:t>
            </a:r>
            <a:r>
              <a:rPr lang="en-US" sz="2800" dirty="0" err="1"/>
              <a:t>mengupayakan</a:t>
            </a:r>
            <a:r>
              <a:rPr lang="en-US" sz="2800" dirty="0"/>
              <a:t> </a:t>
            </a:r>
            <a:r>
              <a:rPr lang="en-US" sz="2800" dirty="0" err="1"/>
              <a:t>penyelesaian</a:t>
            </a:r>
            <a:r>
              <a:rPr lang="en-US" sz="2800" dirty="0"/>
              <a:t> yang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menyembuhkan</a:t>
            </a:r>
            <a:r>
              <a:rPr lang="en-US" sz="2800" dirty="0"/>
              <a:t>,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re-</a:t>
            </a:r>
            <a:r>
              <a:rPr lang="en-US" sz="2800" dirty="0" err="1"/>
              <a:t>integrasi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pencegahan</a:t>
            </a:r>
            <a:r>
              <a:rPr lang="en-US" sz="2800" dirty="0"/>
              <a:t> </a:t>
            </a:r>
            <a:r>
              <a:rPr lang="en-US" sz="2800" dirty="0" err="1"/>
              <a:t>penderitaan</a:t>
            </a:r>
            <a:r>
              <a:rPr lang="en-US" sz="2800" dirty="0"/>
              <a:t> di masa </a:t>
            </a:r>
            <a:r>
              <a:rPr lang="en-US" sz="2800" dirty="0" err="1"/>
              <a:t>datang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90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8980"/>
            <a:ext cx="10688638" cy="23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9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2299106"/>
            <a:ext cx="8735968" cy="37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 PEMIDANAAN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PRINSIP KEADILAN RESTORATIF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PERLINDUNGAN PADA KORBAN</a:t>
            </a:r>
          </a:p>
          <a:p>
            <a:endParaRPr lang="en-US" sz="3600" dirty="0"/>
          </a:p>
          <a:p>
            <a:r>
              <a:rPr lang="en-US" sz="3600" dirty="0" smtClean="0"/>
              <a:t>PERLINDUNGAN PADA MASYARAKAT</a:t>
            </a:r>
          </a:p>
          <a:p>
            <a:endParaRPr lang="en-US" sz="3600" dirty="0"/>
          </a:p>
          <a:p>
            <a:r>
              <a:rPr lang="en-US" sz="3600" dirty="0" smtClean="0"/>
              <a:t>REHABILITASI PELAKU</a:t>
            </a:r>
          </a:p>
          <a:p>
            <a:endParaRPr lang="en-US" sz="3600" dirty="0"/>
          </a:p>
          <a:p>
            <a:r>
              <a:rPr lang="en-US" sz="3600" dirty="0" smtClean="0"/>
              <a:t>PENYELESAIAN DI LUAR PENGADILAN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19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918"/>
            <a:ext cx="10688638" cy="375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555" y="510139"/>
            <a:ext cx="909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LANGKAH-LANGKAH RESTORATIVE JUSTICE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666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konflik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 smtClean="0"/>
              <a:t>depan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normatif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dialog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negosiasi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Restitusi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para </a:t>
            </a:r>
            <a:r>
              <a:rPr lang="en-US" dirty="0" err="1"/>
              <a:t>pihak</a:t>
            </a:r>
            <a:r>
              <a:rPr lang="en-US" dirty="0"/>
              <a:t>, </a:t>
            </a:r>
            <a:r>
              <a:rPr lang="en-US" dirty="0" err="1"/>
              <a:t>rekonsiliasi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restorasi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utama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hubungan-hubungan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,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 smtClean="0"/>
              <a:t>hasil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 smtClean="0"/>
              <a:t>restoratif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/>
              <a:t>korban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hak-hak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korban.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yang </a:t>
            </a:r>
            <a:r>
              <a:rPr lang="en-US" dirty="0" err="1" smtClean="0"/>
              <a:t>terbaik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, moral,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ekonomi</a:t>
            </a:r>
            <a:r>
              <a:rPr lang="id-ID" dirty="0" err="1"/>
              <a:t>s</a:t>
            </a:r>
            <a:r>
              <a:rPr lang="id-ID" dirty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Stigma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restoratif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1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MEKANISME PENERAPAN KEADILAN RESTORATIF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DISKREASI DAN DIVERSI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D</a:t>
            </a:r>
            <a:r>
              <a:rPr lang="en-US" sz="3600" b="1" dirty="0" err="1" smtClean="0"/>
              <a:t>iskresi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err="1"/>
              <a:t>kebijaksanaan</a:t>
            </a:r>
            <a:r>
              <a:rPr lang="en-US" sz="3600" dirty="0"/>
              <a:t>)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b="1" dirty="0" err="1"/>
              <a:t>diversi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,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upaya</a:t>
            </a:r>
            <a:r>
              <a:rPr lang="en-US" sz="3600" dirty="0"/>
              <a:t> </a:t>
            </a:r>
            <a:r>
              <a:rPr lang="en-US" sz="3600" dirty="0" err="1"/>
              <a:t>pengalihan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proses </a:t>
            </a:r>
            <a:r>
              <a:rPr lang="en-US" sz="3600" dirty="0" err="1"/>
              <a:t>peradilan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proses formal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diselesaikan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musyawarah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799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err="1"/>
              <a:t>Mediasi</a:t>
            </a:r>
            <a:r>
              <a:rPr lang="en-US" sz="4000" dirty="0"/>
              <a:t> korban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pelanggar</a:t>
            </a:r>
            <a:r>
              <a:rPr lang="en-US" sz="4000" dirty="0"/>
              <a:t> </a:t>
            </a:r>
          </a:p>
          <a:p>
            <a:pPr lvl="0"/>
            <a:r>
              <a:rPr lang="en-US" sz="4000" dirty="0" err="1"/>
              <a:t>Musyawarah</a:t>
            </a:r>
            <a:r>
              <a:rPr lang="en-US" sz="4000" dirty="0"/>
              <a:t> </a:t>
            </a:r>
            <a:r>
              <a:rPr lang="en-US" sz="4000" dirty="0" err="1"/>
              <a:t>kelompok</a:t>
            </a:r>
            <a:r>
              <a:rPr lang="en-US" sz="4000" dirty="0"/>
              <a:t> </a:t>
            </a:r>
            <a:r>
              <a:rPr lang="en-US" sz="4000" dirty="0" err="1"/>
              <a:t>keluarga</a:t>
            </a:r>
            <a:r>
              <a:rPr lang="en-US" sz="4000" dirty="0"/>
              <a:t> </a:t>
            </a:r>
          </a:p>
          <a:p>
            <a:pPr lvl="0"/>
            <a:r>
              <a:rPr lang="en-US" sz="4000" dirty="0" err="1"/>
              <a:t>Pelayanan</a:t>
            </a:r>
            <a:r>
              <a:rPr lang="en-US" sz="4000" dirty="0"/>
              <a:t> di </a:t>
            </a:r>
            <a:r>
              <a:rPr lang="en-US" sz="4000" dirty="0" err="1"/>
              <a:t>masyarakat</a:t>
            </a:r>
            <a:r>
              <a:rPr lang="en-US" sz="4000" dirty="0"/>
              <a:t> yang </a:t>
            </a:r>
            <a:r>
              <a:rPr lang="en-US" sz="4000" dirty="0" err="1"/>
              <a:t>bersifat</a:t>
            </a:r>
            <a:r>
              <a:rPr lang="en-US" sz="4000" dirty="0"/>
              <a:t> </a:t>
            </a:r>
            <a:r>
              <a:rPr lang="en-US" sz="4000" dirty="0" err="1"/>
              <a:t>pemulihan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korban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pelaku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0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MEKANISME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 err="1"/>
              <a:t>Mediasi</a:t>
            </a:r>
            <a:r>
              <a:rPr lang="en-US" sz="3600" dirty="0"/>
              <a:t> korban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pelanggar</a:t>
            </a:r>
            <a:r>
              <a:rPr lang="en-US" sz="3600" dirty="0"/>
              <a:t> </a:t>
            </a:r>
            <a:endParaRPr lang="en-US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Musyawarah</a:t>
            </a:r>
            <a:r>
              <a:rPr lang="en-US" sz="3600" dirty="0" smtClean="0"/>
              <a:t> </a:t>
            </a:r>
            <a:r>
              <a:rPr lang="en-US" sz="3600" dirty="0" err="1"/>
              <a:t>kelompok</a:t>
            </a:r>
            <a:r>
              <a:rPr lang="en-US" sz="3600" dirty="0"/>
              <a:t> </a:t>
            </a:r>
            <a:r>
              <a:rPr lang="en-US" sz="3600" dirty="0" err="1"/>
              <a:t>keluarga</a:t>
            </a:r>
            <a:r>
              <a:rPr lang="en-US" sz="3600" dirty="0"/>
              <a:t> </a:t>
            </a:r>
            <a:endParaRPr lang="en-US" sz="3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err="1" smtClean="0"/>
              <a:t>Pelayanan</a:t>
            </a:r>
            <a:r>
              <a:rPr lang="en-US" sz="3600" dirty="0" smtClean="0"/>
              <a:t> </a:t>
            </a:r>
            <a:r>
              <a:rPr lang="en-US" sz="3600" dirty="0"/>
              <a:t>di </a:t>
            </a:r>
            <a:r>
              <a:rPr lang="en-US" sz="3600" dirty="0" err="1"/>
              <a:t>masyarakat</a:t>
            </a:r>
            <a:r>
              <a:rPr lang="en-US" sz="3600" dirty="0"/>
              <a:t> yang </a:t>
            </a:r>
            <a:r>
              <a:rPr lang="en-US" sz="3600" dirty="0" err="1"/>
              <a:t>bersifat</a:t>
            </a:r>
            <a:r>
              <a:rPr lang="en-US" sz="3600" dirty="0"/>
              <a:t> </a:t>
            </a:r>
            <a:r>
              <a:rPr lang="en-US" sz="3600" dirty="0" err="1"/>
              <a:t>pemulihan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korban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DISKUSI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DISKUSIKAN 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Mohon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konsepsi</a:t>
            </a:r>
            <a:r>
              <a:rPr lang="en-US" sz="2800" dirty="0" smtClean="0"/>
              <a:t> </a:t>
            </a:r>
            <a:r>
              <a:rPr lang="en-US" sz="2800" dirty="0" err="1" smtClean="0"/>
              <a:t>restoratif</a:t>
            </a:r>
            <a:r>
              <a:rPr lang="en-US" sz="2800" dirty="0" smtClean="0"/>
              <a:t> justice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tindak</a:t>
            </a:r>
            <a:r>
              <a:rPr lang="en-US" sz="2800" dirty="0" smtClean="0"/>
              <a:t> </a:t>
            </a:r>
            <a:r>
              <a:rPr lang="en-US" sz="2800" dirty="0" err="1" smtClean="0"/>
              <a:t>pidana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peradilan</a:t>
            </a:r>
            <a:r>
              <a:rPr lang="en-US" sz="2800" dirty="0" smtClean="0"/>
              <a:t> </a:t>
            </a:r>
            <a:r>
              <a:rPr lang="en-US" sz="2800" dirty="0" err="1" smtClean="0"/>
              <a:t>restoratif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diterapkan</a:t>
            </a:r>
            <a:r>
              <a:rPr lang="en-US" sz="2800" dirty="0" smtClean="0"/>
              <a:t> di Indonesia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Bagaiamana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penerapan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keadilan</a:t>
            </a:r>
            <a:r>
              <a:rPr lang="en-US" sz="2800" dirty="0" smtClean="0"/>
              <a:t> </a:t>
            </a:r>
            <a:r>
              <a:rPr lang="en-US" sz="2800" dirty="0" err="1" smtClean="0"/>
              <a:t>restoratif</a:t>
            </a:r>
            <a:r>
              <a:rPr lang="en-US" sz="2800" dirty="0" smtClean="0"/>
              <a:t> </a:t>
            </a:r>
            <a:r>
              <a:rPr lang="en-US" sz="2800" dirty="0" smtClean="0"/>
              <a:t>di </a:t>
            </a:r>
            <a:r>
              <a:rPr lang="en-US" sz="2800" dirty="0" smtClean="0"/>
              <a:t>masa </a:t>
            </a:r>
            <a:r>
              <a:rPr lang="en-US" sz="2800" dirty="0" err="1" smtClean="0"/>
              <a:t>depan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2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err="1" smtClean="0"/>
              <a:t>Retributif</a:t>
            </a:r>
            <a:r>
              <a:rPr lang="en-US" sz="6000" b="1" dirty="0" smtClean="0"/>
              <a:t>  versus </a:t>
            </a:r>
            <a:r>
              <a:rPr lang="en-US" sz="6000" b="1" dirty="0" err="1" smtClean="0"/>
              <a:t>Restoratif</a:t>
            </a:r>
            <a:endParaRPr lang="en-US" sz="6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/>
              <a:t>Retributif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</a:t>
            </a:r>
            <a:r>
              <a:rPr lang="en-US" sz="3200" dirty="0" err="1" smtClean="0"/>
              <a:t>onstruksi</a:t>
            </a:r>
            <a:r>
              <a:rPr lang="en-US" sz="3200" dirty="0" smtClean="0"/>
              <a:t> </a:t>
            </a:r>
            <a:r>
              <a:rPr lang="en-US" sz="3200" dirty="0" err="1"/>
              <a:t>penyelesaian</a:t>
            </a:r>
            <a:r>
              <a:rPr lang="en-US" sz="3200" dirty="0"/>
              <a:t> </a:t>
            </a:r>
            <a:r>
              <a:rPr lang="en-US" sz="3200" dirty="0" err="1"/>
              <a:t>tindak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menghadap-hadapkan</a:t>
            </a:r>
            <a:r>
              <a:rPr lang="en-US" sz="3200" dirty="0"/>
              <a:t> </a:t>
            </a:r>
            <a:r>
              <a:rPr lang="en-US" sz="3200" dirty="0" err="1"/>
              <a:t>pelaku</a:t>
            </a:r>
            <a:r>
              <a:rPr lang="en-US" sz="3200" dirty="0"/>
              <a:t>,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yang </a:t>
            </a:r>
            <a:r>
              <a:rPr lang="en-US" sz="3200" dirty="0" err="1"/>
              <a:t>melanggar</a:t>
            </a:r>
            <a:r>
              <a:rPr lang="en-US" sz="3200" dirty="0"/>
              <a:t> </a:t>
            </a:r>
            <a:r>
              <a:rPr lang="en-US" sz="3200" dirty="0" err="1"/>
              <a:t>aturan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, </a:t>
            </a:r>
            <a:r>
              <a:rPr lang="en-US" sz="3200" dirty="0" err="1"/>
              <a:t>melawan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r>
              <a:rPr lang="en-US" sz="3200" dirty="0"/>
              <a:t>,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yang </a:t>
            </a:r>
            <a:r>
              <a:rPr lang="en-US" sz="3200" dirty="0" err="1"/>
              <a:t>aturan</a:t>
            </a:r>
            <a:r>
              <a:rPr lang="en-US" sz="3200" dirty="0"/>
              <a:t> </a:t>
            </a:r>
            <a:r>
              <a:rPr lang="en-US" sz="3200" dirty="0" err="1"/>
              <a:t>hukumnya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dilanggar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50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konstruksi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menghadapkan</a:t>
            </a:r>
            <a:r>
              <a:rPr lang="en-US" sz="3600" dirty="0"/>
              <a:t> </a:t>
            </a:r>
            <a:r>
              <a:rPr lang="en-US" sz="3600" dirty="0" err="1"/>
              <a:t>pelaku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pihak</a:t>
            </a:r>
            <a:r>
              <a:rPr lang="en-US" sz="3600" dirty="0"/>
              <a:t> yang </a:t>
            </a:r>
            <a:r>
              <a:rPr lang="en-US" sz="3600" dirty="0" err="1"/>
              <a:t>melanggar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aturan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melawan</a:t>
            </a:r>
            <a:r>
              <a:rPr lang="en-US" sz="3600" dirty="0"/>
              <a:t> </a:t>
            </a:r>
            <a:r>
              <a:rPr lang="en-US" sz="3600" dirty="0" err="1"/>
              <a:t>negara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“</a:t>
            </a:r>
            <a:r>
              <a:rPr lang="en-US" sz="3600" dirty="0" err="1"/>
              <a:t>pemilik</a:t>
            </a:r>
            <a:r>
              <a:rPr lang="en-US" sz="3600" dirty="0"/>
              <a:t>” </a:t>
            </a:r>
            <a:r>
              <a:rPr lang="en-US" sz="3600" dirty="0" err="1"/>
              <a:t>aturan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yang </a:t>
            </a:r>
            <a:r>
              <a:rPr lang="en-US" sz="3600" dirty="0" err="1"/>
              <a:t>dilanggar</a:t>
            </a:r>
            <a:r>
              <a:rPr lang="en-US" sz="3600" dirty="0"/>
              <a:t>, </a:t>
            </a:r>
            <a:r>
              <a:rPr lang="en-US" sz="3600" dirty="0" err="1"/>
              <a:t>segala</a:t>
            </a:r>
            <a:r>
              <a:rPr lang="en-US" sz="3600" dirty="0"/>
              <a:t> </a:t>
            </a:r>
            <a:r>
              <a:rPr lang="en-US" sz="3600" dirty="0" err="1"/>
              <a:t>keinginan</a:t>
            </a:r>
            <a:r>
              <a:rPr lang="en-US" sz="3600" dirty="0"/>
              <a:t> korban yang </a:t>
            </a:r>
            <a:r>
              <a:rPr lang="en-US" sz="3600" dirty="0" err="1"/>
              <a:t>berkaitan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penyelesaian</a:t>
            </a:r>
            <a:r>
              <a:rPr lang="en-US" sz="3600" dirty="0"/>
              <a:t> </a:t>
            </a:r>
            <a:r>
              <a:rPr lang="en-US" sz="3600" dirty="0" err="1"/>
              <a:t>tindak</a:t>
            </a:r>
            <a:r>
              <a:rPr lang="en-US" sz="3600" dirty="0"/>
              <a:t> </a:t>
            </a:r>
            <a:r>
              <a:rPr lang="en-US" sz="3600" dirty="0" err="1"/>
              <a:t>pidana</a:t>
            </a:r>
            <a:r>
              <a:rPr lang="en-US" sz="3600" dirty="0"/>
              <a:t> yang </a:t>
            </a:r>
            <a:r>
              <a:rPr lang="en-US" sz="3600" dirty="0" err="1"/>
              <a:t>menimpa</a:t>
            </a:r>
            <a:r>
              <a:rPr lang="en-US" sz="3600" dirty="0"/>
              <a:t> </a:t>
            </a:r>
            <a:r>
              <a:rPr lang="en-US" sz="3600" dirty="0" err="1"/>
              <a:t>dirinya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kurang</a:t>
            </a:r>
            <a:r>
              <a:rPr lang="en-US" sz="3600" dirty="0"/>
              <a:t> </a:t>
            </a:r>
            <a:r>
              <a:rPr lang="en-US" sz="3600" dirty="0" err="1"/>
              <a:t>bahkan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diakomodasi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039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/>
              <a:t>Restoratif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P</a:t>
            </a:r>
            <a:r>
              <a:rPr lang="en-US" sz="3200" dirty="0" err="1" smtClean="0"/>
              <a:t>andangan</a:t>
            </a:r>
            <a:r>
              <a:rPr lang="en-US" sz="3200" dirty="0" smtClean="0"/>
              <a:t> </a:t>
            </a:r>
            <a:r>
              <a:rPr lang="en-US" sz="3200" dirty="0" err="1"/>
              <a:t>keadilan</a:t>
            </a:r>
            <a:r>
              <a:rPr lang="en-US" sz="3200" dirty="0"/>
              <a:t> </a:t>
            </a:r>
            <a:r>
              <a:rPr lang="en-US" sz="3200" dirty="0" err="1"/>
              <a:t>restoratif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menitikberatkan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fokus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perbaikan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pemulihan</a:t>
            </a:r>
            <a:r>
              <a:rPr lang="en-US" sz="3200" dirty="0"/>
              <a:t> </a:t>
            </a:r>
            <a:r>
              <a:rPr lang="en-US" sz="3200" dirty="0" err="1"/>
              <a:t>penderitaan</a:t>
            </a:r>
            <a:r>
              <a:rPr lang="en-US" sz="3200" dirty="0"/>
              <a:t> korban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wujud</a:t>
            </a:r>
            <a:r>
              <a:rPr lang="en-US" sz="3200" dirty="0"/>
              <a:t> </a:t>
            </a:r>
            <a:r>
              <a:rPr lang="en-US" sz="3200" dirty="0" err="1"/>
              <a:t>pertanggungjawaban</a:t>
            </a:r>
            <a:r>
              <a:rPr lang="en-US" sz="3200" dirty="0"/>
              <a:t> </a:t>
            </a:r>
            <a:r>
              <a:rPr lang="en-US" sz="3200" dirty="0" err="1"/>
              <a:t>pelaku</a:t>
            </a:r>
            <a:r>
              <a:rPr lang="en-US" sz="3200" dirty="0"/>
              <a:t>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mengesampingkan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</a:t>
            </a:r>
            <a:r>
              <a:rPr lang="en-US" sz="3200" dirty="0" err="1"/>
              <a:t>rehabilitasi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pelaku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menciptakan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menjaga</a:t>
            </a:r>
            <a:r>
              <a:rPr lang="en-US" sz="3200" dirty="0"/>
              <a:t> </a:t>
            </a:r>
            <a:r>
              <a:rPr lang="en-US" sz="3200" dirty="0" err="1"/>
              <a:t>ketertiban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Pandangan</a:t>
            </a:r>
            <a:r>
              <a:rPr lang="en-US" sz="3200" dirty="0" smtClean="0"/>
              <a:t> </a:t>
            </a:r>
            <a:r>
              <a:rPr lang="en-US" sz="3200" dirty="0" err="1"/>
              <a:t>keadilan</a:t>
            </a:r>
            <a:r>
              <a:rPr lang="en-US" sz="3200" dirty="0"/>
              <a:t> </a:t>
            </a:r>
            <a:r>
              <a:rPr lang="en-US" sz="3200" dirty="0" err="1"/>
              <a:t>restoratif</a:t>
            </a:r>
            <a:r>
              <a:rPr lang="en-US" sz="3200" dirty="0"/>
              <a:t> juga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kesempatan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korban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terlibat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proses </a:t>
            </a:r>
            <a:r>
              <a:rPr lang="en-US" sz="3200" dirty="0" err="1"/>
              <a:t>penyelesaian</a:t>
            </a:r>
            <a:r>
              <a:rPr lang="en-US" sz="3200" dirty="0"/>
              <a:t> </a:t>
            </a:r>
            <a:r>
              <a:rPr lang="en-US" sz="3200" dirty="0" err="1"/>
              <a:t>perkaranya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90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Lode </a:t>
            </a:r>
            <a:r>
              <a:rPr lang="en-US" sz="6600" b="1" dirty="0" err="1"/>
              <a:t>Walgrave</a:t>
            </a:r>
            <a:r>
              <a:rPr lang="en-US" sz="6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844" y="1911350"/>
            <a:ext cx="8521518" cy="44368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i="1" dirty="0" smtClean="0"/>
          </a:p>
          <a:p>
            <a:r>
              <a:rPr lang="en-US" sz="4400" i="1" dirty="0" smtClean="0"/>
              <a:t>restorative </a:t>
            </a:r>
            <a:r>
              <a:rPr lang="en-US" sz="4400" i="1" dirty="0"/>
              <a:t>justice are not “alternative to punishment” but alternative punishment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84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Barb </a:t>
            </a:r>
            <a:r>
              <a:rPr lang="en-US" sz="6600" b="1" dirty="0" err="1"/>
              <a:t>Toews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</a:t>
            </a:r>
            <a:r>
              <a:rPr lang="en-US" sz="4400" dirty="0" err="1" smtClean="0"/>
              <a:t>erhatian</a:t>
            </a:r>
            <a:r>
              <a:rPr lang="en-US" sz="4400" dirty="0" smtClean="0"/>
              <a:t> </a:t>
            </a:r>
            <a:r>
              <a:rPr lang="en-US" sz="4400" dirty="0" err="1"/>
              <a:t>terhadap</a:t>
            </a:r>
            <a:r>
              <a:rPr lang="en-US" sz="4400" dirty="0"/>
              <a:t> korban </a:t>
            </a:r>
            <a:r>
              <a:rPr lang="en-US" sz="4400" dirty="0" err="1"/>
              <a:t>merupakan</a:t>
            </a:r>
            <a:r>
              <a:rPr lang="en-US" sz="4400" dirty="0"/>
              <a:t> “</a:t>
            </a:r>
            <a:r>
              <a:rPr lang="en-US" sz="4400" b="1" dirty="0"/>
              <a:t>core values</a:t>
            </a:r>
            <a:r>
              <a:rPr lang="en-US" sz="4400" dirty="0"/>
              <a:t>”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keadilan</a:t>
            </a:r>
            <a:r>
              <a:rPr lang="en-US" sz="4400" dirty="0"/>
              <a:t> </a:t>
            </a:r>
            <a:r>
              <a:rPr lang="en-US" sz="4400" dirty="0" err="1"/>
              <a:t>restoratif</a:t>
            </a:r>
            <a:r>
              <a:rPr lang="en-US" sz="4400" dirty="0"/>
              <a:t>. </a:t>
            </a:r>
            <a:endParaRPr lang="en-US" sz="4400" dirty="0" smtClean="0"/>
          </a:p>
          <a:p>
            <a:r>
              <a:rPr lang="en-US" sz="4400" dirty="0" err="1" smtClean="0"/>
              <a:t>Meskipun</a:t>
            </a:r>
            <a:r>
              <a:rPr lang="en-US" sz="4400" dirty="0" smtClean="0"/>
              <a:t> </a:t>
            </a:r>
            <a:r>
              <a:rPr lang="en-US" sz="4400" dirty="0" err="1"/>
              <a:t>perhatian</a:t>
            </a:r>
            <a:r>
              <a:rPr lang="en-US" sz="4400" dirty="0"/>
              <a:t> </a:t>
            </a:r>
            <a:r>
              <a:rPr lang="en-US" sz="4400" dirty="0" err="1"/>
              <a:t>terhadap</a:t>
            </a:r>
            <a:r>
              <a:rPr lang="en-US" sz="4400" dirty="0"/>
              <a:t> </a:t>
            </a:r>
            <a:r>
              <a:rPr lang="en-US" sz="4400" dirty="0" err="1"/>
              <a:t>pelaku</a:t>
            </a:r>
            <a:r>
              <a:rPr lang="en-US" sz="4400" dirty="0"/>
              <a:t> juga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kurang</a:t>
            </a:r>
            <a:r>
              <a:rPr lang="en-US" sz="4400" dirty="0"/>
              <a:t> </a:t>
            </a:r>
            <a:r>
              <a:rPr lang="en-US" sz="4400" dirty="0" err="1" smtClean="0"/>
              <a:t>porsinya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519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970"/>
            <a:ext cx="10688638" cy="6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554</TotalTime>
  <Words>586</Words>
  <Application>Microsoft Macintosh PowerPoint</Application>
  <PresentationFormat>Custom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Baskerville Old Face</vt:lpstr>
      <vt:lpstr>Calibri</vt:lpstr>
      <vt:lpstr>MS PGothic</vt:lpstr>
      <vt:lpstr>Open Sans</vt:lpstr>
      <vt:lpstr>Tw Cen MT</vt:lpstr>
      <vt:lpstr>Tw Cen MT Condensed</vt:lpstr>
      <vt:lpstr>Wingdings</vt:lpstr>
      <vt:lpstr>Wingdings 3</vt:lpstr>
      <vt:lpstr>Integral</vt:lpstr>
      <vt:lpstr>RESTORATIVE JUSTICE antara sistem peradilan pidana vs sistem pemidanaan</vt:lpstr>
      <vt:lpstr>SISTEM PEMIDANAAN</vt:lpstr>
      <vt:lpstr>PowerPoint Presentation</vt:lpstr>
      <vt:lpstr>Retributif</vt:lpstr>
      <vt:lpstr>PowerPoint Presentation</vt:lpstr>
      <vt:lpstr>Restoratif</vt:lpstr>
      <vt:lpstr>Lode Walgrave </vt:lpstr>
      <vt:lpstr>Barb Toews</vt:lpstr>
      <vt:lpstr>PowerPoint Presentation</vt:lpstr>
      <vt:lpstr>SISTEM PERADILAN PIDANA restoratif</vt:lpstr>
      <vt:lpstr>Pengertian</vt:lpstr>
      <vt:lpstr>PowerPoint Presentation</vt:lpstr>
      <vt:lpstr>PowerPoint Presentation</vt:lpstr>
      <vt:lpstr>Menurut Para Ahli</vt:lpstr>
      <vt:lpstr>Tony F. Marshall</vt:lpstr>
      <vt:lpstr>Mark Umbreit</vt:lpstr>
      <vt:lpstr>Cornier</vt:lpstr>
      <vt:lpstr>PowerPoint Presentation</vt:lpstr>
      <vt:lpstr>Dalam hukum nasional</vt:lpstr>
      <vt:lpstr>PRINSIP KEADILAN RESTORATIF</vt:lpstr>
      <vt:lpstr>PowerPoint Presentation</vt:lpstr>
      <vt:lpstr>kesimpulan</vt:lpstr>
      <vt:lpstr>MEKANISME PENERAPAN KEADILAN RESTORATIF</vt:lpstr>
      <vt:lpstr>DISKREASI DAN DIVERSI</vt:lpstr>
      <vt:lpstr>MEDIASI</vt:lpstr>
      <vt:lpstr>MEKANISME LAIN</vt:lpstr>
      <vt:lpstr> DISKUSI KELOMPOK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JUSTICE antara sistem peradilan pidana vs sistem pemidanaan</dc:title>
  <dc:creator>Microsoft Office User</dc:creator>
  <cp:lastModifiedBy>Microsoft Office User</cp:lastModifiedBy>
  <cp:revision>15</cp:revision>
  <dcterms:created xsi:type="dcterms:W3CDTF">2017-06-03T04:15:51Z</dcterms:created>
  <dcterms:modified xsi:type="dcterms:W3CDTF">2017-06-08T12:52:24Z</dcterms:modified>
</cp:coreProperties>
</file>