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0" r:id="rId5"/>
    <p:sldId id="270" r:id="rId6"/>
    <p:sldId id="279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D8EF3-042C-4E70-9F19-2669504165C6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2130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848600" cy="1927225"/>
          </a:xfrm>
        </p:spPr>
        <p:txBody>
          <a:bodyPr/>
          <a:lstStyle/>
          <a:p>
            <a:pPr algn="ctr"/>
            <a:r>
              <a:rPr lang="en-US" sz="3600" b="1" dirty="0" smtClean="0"/>
              <a:t>PARTAI POLITIK DAN </a:t>
            </a:r>
            <a:r>
              <a:rPr lang="en-US" sz="3600" b="1" dirty="0" smtClean="0"/>
              <a:t>PEMILU</a:t>
            </a:r>
            <a:br>
              <a:rPr lang="en-US" sz="3600" b="1" dirty="0" smtClean="0"/>
            </a:br>
            <a:r>
              <a:rPr lang="en-US" sz="3600" b="1" dirty="0" smtClean="0"/>
              <a:t>(PARTAI POLITIK )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DR. HERMAN KADIR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TIPE PARTAI POLITIK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Richard S. Katz. Katz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tipe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–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basis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.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client (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elit-elit</a:t>
            </a:r>
            <a:r>
              <a:rPr lang="en-US" dirty="0" smtClean="0"/>
              <a:t> yang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elit</a:t>
            </a:r>
            <a:r>
              <a:rPr lang="en-US" dirty="0" smtClean="0"/>
              <a:t> yang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status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terpandang</a:t>
            </a:r>
            <a:r>
              <a:rPr lang="en-US" dirty="0" smtClean="0"/>
              <a:t>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pemimpin-pemimpin</a:t>
            </a:r>
            <a:r>
              <a:rPr lang="en-US" dirty="0" smtClean="0"/>
              <a:t> </a:t>
            </a:r>
            <a:r>
              <a:rPr lang="en-US" dirty="0" err="1" smtClean="0"/>
              <a:t>faksi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</a:p>
          <a:p>
            <a:pPr marL="457200" indent="-457200" algn="just">
              <a:buFont typeface="+mj-lt"/>
              <a:buAutoNum type="arabicParenR"/>
            </a:pPr>
            <a:endParaRPr lang="en-US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Partai</a:t>
            </a:r>
            <a:r>
              <a:rPr lang="en-US" dirty="0" smtClean="0"/>
              <a:t> Massa –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berbasiskan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tesingkirkan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memobilisasi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pendukungnya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berbasiskan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“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”,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agama. </a:t>
            </a:r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ketimbang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endParaRPr lang="en-US" sz="2000" dirty="0" smtClean="0"/>
          </a:p>
          <a:p>
            <a:pPr marL="731520" lvl="1" indent="-457200" algn="just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None/>
            </a:pPr>
            <a:r>
              <a:rPr lang="en-US" dirty="0" smtClean="0"/>
              <a:t>3). </a:t>
            </a:r>
            <a:r>
              <a:rPr lang="en-US" dirty="0" err="1" smtClean="0"/>
              <a:t>Partai</a:t>
            </a:r>
            <a:r>
              <a:rPr lang="en-US" dirty="0" smtClean="0"/>
              <a:t> Catch-All –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Massa.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yang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Catch-All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pemenangan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berganti-ganti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  <a:r>
              <a:rPr lang="en-US" dirty="0" err="1" smtClean="0"/>
              <a:t>Partai</a:t>
            </a:r>
            <a:r>
              <a:rPr lang="en-US" dirty="0" smtClean="0"/>
              <a:t> Catch-All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ElectoralProfessional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Rational-Efficient.</a:t>
            </a:r>
          </a:p>
          <a:p>
            <a:pPr algn="just">
              <a:buNone/>
            </a:pPr>
            <a:r>
              <a:rPr lang="en-US" dirty="0" smtClean="0"/>
              <a:t>4).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Kartel</a:t>
            </a:r>
            <a:r>
              <a:rPr lang="en-US" dirty="0" smtClean="0"/>
              <a:t> -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.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pimpinan-pimpinan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berkoalisi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10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. Dari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Kartel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,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basis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5).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Integratif</a:t>
            </a:r>
            <a:r>
              <a:rPr lang="en-US" dirty="0" smtClean="0"/>
              <a:t> -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membawakan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simpati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simpatisannya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propaganda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,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bantuan-bantuan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Miriam </a:t>
            </a:r>
            <a:r>
              <a:rPr lang="en-US" sz="2200" dirty="0" err="1" smtClean="0">
                <a:solidFill>
                  <a:schemeClr val="tx1"/>
                </a:solidFill>
              </a:rPr>
              <a:t>Budiardjo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bukunya</a:t>
            </a:r>
            <a:r>
              <a:rPr lang="en-US" sz="2200" dirty="0" smtClean="0">
                <a:solidFill>
                  <a:schemeClr val="tx1"/>
                </a:solidFill>
              </a:rPr>
              <a:t> “</a:t>
            </a:r>
            <a:r>
              <a:rPr lang="en-US" sz="2200" dirty="0" err="1" smtClean="0">
                <a:solidFill>
                  <a:schemeClr val="tx1"/>
                </a:solidFill>
              </a:rPr>
              <a:t>Dasar-dasar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Ilmu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Politik</a:t>
            </a:r>
            <a:r>
              <a:rPr lang="en-US" sz="2200" dirty="0" smtClean="0">
                <a:solidFill>
                  <a:schemeClr val="tx1"/>
                </a:solidFill>
              </a:rPr>
              <a:t>” </a:t>
            </a:r>
            <a:r>
              <a:rPr lang="en-US" sz="2200" dirty="0" err="1" smtClean="0">
                <a:solidFill>
                  <a:schemeClr val="tx1"/>
                </a:solidFill>
              </a:rPr>
              <a:t>mengemukakan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bahwa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sistem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klasifikasi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kepartaian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lebih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banyak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digunakan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ranah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demokrasi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yakni</a:t>
            </a:r>
            <a:r>
              <a:rPr lang="en-US" sz="2200" dirty="0" smtClean="0">
                <a:solidFill>
                  <a:schemeClr val="tx1"/>
                </a:solidFill>
              </a:rPr>
              <a:t> : </a:t>
            </a:r>
            <a:r>
              <a:rPr lang="en-US" sz="2200" dirty="0" err="1" smtClean="0">
                <a:solidFill>
                  <a:schemeClr val="tx1"/>
                </a:solidFill>
              </a:rPr>
              <a:t>Sistem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Partai</a:t>
            </a:r>
            <a:r>
              <a:rPr lang="en-US" sz="2200" dirty="0" smtClean="0">
                <a:solidFill>
                  <a:schemeClr val="tx1"/>
                </a:solidFill>
              </a:rPr>
              <a:t> Tunggal, </a:t>
            </a:r>
            <a:r>
              <a:rPr lang="en-US" sz="2200" dirty="0" err="1" smtClean="0">
                <a:solidFill>
                  <a:schemeClr val="tx1"/>
                </a:solidFill>
              </a:rPr>
              <a:t>Sistem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Dwi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Partai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Sistem</a:t>
            </a:r>
            <a:r>
              <a:rPr lang="en-US" sz="2200" dirty="0" smtClean="0">
                <a:solidFill>
                  <a:schemeClr val="tx1"/>
                </a:solidFill>
              </a:rPr>
              <a:t> Multi </a:t>
            </a:r>
            <a:r>
              <a:rPr lang="en-US" sz="2200" dirty="0" err="1" smtClean="0">
                <a:solidFill>
                  <a:schemeClr val="tx1"/>
                </a:solidFill>
              </a:rPr>
              <a:t>Partai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Sistem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Partai</a:t>
            </a:r>
            <a:r>
              <a:rPr lang="en-US" sz="2200" dirty="0" smtClean="0">
                <a:solidFill>
                  <a:schemeClr val="tx1"/>
                </a:solidFill>
              </a:rPr>
              <a:t> Tunggal.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Sitem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tunggal</a:t>
            </a:r>
            <a:r>
              <a:rPr lang="en-US" sz="1800" dirty="0" smtClean="0"/>
              <a:t>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satu-satunya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,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kedudukan</a:t>
            </a:r>
            <a:r>
              <a:rPr lang="en-US" sz="1800" dirty="0" smtClean="0"/>
              <a:t> </a:t>
            </a:r>
            <a:r>
              <a:rPr lang="en-US" sz="1800" dirty="0" err="1" smtClean="0"/>
              <a:t>dominan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 </a:t>
            </a:r>
            <a:r>
              <a:rPr lang="en-US" sz="1800" dirty="0" err="1" smtClean="0"/>
              <a:t>Pola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tunggal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Afrika</a:t>
            </a:r>
            <a:r>
              <a:rPr lang="en-US" sz="1800" dirty="0" smtClean="0"/>
              <a:t> (Ghana </a:t>
            </a:r>
            <a:r>
              <a:rPr lang="en-US" sz="1800" dirty="0" err="1" smtClean="0"/>
              <a:t>dimasa</a:t>
            </a:r>
            <a:r>
              <a:rPr lang="en-US" sz="1800" dirty="0" smtClean="0"/>
              <a:t> Nkrumah, Guinea, Mali, </a:t>
            </a:r>
            <a:r>
              <a:rPr lang="en-US" sz="1800" dirty="0" err="1" smtClean="0"/>
              <a:t>Pantai</a:t>
            </a:r>
            <a:r>
              <a:rPr lang="en-US" sz="1800" dirty="0" smtClean="0"/>
              <a:t> </a:t>
            </a:r>
            <a:r>
              <a:rPr lang="en-US" sz="1800" dirty="0" err="1" smtClean="0"/>
              <a:t>Gading</a:t>
            </a:r>
            <a:r>
              <a:rPr lang="en-US" sz="1800" dirty="0" smtClean="0"/>
              <a:t>), </a:t>
            </a:r>
            <a:r>
              <a:rPr lang="en-US" sz="1800" dirty="0" err="1" smtClean="0"/>
              <a:t>Eropa</a:t>
            </a:r>
            <a:r>
              <a:rPr lang="en-US" sz="1800" dirty="0" smtClean="0"/>
              <a:t> </a:t>
            </a:r>
            <a:r>
              <a:rPr lang="en-US" sz="1800" dirty="0" err="1" smtClean="0"/>
              <a:t>Timur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RRC.</a:t>
            </a:r>
          </a:p>
          <a:p>
            <a:pPr algn="just"/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dwi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peranan</a:t>
            </a:r>
            <a:r>
              <a:rPr lang="en-US" sz="1800" dirty="0" smtClean="0"/>
              <a:t> </a:t>
            </a:r>
            <a:r>
              <a:rPr lang="en-US" sz="1800" dirty="0" err="1" smtClean="0"/>
              <a:t>dominan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. </a:t>
            </a:r>
            <a:r>
              <a:rPr lang="en-US" sz="1800" dirty="0" err="1" smtClean="0"/>
              <a:t>Partai-partai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terbagi</a:t>
            </a:r>
            <a:r>
              <a:rPr lang="en-US" sz="1800" dirty="0" smtClean="0"/>
              <a:t> </a:t>
            </a:r>
            <a:r>
              <a:rPr lang="en-US" sz="1800" dirty="0" err="1" smtClean="0"/>
              <a:t>kedalam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berkuasa</a:t>
            </a:r>
            <a:r>
              <a:rPr lang="en-US" sz="1800" dirty="0" smtClean="0"/>
              <a:t> (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menang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pemilu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oposisi</a:t>
            </a:r>
            <a:r>
              <a:rPr lang="en-US" sz="1800" dirty="0" smtClean="0"/>
              <a:t> (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kalah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pemilu</a:t>
            </a:r>
            <a:r>
              <a:rPr lang="en-US" sz="1800" dirty="0" smtClean="0"/>
              <a:t>).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dwi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biasa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istilah</a:t>
            </a:r>
            <a:r>
              <a:rPr lang="en-US" sz="1800" dirty="0" smtClean="0"/>
              <a:t> “a convenient system for contented people”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memang</a:t>
            </a:r>
            <a:r>
              <a:rPr lang="en-US" sz="1800" dirty="0" smtClean="0"/>
              <a:t> </a:t>
            </a:r>
            <a:r>
              <a:rPr lang="en-US" sz="1800" dirty="0" err="1" smtClean="0"/>
              <a:t>kenyataannya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dwi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berjalan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terpenuhi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syarat</a:t>
            </a:r>
            <a:r>
              <a:rPr lang="en-US" sz="1800" dirty="0" smtClean="0"/>
              <a:t>; </a:t>
            </a:r>
            <a:r>
              <a:rPr lang="en-US" sz="1800" dirty="0" err="1" smtClean="0"/>
              <a:t>komposisi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homogen</a:t>
            </a:r>
            <a:r>
              <a:rPr lang="en-US" sz="1800" dirty="0" smtClean="0"/>
              <a:t>, </a:t>
            </a:r>
            <a:r>
              <a:rPr lang="en-US" sz="1800" dirty="0" err="1" smtClean="0"/>
              <a:t>konsesus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azas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pokok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kuat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kontinuitas</a:t>
            </a:r>
            <a:r>
              <a:rPr lang="en-US" sz="1800" dirty="0" smtClean="0"/>
              <a:t> </a:t>
            </a:r>
            <a:r>
              <a:rPr lang="en-US" sz="1800" dirty="0" err="1" smtClean="0"/>
              <a:t>sejarah</a:t>
            </a:r>
            <a:r>
              <a:rPr lang="en-US" sz="1800" dirty="0" smtClean="0"/>
              <a:t>. Negara-</a:t>
            </a:r>
            <a:r>
              <a:rPr lang="en-US" sz="1800" dirty="0" err="1" smtClean="0"/>
              <a:t>negara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menganut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dwi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Inggris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Buruh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konservatifnya</a:t>
            </a:r>
            <a:r>
              <a:rPr lang="en-US" sz="1800" dirty="0" smtClean="0"/>
              <a:t>, </a:t>
            </a:r>
            <a:r>
              <a:rPr lang="en-US" sz="1800" dirty="0" err="1" smtClean="0"/>
              <a:t>Amerika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Republik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Demokrat</a:t>
            </a:r>
            <a:r>
              <a:rPr lang="en-US" sz="1800" dirty="0" smtClean="0"/>
              <a:t>, </a:t>
            </a:r>
            <a:r>
              <a:rPr lang="en-US" sz="1800" dirty="0" err="1" smtClean="0"/>
              <a:t>Jepang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Kanada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multi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partai-partai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Indonesia, Malaysia, </a:t>
            </a:r>
            <a:r>
              <a:rPr lang="en-US" dirty="0" err="1" smtClean="0"/>
              <a:t>Belanda</a:t>
            </a:r>
            <a:r>
              <a:rPr lang="en-US" dirty="0" smtClean="0"/>
              <a:t>, </a:t>
            </a:r>
            <a:r>
              <a:rPr lang="en-US" dirty="0" err="1" smtClean="0"/>
              <a:t>Perancis</a:t>
            </a:r>
            <a:r>
              <a:rPr lang="en-US" dirty="0" smtClean="0"/>
              <a:t>, </a:t>
            </a:r>
            <a:r>
              <a:rPr lang="en-US" dirty="0" err="1" smtClean="0"/>
              <a:t>Swedia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menitikberatkan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ragu-ragu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partai-partai</a:t>
            </a:r>
            <a:r>
              <a:rPr lang="en-US" dirty="0" smtClean="0"/>
              <a:t> lain.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multi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 a.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, b. Program-program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c.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melandasi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falsafat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lamban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, d.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nasionalisme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e.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super power.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multi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a.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b.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partai-partai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c.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d.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nomor</a:t>
            </a:r>
            <a:r>
              <a:rPr lang="en-US" dirty="0" smtClean="0"/>
              <a:t> 1 UU No. 15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1945. </a:t>
            </a:r>
            <a:r>
              <a:rPr lang="en-US" dirty="0" err="1" smtClean="0"/>
              <a:t>Atau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Harmaily</a:t>
            </a:r>
            <a:r>
              <a:rPr lang="en-US" dirty="0" smtClean="0"/>
              <a:t> Ibrahim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rakyat.1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partisipatif</a:t>
            </a:r>
            <a:r>
              <a:rPr lang="en-US" dirty="0" smtClean="0"/>
              <a:t>,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</a:t>
            </a:r>
            <a:r>
              <a:rPr lang="en-US" dirty="0" err="1" smtClean="0"/>
              <a:t>Parpol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–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/</a:t>
            </a:r>
            <a:r>
              <a:rPr lang="en-US" dirty="0" err="1" smtClean="0"/>
              <a:t>permusyawaratan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DPR, DPD, </a:t>
            </a:r>
            <a:r>
              <a:rPr lang="en-US" dirty="0" err="1" smtClean="0"/>
              <a:t>dan</a:t>
            </a:r>
            <a:r>
              <a:rPr lang="en-US" dirty="0" smtClean="0"/>
              <a:t> DPRD;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J. </a:t>
            </a:r>
            <a:r>
              <a:rPr lang="en-US" dirty="0" err="1" smtClean="0"/>
              <a:t>Kristiadi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konflik-konflik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basis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kedewasaan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kemantapan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pelbagai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warganya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Asas-asas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Pelaksanaan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Pemilu</a:t>
            </a:r>
            <a:r>
              <a:rPr lang="en-US" sz="3100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22E </a:t>
            </a:r>
            <a:r>
              <a:rPr lang="en-US" dirty="0" err="1" smtClean="0"/>
              <a:t>ayat</a:t>
            </a:r>
            <a:r>
              <a:rPr lang="en-US" dirty="0" smtClean="0"/>
              <a:t> (1) UUD 1945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 UU No. 42 </a:t>
            </a:r>
            <a:r>
              <a:rPr lang="en-US" dirty="0" err="1" smtClean="0"/>
              <a:t>Tahun</a:t>
            </a:r>
            <a:r>
              <a:rPr lang="en-US" dirty="0" smtClean="0"/>
              <a:t> 2008 (</a:t>
            </a:r>
            <a:r>
              <a:rPr lang="en-US" dirty="0" err="1" smtClean="0"/>
              <a:t>Pilpres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 UU No. 8 </a:t>
            </a:r>
            <a:r>
              <a:rPr lang="en-US" dirty="0" err="1" smtClean="0"/>
              <a:t>Tahun</a:t>
            </a:r>
            <a:r>
              <a:rPr lang="en-US" dirty="0" smtClean="0"/>
              <a:t> 2012 (</a:t>
            </a:r>
            <a:r>
              <a:rPr lang="en-US" dirty="0" err="1" smtClean="0"/>
              <a:t>Pileg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 UU No. 8 </a:t>
            </a:r>
            <a:r>
              <a:rPr lang="en-US" dirty="0" err="1" smtClean="0"/>
              <a:t>Tahun</a:t>
            </a:r>
            <a:r>
              <a:rPr lang="en-US" dirty="0" smtClean="0"/>
              <a:t> 2015 (</a:t>
            </a:r>
            <a:r>
              <a:rPr lang="en-US" dirty="0" err="1" smtClean="0"/>
              <a:t>Pemilukada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demikan</a:t>
            </a:r>
            <a:r>
              <a:rPr lang="en-US" dirty="0" smtClean="0"/>
              <a:t>,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Pileg</a:t>
            </a:r>
            <a:r>
              <a:rPr lang="en-US" dirty="0" smtClean="0"/>
              <a:t>, </a:t>
            </a:r>
            <a:r>
              <a:rPr lang="en-US" dirty="0" err="1" smtClean="0"/>
              <a:t>Pilpres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Pemilukada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22E UUD 1945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dalam</a:t>
            </a:r>
            <a:r>
              <a:rPr lang="en-US" dirty="0" smtClean="0"/>
              <a:t> UU No. 42 </a:t>
            </a:r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dan</a:t>
            </a:r>
            <a:r>
              <a:rPr lang="en-US" dirty="0" smtClean="0"/>
              <a:t> UU No. 8 </a:t>
            </a:r>
            <a:r>
              <a:rPr lang="en-US" dirty="0" err="1" smtClean="0"/>
              <a:t>Tahun</a:t>
            </a:r>
            <a:r>
              <a:rPr lang="en-US" dirty="0" smtClean="0"/>
              <a:t> 2015.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UU No. 8 </a:t>
            </a:r>
            <a:r>
              <a:rPr lang="en-US" dirty="0" err="1" smtClean="0"/>
              <a:t>Tahun</a:t>
            </a:r>
            <a:r>
              <a:rPr lang="en-US" dirty="0" smtClean="0"/>
              <a:t> 2012.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nuraninya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. </a:t>
            </a:r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golongan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kedaerahan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pun.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keamanannya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,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pun.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Pemilih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pun.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Penyelenggara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Pemilu</a:t>
            </a:r>
            <a:r>
              <a:rPr lang="en-US" sz="3100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638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15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(UU No. 15 </a:t>
            </a:r>
            <a:r>
              <a:rPr lang="en-US" dirty="0" err="1" smtClean="0"/>
              <a:t>Tahun</a:t>
            </a:r>
            <a:r>
              <a:rPr lang="en-US" dirty="0" smtClean="0"/>
              <a:t> 2011),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angka</a:t>
            </a:r>
            <a:r>
              <a:rPr lang="en-US" dirty="0" smtClean="0"/>
              <a:t> 5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“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Daerah,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Daerah,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walikota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”.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(KPU)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Bawaslu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DASAR HUKUM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457200" lvl="0" indent="-457200" algn="just">
              <a:buNone/>
            </a:pPr>
            <a:r>
              <a:rPr lang="en-US" dirty="0" smtClean="0"/>
              <a:t>	DASAR </a:t>
            </a:r>
            <a:r>
              <a:rPr lang="en-US" dirty="0" smtClean="0"/>
              <a:t>HUKUM PENGATURAN </a:t>
            </a:r>
            <a:r>
              <a:rPr lang="en-US" dirty="0" smtClean="0"/>
              <a:t>PARTAI POLITIK</a:t>
            </a:r>
            <a:r>
              <a:rPr lang="en-US" dirty="0" smtClean="0"/>
              <a:t>. </a:t>
            </a:r>
            <a:endParaRPr lang="en-US" dirty="0" smtClean="0"/>
          </a:p>
          <a:p>
            <a:pPr marL="457200" lvl="0" indent="-457200" algn="just">
              <a:buFont typeface="+mj-lt"/>
              <a:buAutoNum type="arabicParenR"/>
            </a:pPr>
            <a:endParaRPr lang="en-US" dirty="0" smtClean="0"/>
          </a:p>
          <a:p>
            <a:pPr marL="1005840" lvl="2" indent="-457200" algn="just"/>
            <a:r>
              <a:rPr lang="en-US" sz="2400" dirty="0" smtClean="0"/>
              <a:t>UNDANG-UNDANG </a:t>
            </a:r>
            <a:r>
              <a:rPr lang="en-US" sz="2400" dirty="0" smtClean="0"/>
              <a:t>REPUBLIK INDONESIA NOMOR 2 TAHUN 2011 TENTANG PERUBAHAN ATAS UNDANG-UNDANG NOMOR 2 TAHUN 2008 TENTANG PARTAI POLITIK</a:t>
            </a:r>
          </a:p>
          <a:p>
            <a:pPr marL="1005840" lvl="2" indent="-457200" algn="just">
              <a:buNone/>
            </a:pPr>
            <a:r>
              <a:rPr lang="en-US" dirty="0" smtClean="0"/>
              <a:t>	</a:t>
            </a:r>
          </a:p>
          <a:p>
            <a:pPr marL="1005840" lvl="2" indent="-45720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arenR"/>
            </a:pP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21543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019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(DKPP),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UU No. 15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“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diamanatkan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”. </a:t>
            </a:r>
            <a:r>
              <a:rPr lang="en-US" dirty="0" err="1" smtClean="0"/>
              <a:t>Keberadaan</a:t>
            </a:r>
            <a:r>
              <a:rPr lang="en-US" dirty="0" smtClean="0"/>
              <a:t> DKPP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109 </a:t>
            </a:r>
            <a:r>
              <a:rPr lang="en-US" dirty="0" err="1" smtClean="0"/>
              <a:t>bahwa</a:t>
            </a:r>
            <a:r>
              <a:rPr lang="en-US" dirty="0" smtClean="0"/>
              <a:t>, DKPP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DKPP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pengaduan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KPU, </a:t>
            </a:r>
            <a:r>
              <a:rPr lang="en-US" dirty="0" err="1" smtClean="0"/>
              <a:t>anggota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anggota</a:t>
            </a:r>
            <a:r>
              <a:rPr lang="en-US" dirty="0" smtClean="0"/>
              <a:t> PPK, </a:t>
            </a:r>
            <a:r>
              <a:rPr lang="en-US" dirty="0" err="1" smtClean="0"/>
              <a:t>anggota</a:t>
            </a:r>
            <a:r>
              <a:rPr lang="en-US" dirty="0" smtClean="0"/>
              <a:t> PPS, </a:t>
            </a:r>
            <a:r>
              <a:rPr lang="en-US" dirty="0" err="1" smtClean="0"/>
              <a:t>anggota</a:t>
            </a:r>
            <a:r>
              <a:rPr lang="en-US" dirty="0" smtClean="0"/>
              <a:t> PPLN, </a:t>
            </a:r>
            <a:r>
              <a:rPr lang="en-US" dirty="0" err="1" smtClean="0"/>
              <a:t>anggota</a:t>
            </a:r>
            <a:r>
              <a:rPr lang="en-US" dirty="0" smtClean="0"/>
              <a:t> KPPS, </a:t>
            </a:r>
            <a:r>
              <a:rPr lang="en-US" dirty="0" err="1" smtClean="0"/>
              <a:t>anggota</a:t>
            </a:r>
            <a:r>
              <a:rPr lang="en-US" dirty="0" smtClean="0"/>
              <a:t> KPPSLN, 16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6477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KPU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RI.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bahwa</a:t>
            </a:r>
            <a:r>
              <a:rPr lang="en-US" dirty="0" smtClean="0"/>
              <a:t>, “Wilayah </a:t>
            </a:r>
            <a:r>
              <a:rPr lang="en-US" dirty="0" err="1" smtClean="0"/>
              <a:t>kerja</a:t>
            </a:r>
            <a:r>
              <a:rPr lang="en-US" dirty="0" smtClean="0"/>
              <a:t> KPU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Indonesia”.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/Kota.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KPU,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hierarkis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5 </a:t>
            </a:r>
            <a:r>
              <a:rPr lang="en-US" dirty="0" err="1" smtClean="0"/>
              <a:t>ayat</a:t>
            </a:r>
            <a:r>
              <a:rPr lang="en-US" dirty="0" smtClean="0"/>
              <a:t> (1) ).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(PPK)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/Kota.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(PPS)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(TPS)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(KPPS)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PPS.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WNI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(PPLN)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(TPSLN)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(KPPSLN),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PPLN.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6096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penyelenggaran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Bawaslu</a:t>
            </a:r>
            <a:r>
              <a:rPr lang="en-US" dirty="0" smtClean="0"/>
              <a:t>).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dilakuka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(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 (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/Kota),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pula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–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diwilayah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(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/Kota.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lain/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Perselisihan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Hasil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Pemilu</a:t>
            </a:r>
            <a:r>
              <a:rPr lang="en-US" sz="3600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638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UU No. 15 Than 2011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66 </a:t>
            </a:r>
            <a:r>
              <a:rPr lang="en-US" dirty="0" err="1" smtClean="0"/>
              <a:t>huruf</a:t>
            </a:r>
            <a:r>
              <a:rPr lang="en-US" dirty="0" smtClean="0"/>
              <a:t> e: “</a:t>
            </a:r>
            <a:r>
              <a:rPr lang="en-US" dirty="0" err="1" smtClean="0"/>
              <a:t>Sekretariat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KPU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67: “</a:t>
            </a:r>
            <a:r>
              <a:rPr lang="en-US" dirty="0" err="1" smtClean="0"/>
              <a:t>Sekretariat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68: “</a:t>
            </a:r>
            <a:r>
              <a:rPr lang="en-US" dirty="0" err="1" smtClean="0"/>
              <a:t>Sekretariat</a:t>
            </a:r>
            <a:r>
              <a:rPr lang="en-US" dirty="0" smtClean="0"/>
              <a:t> KPU </a:t>
            </a:r>
            <a:r>
              <a:rPr lang="en-US" dirty="0" err="1" smtClean="0"/>
              <a:t>Kabpaten</a:t>
            </a:r>
            <a:r>
              <a:rPr lang="en-US" dirty="0" smtClean="0"/>
              <a:t>/Kota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73 </a:t>
            </a:r>
            <a:r>
              <a:rPr lang="en-US" dirty="0" err="1" smtClean="0"/>
              <a:t>ayat</a:t>
            </a:r>
            <a:r>
              <a:rPr lang="en-US" dirty="0" smtClean="0"/>
              <a:t> (4) </a:t>
            </a:r>
            <a:r>
              <a:rPr lang="en-US" dirty="0" err="1" smtClean="0"/>
              <a:t>huruf</a:t>
            </a:r>
            <a:r>
              <a:rPr lang="en-US" dirty="0" smtClean="0"/>
              <a:t> c: “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73 </a:t>
            </a:r>
            <a:r>
              <a:rPr lang="en-US" dirty="0" err="1" smtClean="0"/>
              <a:t>ayat</a:t>
            </a:r>
            <a:r>
              <a:rPr lang="en-US" dirty="0" smtClean="0"/>
              <a:t> (5): “Tata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(4) </a:t>
            </a:r>
            <a:r>
              <a:rPr lang="en-US" dirty="0" err="1" smtClean="0"/>
              <a:t>huruf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c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UU No. 8 </a:t>
            </a:r>
            <a:r>
              <a:rPr lang="en-US" dirty="0" err="1" smtClean="0"/>
              <a:t>Tahun</a:t>
            </a:r>
            <a:r>
              <a:rPr lang="en-US" dirty="0" smtClean="0"/>
              <a:t> 2012 (</a:t>
            </a:r>
            <a:r>
              <a:rPr lang="en-US" dirty="0" err="1" smtClean="0"/>
              <a:t>Pileg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271 </a:t>
            </a:r>
            <a:r>
              <a:rPr lang="en-US" dirty="0" err="1" smtClean="0"/>
              <a:t>dan</a:t>
            </a:r>
            <a:r>
              <a:rPr lang="en-US" dirty="0" smtClean="0"/>
              <a:t> 272. </a:t>
            </a:r>
            <a:r>
              <a:rPr lang="en-US" dirty="0" err="1" smtClean="0"/>
              <a:t>Pasal</a:t>
            </a:r>
            <a:r>
              <a:rPr lang="en-US" dirty="0" smtClean="0"/>
              <a:t> 271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KPU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Degan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272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pembatalan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kepada</a:t>
            </a:r>
            <a:r>
              <a:rPr lang="en-US" dirty="0" smtClean="0"/>
              <a:t> MK.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UU No. 42 </a:t>
            </a:r>
            <a:r>
              <a:rPr lang="en-US" dirty="0" err="1" smtClean="0"/>
              <a:t>Tahun</a:t>
            </a:r>
            <a:r>
              <a:rPr lang="en-US" dirty="0" smtClean="0"/>
              <a:t> 2008 (</a:t>
            </a:r>
            <a:r>
              <a:rPr lang="en-US" dirty="0" err="1" smtClean="0"/>
              <a:t>Pilpres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Wapres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terpilihnya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Keberata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KPU. MK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paling lama 14 (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MK (</a:t>
            </a:r>
            <a:r>
              <a:rPr lang="en-US" dirty="0" err="1" smtClean="0"/>
              <a:t>Pasal</a:t>
            </a:r>
            <a:r>
              <a:rPr lang="en-US" dirty="0" smtClean="0"/>
              <a:t> 201).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UU No. 1 </a:t>
            </a:r>
            <a:r>
              <a:rPr lang="en-US" dirty="0" err="1" smtClean="0"/>
              <a:t>Tahun</a:t>
            </a:r>
            <a:r>
              <a:rPr lang="en-US" dirty="0" smtClean="0"/>
              <a:t> 2015 (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Perpu</a:t>
            </a:r>
            <a:r>
              <a:rPr lang="en-US" dirty="0" smtClean="0"/>
              <a:t> 1/2014: </a:t>
            </a:r>
            <a:r>
              <a:rPr lang="en-US" dirty="0" err="1" smtClean="0"/>
              <a:t>Pemilukada</a:t>
            </a:r>
            <a:r>
              <a:rPr lang="en-US" dirty="0" smtClean="0"/>
              <a:t>)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supremasi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Bupati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Walikota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yang </a:t>
            </a:r>
            <a:r>
              <a:rPr lang="en-US" dirty="0" err="1" smtClean="0"/>
              <a:t>putusannya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final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en-US" b="1" dirty="0" smtClean="0"/>
              <a:t>PENGERTIAN PARTAI POLITIK</a:t>
            </a:r>
          </a:p>
          <a:p>
            <a:pPr marL="457200" indent="-457200">
              <a:buNone/>
            </a:pPr>
            <a:endParaRPr lang="en-US" b="1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Edmund burke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bersatu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setujui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r>
              <a:rPr lang="en-US" dirty="0" smtClean="0"/>
              <a:t>	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Robert </a:t>
            </a:r>
            <a:r>
              <a:rPr lang="en-US" dirty="0" err="1" smtClean="0"/>
              <a:t>Michels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sebgai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social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wakili</a:t>
            </a:r>
            <a:r>
              <a:rPr lang="en-US" dirty="0" smtClean="0"/>
              <a:t>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poartai</a:t>
            </a:r>
            <a:r>
              <a:rPr lang="en-US" dirty="0" smtClean="0"/>
              <a:t> </a:t>
            </a:r>
            <a:r>
              <a:rPr lang="en-US" dirty="0" err="1" smtClean="0"/>
              <a:t>kerap</a:t>
            </a:r>
            <a:r>
              <a:rPr lang="en-US" dirty="0" smtClean="0"/>
              <a:t> kali </a:t>
            </a:r>
            <a:r>
              <a:rPr lang="en-US" dirty="0" err="1" smtClean="0"/>
              <a:t>terlupakan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pimpinannya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39482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dirty="0" err="1" smtClean="0"/>
              <a:t>Menurut</a:t>
            </a:r>
            <a:r>
              <a:rPr lang="en-US" dirty="0" smtClean="0"/>
              <a:t> Janos Simon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menjadi</a:t>
            </a:r>
            <a:r>
              <a:rPr lang="en-US" dirty="0" smtClean="0"/>
              <a:t> 6,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;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;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;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;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1005840" lvl="2" indent="-457200">
              <a:buFont typeface="+mj-lt"/>
              <a:buAutoNum type="arabicParenR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marL="1005840" lvl="2" indent="-457200">
              <a:buNone/>
            </a:pPr>
            <a:endParaRPr lang="en-US" dirty="0" smtClean="0"/>
          </a:p>
          <a:p>
            <a:pPr marL="1005840" lvl="2" indent="-457200" algn="just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</a:p>
          <a:p>
            <a:pPr marL="1005840" lvl="2" indent="-457200" algn="just"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.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kemudia</a:t>
            </a:r>
            <a:r>
              <a:rPr lang="en-US" dirty="0" smtClean="0"/>
              <a:t> </a:t>
            </a:r>
          </a:p>
          <a:p>
            <a:pPr marL="1005840" lvl="2" indent="-457200" algn="just">
              <a:buNone/>
            </a:pPr>
            <a:r>
              <a:rPr lang="en-US" dirty="0" err="1" smtClean="0"/>
              <a:t>mencari</a:t>
            </a:r>
            <a:r>
              <a:rPr lang="en-US" dirty="0" smtClean="0"/>
              <a:t> “</a:t>
            </a:r>
            <a:r>
              <a:rPr lang="en-US" dirty="0" err="1" smtClean="0"/>
              <a:t>figur</a:t>
            </a:r>
            <a:r>
              <a:rPr lang="en-US" dirty="0" smtClean="0"/>
              <a:t>”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</a:p>
          <a:p>
            <a:pPr marL="1005840" lvl="2" indent="-457200" algn="just">
              <a:buNone/>
            </a:pPr>
            <a:r>
              <a:rPr lang="en-US" dirty="0" err="1" smtClean="0"/>
              <a:t>dianutnya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marL="1005840" lvl="2" indent="-457200" algn="just">
              <a:buNone/>
            </a:pP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</a:p>
          <a:p>
            <a:pPr marL="1005840" lvl="2" indent="-457200" algn="just">
              <a:buNone/>
            </a:pP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</a:p>
          <a:p>
            <a:pPr marL="1005840" lvl="2" indent="-457200" algn="just">
              <a:buNone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kepartaian</a:t>
            </a:r>
            <a:r>
              <a:rPr lang="en-US" dirty="0" smtClean="0"/>
              <a:t> </a:t>
            </a:r>
            <a:r>
              <a:rPr lang="en-US" dirty="0" err="1" smtClean="0"/>
              <a:t>multipartai</a:t>
            </a:r>
            <a:r>
              <a:rPr lang="en-US" dirty="0" smtClean="0"/>
              <a:t>. </a:t>
            </a:r>
          </a:p>
          <a:p>
            <a:pPr marL="1005840" lvl="2" indent="-457200" algn="just">
              <a:buNone/>
            </a:pPr>
            <a:r>
              <a:rPr lang="en-US" dirty="0" smtClean="0"/>
              <a:t>      </a:t>
            </a:r>
            <a:endParaRPr lang="id-ID" dirty="0" smtClean="0"/>
          </a:p>
          <a:p>
            <a:pPr marL="1005840" lvl="2" indent="-457200" algn="just">
              <a:buNone/>
            </a:pPr>
            <a:r>
              <a:rPr lang="en-US" dirty="0" smtClean="0"/>
              <a:t>	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33382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warganegara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ditampakkan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yang </a:t>
            </a:r>
            <a:r>
              <a:rPr lang="en-US" dirty="0" err="1" smtClean="0"/>
              <a:t>termobilisasi</a:t>
            </a:r>
            <a:r>
              <a:rPr lang="en-US" dirty="0" smtClean="0"/>
              <a:t>; </a:t>
            </a:r>
            <a:r>
              <a:rPr lang="en-US" dirty="0" err="1" smtClean="0"/>
              <a:t>Mengelaborasi</a:t>
            </a:r>
            <a:r>
              <a:rPr lang="en-US" dirty="0" smtClean="0"/>
              <a:t> program-program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dukungannya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;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basis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876800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warganegara</a:t>
            </a:r>
            <a:r>
              <a:rPr lang="en-US" dirty="0" smtClean="0"/>
              <a:t> agar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, </a:t>
            </a:r>
            <a:r>
              <a:rPr lang="en-US" dirty="0" err="1" smtClean="0"/>
              <a:t>demonstrasi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pemilihnya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wakilnya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warganegara</a:t>
            </a:r>
            <a:r>
              <a:rPr lang="en-US" dirty="0" smtClean="0"/>
              <a:t> yang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anggota-anggotanya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mengantungi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anggotaanggotanya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 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9 program-program </a:t>
            </a:r>
            <a:r>
              <a:rPr lang="en-US" dirty="0" err="1" smtClean="0"/>
              <a:t>partai</a:t>
            </a:r>
            <a:r>
              <a:rPr lang="en-US" dirty="0" smtClean="0"/>
              <a:t>.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(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781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herman</a:t>
            </a:r>
            <a:r>
              <a:rPr lang="en-US" dirty="0" smtClean="0"/>
              <a:t> </a:t>
            </a:r>
            <a:r>
              <a:rPr lang="en-US" dirty="0" err="1" smtClean="0"/>
              <a:t>kadir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organisai</a:t>
            </a:r>
            <a:r>
              <a:rPr lang="en-US" dirty="0" smtClean="0"/>
              <a:t> </a:t>
            </a:r>
            <a:r>
              <a:rPr lang="en-US" dirty="0" err="1" smtClean="0"/>
              <a:t>Poltik</a:t>
            </a:r>
            <a:r>
              <a:rPr lang="en-US" dirty="0" smtClean="0"/>
              <a:t> yang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, </a:t>
            </a:r>
            <a:r>
              <a:rPr lang="en-US" dirty="0" err="1" smtClean="0"/>
              <a:t>organisasinya</a:t>
            </a:r>
            <a:r>
              <a:rPr lang="en-US" dirty="0" smtClean="0"/>
              <a:t>, </a:t>
            </a:r>
            <a:r>
              <a:rPr lang="en-US" dirty="0" err="1" smtClean="0"/>
              <a:t>ideologinya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unruk</a:t>
            </a:r>
            <a:r>
              <a:rPr lang="en-US" dirty="0" smtClean="0"/>
              <a:t>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pemilihnya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anggota-anggotanya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kajiannya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partai-partai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berkesimpulan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1). </a:t>
            </a:r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social yang </a:t>
            </a:r>
            <a:r>
              <a:rPr lang="en-US" dirty="0" err="1" smtClean="0"/>
              <a:t>ada</a:t>
            </a:r>
            <a:r>
              <a:rPr lang="en-US" dirty="0" smtClean="0"/>
              <a:t>. 2). </a:t>
            </a:r>
            <a:r>
              <a:rPr lang="en-US" dirty="0" err="1" smtClean="0"/>
              <a:t>memperdamaikan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memperdamaikan</a:t>
            </a:r>
            <a:r>
              <a:rPr lang="en-US" dirty="0" smtClean="0"/>
              <a:t> </a:t>
            </a:r>
            <a:r>
              <a:rPr lang="en-US" dirty="0" err="1" smtClean="0"/>
              <a:t>aneka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berkonfilk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platform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seragam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3). staffing government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yang lama . 4)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aneka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pemeritah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kepentinagn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5). </a:t>
            </a:r>
            <a:r>
              <a:rPr lang="en-US" dirty="0" err="1" smtClean="0"/>
              <a:t>mmepromosikan</a:t>
            </a:r>
            <a:r>
              <a:rPr lang="en-US" dirty="0" smtClean="0"/>
              <a:t> </a:t>
            </a:r>
            <a:r>
              <a:rPr lang="en-US" dirty="0" err="1" smtClean="0"/>
              <a:t>staboilitasi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funsi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non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parlkemen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temunya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252</TotalTime>
  <Words>920</Words>
  <Application>Microsoft Office PowerPoint</Application>
  <PresentationFormat>On-screen Show (4:3)</PresentationFormat>
  <Paragraphs>94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PARTAI POLITIK DAN PEMILU (PARTAI POLITIK )</vt:lpstr>
      <vt:lpstr>DASAR HUKUM</vt:lpstr>
      <vt:lpstr>Slide 3</vt:lpstr>
      <vt:lpstr>Slide 4</vt:lpstr>
      <vt:lpstr>Slide 5</vt:lpstr>
      <vt:lpstr>Slide 6</vt:lpstr>
      <vt:lpstr>Slide 7</vt:lpstr>
      <vt:lpstr>Slide 8</vt:lpstr>
      <vt:lpstr>Slide 9</vt:lpstr>
      <vt:lpstr>TIPE PARTAI POLITIK  </vt:lpstr>
      <vt:lpstr>Slide 11</vt:lpstr>
      <vt:lpstr>Miriam Budiardjo di dalam bukunya “Dasar-dasar Ilmu Politik” mengemukakan bahwa sistem klasifikasi kepartaian yang lebih banyak digunakan dalam ranah demokrasi yakni : Sistem Partai Tunggal, Sistem Dwi Partai, Sistem Multi Partai, dan Sistem Partai Tunggal.  </vt:lpstr>
      <vt:lpstr>Slide 13</vt:lpstr>
      <vt:lpstr>Pengertian Pemilu.  </vt:lpstr>
      <vt:lpstr>Tujuan Pemilu.  </vt:lpstr>
      <vt:lpstr>Fungsi Pemilu. </vt:lpstr>
      <vt:lpstr>Asas-asas Pelaksanaan Pemilu.  </vt:lpstr>
      <vt:lpstr>Slide 18</vt:lpstr>
      <vt:lpstr>Penyelenggara Pemilu.  </vt:lpstr>
      <vt:lpstr>Slide 20</vt:lpstr>
      <vt:lpstr>Slide 21</vt:lpstr>
      <vt:lpstr>Slide 22</vt:lpstr>
      <vt:lpstr>Perselisihan Hasil Pemilu.  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38</cp:revision>
  <dcterms:created xsi:type="dcterms:W3CDTF">2019-03-21T15:18:25Z</dcterms:created>
  <dcterms:modified xsi:type="dcterms:W3CDTF">2019-05-03T23:55:53Z</dcterms:modified>
</cp:coreProperties>
</file>