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1927225"/>
          </a:xfrm>
        </p:spPr>
        <p:txBody>
          <a:bodyPr/>
          <a:lstStyle/>
          <a:p>
            <a:pPr algn="ctr"/>
            <a:r>
              <a:rPr lang="en-US" sz="3600" b="1" smtClean="0"/>
              <a:t>PARTISIPASI</a:t>
            </a:r>
            <a:br>
              <a:rPr lang="en-US" sz="3600" b="1" smtClean="0"/>
            </a:br>
            <a:r>
              <a:rPr lang="en-US" sz="3600" b="1" smtClean="0"/>
              <a:t>WARGA DALAM PROSES POLITIK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6400800" cy="1752600"/>
          </a:xfrm>
        </p:spPr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Huntington </a:t>
            </a:r>
            <a:r>
              <a:rPr lang="en-US" dirty="0" err="1" smtClean="0"/>
              <a:t>dan</a:t>
            </a:r>
            <a:r>
              <a:rPr lang="en-US" dirty="0" smtClean="0"/>
              <a:t> Nelson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ditiap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legal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penyuapan</a:t>
            </a:r>
            <a:r>
              <a:rPr lang="en-US" dirty="0" smtClean="0"/>
              <a:t>, </a:t>
            </a:r>
            <a:r>
              <a:rPr lang="en-US" dirty="0" err="1" smtClean="0"/>
              <a:t>ancarnan</a:t>
            </a:r>
            <a:r>
              <a:rPr lang="en-US" dirty="0" smtClean="0"/>
              <a:t>, </a:t>
            </a:r>
            <a:r>
              <a:rPr lang="en-US" dirty="0" err="1" smtClean="0"/>
              <a:t>pemerasan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 </a:t>
            </a:r>
            <a:r>
              <a:rPr lang="en-US" dirty="0" err="1" smtClean="0"/>
              <a:t>ditiap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Huntington </a:t>
            </a:r>
            <a:r>
              <a:rPr lang="en-US" dirty="0" err="1" smtClean="0"/>
              <a:t>dan</a:t>
            </a:r>
            <a:r>
              <a:rPr lang="en-US" dirty="0" smtClean="0"/>
              <a:t> Nelson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relatiflengkap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200" dirty="0" smtClean="0"/>
              <a:t>Thomas M. </a:t>
            </a:r>
            <a:r>
              <a:rPr lang="en-US" sz="3200" dirty="0" err="1" smtClean="0"/>
              <a:t>Magstadt</a:t>
            </a:r>
            <a:r>
              <a:rPr lang="en-US" sz="3200" dirty="0" smtClean="0"/>
              <a:t> </a:t>
            </a:r>
            <a:r>
              <a:rPr lang="en-US" sz="3200" dirty="0" err="1" smtClean="0"/>
              <a:t>menyebutkan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bentuk-bentuk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partisipasi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." </a:t>
            </a:r>
          </a:p>
          <a:p>
            <a:pPr marL="1005840" lvl="2" indent="-457200" algn="just">
              <a:buFont typeface="+mj-lt"/>
              <a:buAutoNum type="arabicPeriod"/>
            </a:pPr>
            <a:r>
              <a:rPr lang="en-US" sz="3200" dirty="0" err="1" smtClean="0"/>
              <a:t>Opini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; </a:t>
            </a:r>
          </a:p>
          <a:p>
            <a:pPr marL="1005840" lvl="2" indent="-457200" algn="just">
              <a:buFont typeface="+mj-lt"/>
              <a:buAutoNum type="arabicPeriod"/>
            </a:pPr>
            <a:r>
              <a:rPr lang="en-US" sz="3200" dirty="0" smtClean="0"/>
              <a:t>Polling; </a:t>
            </a:r>
          </a:p>
          <a:p>
            <a:pPr marL="1005840" lvl="2" indent="-457200" algn="just">
              <a:buFont typeface="+mj-lt"/>
              <a:buAutoNum type="arabicPeriod"/>
            </a:pPr>
            <a:r>
              <a:rPr lang="en-US" sz="3200" dirty="0" err="1" smtClean="0"/>
              <a:t>Pemilihan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;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pPr marL="1005840" lvl="2" indent="-457200" algn="just">
              <a:buFont typeface="+mj-lt"/>
              <a:buAutoNum type="arabicPeriod"/>
            </a:pPr>
            <a:r>
              <a:rPr lang="en-US" sz="3200" dirty="0" err="1" smtClean="0"/>
              <a:t>Demokrasi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diekspresikan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konstituen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legislator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mengejawantah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polling,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Polling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mempenga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ruhinya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polling </a:t>
            </a:r>
            <a:r>
              <a:rPr lang="en-US" dirty="0" err="1" smtClean="0"/>
              <a:t>inilah</a:t>
            </a:r>
            <a:r>
              <a:rPr lang="en-US" dirty="0" smtClean="0"/>
              <a:t>,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Magstadt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manifestasinya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polling,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i="1" dirty="0" smtClean="0"/>
              <a:t>straw polls, random sampling, </a:t>
            </a:r>
            <a:br>
              <a:rPr lang="en-US" i="1" dirty="0" smtClean="0"/>
            </a:br>
            <a:r>
              <a:rPr lang="en-US" i="1" dirty="0" smtClean="0"/>
              <a:t>stratified sampling, exit polling,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tracking polls. Straw polls </a:t>
            </a:r>
            <a:r>
              <a:rPr lang="en-US" dirty="0" err="1" smtClean="0"/>
              <a:t>adalah</a:t>
            </a:r>
            <a:r>
              <a:rPr lang="en-US" dirty="0" smtClean="0"/>
              <a:t> survey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murah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. </a:t>
            </a:r>
            <a:r>
              <a:rPr lang="en-US" i="1" dirty="0" smtClean="0"/>
              <a:t>Straw polls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polling.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serampangan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pel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i="1" dirty="0" smtClean="0"/>
              <a:t>Random sampling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polling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i="1" dirty="0" smtClean="0"/>
              <a:t>canvassing </a:t>
            </a:r>
            <a:br>
              <a:rPr lang="en-US" i="1" dirty="0" smtClean="0"/>
            </a:b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.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random sampling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stratified </a:t>
            </a:r>
            <a:br>
              <a:rPr lang="en-US" i="1" dirty="0" smtClean="0"/>
            </a:br>
            <a:r>
              <a:rPr lang="en-US" i="1" dirty="0" smtClean="0"/>
              <a:t>sampling.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minimal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polling </a:t>
            </a:r>
            <a:br>
              <a:rPr lang="en-US" i="1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1500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lintas-segmen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agarna</a:t>
            </a:r>
            <a:r>
              <a:rPr lang="en-US" dirty="0" smtClean="0"/>
              <a:t>,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lain 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random sampling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stratified sampling. </a:t>
            </a:r>
            <a:br>
              <a:rPr lang="en-US" i="1" dirty="0" smtClean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polling,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random sampling.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stratified sampling,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i="1" dirty="0" smtClean="0"/>
              <a:t>polling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(agama, </a:t>
            </a:r>
            <a:r>
              <a:rPr lang="en-US" dirty="0" err="1" smtClean="0"/>
              <a:t>usia</a:t>
            </a:r>
            <a:r>
              <a:rPr lang="en-US" dirty="0" smtClean="0"/>
              <a:t>, income, </a:t>
            </a:r>
            <a:br>
              <a:rPr lang="en-US" dirty="0" smtClean="0"/>
            </a:br>
            <a:r>
              <a:rPr lang="en-US" dirty="0" err="1" smtClean="0"/>
              <a:t>afiliasi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). </a:t>
            </a:r>
            <a:r>
              <a:rPr lang="en-US" i="1" dirty="0" smtClean="0"/>
              <a:t>Exit polling </a:t>
            </a:r>
            <a:r>
              <a:rPr lang="en-US" dirty="0" err="1" smtClean="0"/>
              <a:t>adalah</a:t>
            </a:r>
            <a:r>
              <a:rPr lang="en-US" dirty="0" smtClean="0"/>
              <a:t> polling yang </a:t>
            </a:r>
            <a:br>
              <a:rPr lang="en-US" dirty="0" smtClean="0"/>
            </a:b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memrediksi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usai</a:t>
            </a:r>
            <a:r>
              <a:rPr lang="en-US" dirty="0" smtClean="0"/>
              <a:t>.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menyurvei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tps-tps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i="1" dirty="0" smtClean="0"/>
              <a:t>Tracking polls </a:t>
            </a:r>
            <a:r>
              <a:rPr lang="en-US" dirty="0" err="1" smtClean="0"/>
              <a:t>adalah</a:t>
            </a:r>
            <a:r>
              <a:rPr lang="en-US" dirty="0" smtClean="0"/>
              <a:t> polling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sentimen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polling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, </a:t>
            </a:r>
            <a:r>
              <a:rPr lang="en-US" dirty="0" err="1" smtClean="0"/>
              <a:t>kampaye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pernerintah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/>
              <a:t>Pemilu</a:t>
            </a:r>
            <a:r>
              <a:rPr lang="en-US" dirty="0" smtClean="0"/>
              <a:t>)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polling.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polling </a:t>
            </a:r>
            <a:r>
              <a:rPr lang="en-US" dirty="0" smtClean="0"/>
              <a:t>"paling </a:t>
            </a:r>
            <a:r>
              <a:rPr lang="en-US" dirty="0" err="1" smtClean="0"/>
              <a:t>lengkap</a:t>
            </a:r>
            <a:r>
              <a:rPr lang="en-US" dirty="0" smtClean="0"/>
              <a:t>"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polling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).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(</a:t>
            </a:r>
            <a:r>
              <a:rPr lang="en-US" dirty="0" err="1" smtClean="0"/>
              <a:t>konstituen</a:t>
            </a:r>
            <a:r>
              <a:rPr lang="en-US" dirty="0" smtClean="0"/>
              <a:t>)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legislator. </a:t>
            </a:r>
            <a:r>
              <a:rPr lang="en-US" dirty="0" err="1" smtClean="0"/>
              <a:t>Dernokrasi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i="1" dirty="0" err="1" smtClean="0"/>
              <a:t>plebisit</a:t>
            </a:r>
            <a:r>
              <a:rPr lang="en-US" i="1" dirty="0" smtClean="0"/>
              <a:t>: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referendum. </a:t>
            </a:r>
            <a:r>
              <a:rPr lang="en-US" dirty="0" err="1" smtClean="0"/>
              <a:t>Plebisit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harga</a:t>
            </a:r>
            <a:r>
              <a:rPr lang="en-US" dirty="0" smtClean="0"/>
              <a:t> BBM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i="1" dirty="0" smtClean="0"/>
              <a:t>deadlock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diambilah</a:t>
            </a:r>
            <a:r>
              <a:rPr lang="en-US" dirty="0" smtClean="0"/>
              <a:t> </a:t>
            </a:r>
            <a:r>
              <a:rPr lang="en-US" dirty="0" err="1" smtClean="0"/>
              <a:t>plebisit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Referendum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i="1" dirty="0" smtClean="0"/>
              <a:t>deadlock, </a:t>
            </a:r>
            <a:r>
              <a:rPr lang="en-US" dirty="0" err="1" smtClean="0"/>
              <a:t>dilakukanlah</a:t>
            </a:r>
            <a:r>
              <a:rPr lang="en-US" dirty="0" smtClean="0"/>
              <a:t> referendum.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Partisipasi</a:t>
            </a:r>
            <a:r>
              <a:rPr lang="en-US" dirty="0" smtClean="0"/>
              <a:t> </a:t>
            </a:r>
            <a:r>
              <a:rPr lang="en-US" dirty="0" err="1" smtClean="0"/>
              <a:t>Politik</a:t>
            </a:r>
            <a:r>
              <a:rPr lang="en-US" dirty="0" smtClean="0"/>
              <a:t> 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harafiah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 </a:t>
            </a:r>
            <a:r>
              <a:rPr lang="en-US" dirty="0" err="1" smtClean="0"/>
              <a:t>keikut</a:t>
            </a:r>
            <a:r>
              <a:rPr lang="en-US" dirty="0" smtClean="0"/>
              <a:t> </a:t>
            </a:r>
            <a:r>
              <a:rPr lang="en-US" dirty="0" err="1" smtClean="0"/>
              <a:t>sertaan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keikut</a:t>
            </a:r>
            <a:r>
              <a:rPr lang="en-US" dirty="0" smtClean="0"/>
              <a:t> </a:t>
            </a:r>
            <a:r>
              <a:rPr lang="en-US" dirty="0" err="1" smtClean="0"/>
              <a:t>sertaan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Keikut</a:t>
            </a:r>
            <a:r>
              <a:rPr lang="en-US" dirty="0" smtClean="0"/>
              <a:t> </a:t>
            </a:r>
            <a:r>
              <a:rPr lang="en-US" dirty="0" err="1" smtClean="0"/>
              <a:t>sertaan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digariskan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pemimpinnya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 </a:t>
            </a:r>
            <a:r>
              <a:rPr lang="en-US" i="1" dirty="0" smtClean="0"/>
              <a:t>deliberative democracy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musawarah</a:t>
            </a:r>
            <a:r>
              <a:rPr lang="en-US" dirty="0" smtClean="0"/>
              <a:t>.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terdorong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apatisme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Barat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50 - 60 %).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menghawatirkan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 Barat yang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 </a:t>
            </a:r>
            <a:r>
              <a:rPr lang="en-US" i="1" dirty="0" smtClean="0"/>
              <a:t>deliberative democracy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Di Indonesia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(</a:t>
            </a:r>
            <a:r>
              <a:rPr lang="en-US" dirty="0" err="1" smtClean="0"/>
              <a:t>politik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 </a:t>
            </a:r>
            <a:r>
              <a:rPr lang="en-US" dirty="0" err="1" smtClean="0"/>
              <a:t>dukungan</a:t>
            </a:r>
            <a:r>
              <a:rPr lang="en-US" dirty="0" smtClean="0"/>
              <a:t> 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"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partispasi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BBM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masihng-masing</a:t>
            </a:r>
            <a:r>
              <a:rPr lang="en-US" dirty="0" smtClean="0"/>
              <a:t>".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Miriam </a:t>
            </a:r>
            <a:r>
              <a:rPr lang="en-US" dirty="0" err="1" smtClean="0"/>
              <a:t>budiardjo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Morris Rosenberg </a:t>
            </a:r>
            <a:r>
              <a:rPr lang="en-US" dirty="0" err="1" smtClean="0"/>
              <a:t>mengsugestikan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apati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berstruktur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Konsekuensi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ditanggung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. Hal </a:t>
            </a:r>
            <a:r>
              <a:rPr lang="en-US" sz="2100" dirty="0" err="1" smtClean="0"/>
              <a:t>itu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mengambil</a:t>
            </a:r>
            <a:r>
              <a:rPr lang="en-US" sz="2100" dirty="0" smtClean="0"/>
              <a:t> </a:t>
            </a:r>
            <a:r>
              <a:rPr lang="en-US" sz="2100" dirty="0" err="1" smtClean="0"/>
              <a:t>beberapa</a:t>
            </a:r>
            <a:r>
              <a:rPr lang="en-US" sz="2100" dirty="0" smtClean="0"/>
              <a:t> </a:t>
            </a:r>
            <a:r>
              <a:rPr lang="en-US" sz="2100" dirty="0" err="1" smtClean="0"/>
              <a:t>bentuk</a:t>
            </a:r>
            <a:r>
              <a:rPr lang="en-US" sz="2100" dirty="0" smtClean="0"/>
              <a:t>: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merasa</a:t>
            </a:r>
            <a:r>
              <a:rPr lang="en-US" sz="2100" dirty="0" smtClean="0"/>
              <a:t>,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ancaman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berbagai</a:t>
            </a:r>
            <a:r>
              <a:rPr lang="en-US" sz="2100" dirty="0" smtClean="0"/>
              <a:t> </a:t>
            </a:r>
            <a:r>
              <a:rPr lang="en-US" sz="2100" dirty="0" err="1" smtClean="0"/>
              <a:t>aspek</a:t>
            </a:r>
            <a:r>
              <a:rPr lang="en-US" sz="2100" dirty="0" smtClean="0"/>
              <a:t> </a:t>
            </a:r>
            <a:r>
              <a:rPr lang="en-US" sz="2100" dirty="0" err="1" smtClean="0"/>
              <a:t>hidupnya</a:t>
            </a:r>
            <a:r>
              <a:rPr lang="en-US" sz="2100" dirty="0" smtClean="0"/>
              <a:t>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menganggap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sia-sia</a:t>
            </a:r>
            <a:r>
              <a:rPr lang="en-US" sz="2100" dirty="0" smtClean="0"/>
              <a:t> </a:t>
            </a:r>
            <a:r>
              <a:rPr lang="en-US" sz="2100" dirty="0" err="1" smtClean="0"/>
              <a:t>saja</a:t>
            </a:r>
            <a:r>
              <a:rPr lang="en-US" sz="2100" dirty="0" smtClean="0"/>
              <a:t>.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tunggal</a:t>
            </a:r>
            <a:r>
              <a:rPr lang="en-US" sz="2100" dirty="0" smtClean="0"/>
              <a:t>, </a:t>
            </a:r>
            <a:r>
              <a:rPr lang="en-US" sz="2100" dirty="0" err="1" smtClean="0"/>
              <a:t>dia</a:t>
            </a:r>
            <a:r>
              <a:rPr lang="en-US" sz="2100" dirty="0" smtClean="0"/>
              <a:t> </a:t>
            </a:r>
            <a:r>
              <a:rPr lang="en-US" sz="2100" dirty="0" err="1" smtClean="0"/>
              <a:t>mungkin</a:t>
            </a:r>
            <a:r>
              <a:rPr lang="en-US" sz="2100" dirty="0" smtClean="0"/>
              <a:t> </a:t>
            </a:r>
            <a:r>
              <a:rPr lang="en-US" sz="2100" dirty="0" err="1" smtClean="0"/>
              <a:t>merasa</a:t>
            </a:r>
            <a:r>
              <a:rPr lang="en-US" sz="2100" dirty="0" smtClean="0"/>
              <a:t>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dia</a:t>
            </a:r>
            <a:r>
              <a:rPr lang="en-US" sz="2100" dirty="0" smtClean="0"/>
              <a:t> </a:t>
            </a:r>
            <a:r>
              <a:rPr lang="en-US" sz="2100" dirty="0" err="1" smtClean="0"/>
              <a:t>sama</a:t>
            </a:r>
            <a:r>
              <a:rPr lang="en-US" sz="2100" dirty="0" smtClean="0"/>
              <a:t> </a:t>
            </a:r>
            <a:r>
              <a:rPr lang="en-US" sz="2100" dirty="0" err="1" smtClean="0"/>
              <a:t>sekali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mampu</a:t>
            </a:r>
            <a:r>
              <a:rPr lang="en-US" sz="2100" dirty="0" smtClean="0"/>
              <a:t> </a:t>
            </a:r>
            <a:r>
              <a:rPr lang="en-US" sz="2100" dirty="0" err="1" smtClean="0"/>
              <a:t>mempengaruhi</a:t>
            </a:r>
            <a:r>
              <a:rPr lang="en-US" sz="2100" dirty="0" smtClean="0"/>
              <a:t> </a:t>
            </a:r>
            <a:r>
              <a:rPr lang="en-US" sz="2100" dirty="0" err="1" smtClean="0"/>
              <a:t>jalannya</a:t>
            </a:r>
            <a:r>
              <a:rPr lang="en-US" sz="2100" dirty="0" smtClean="0"/>
              <a:t> </a:t>
            </a:r>
            <a:r>
              <a:rPr lang="en-US" sz="2100" dirty="0" err="1" smtClean="0"/>
              <a:t>peristiwa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kekuatan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politik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bersifat</a:t>
            </a:r>
            <a:r>
              <a:rPr lang="en-US" sz="2100" dirty="0" smtClean="0"/>
              <a:t> </a:t>
            </a:r>
            <a:r>
              <a:rPr lang="en-US" sz="2100" dirty="0" err="1" smtClean="0"/>
              <a:t>bagaimanapun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luar</a:t>
            </a:r>
            <a:r>
              <a:rPr lang="en-US" sz="2100" dirty="0" smtClean="0"/>
              <a:t> control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Bahwa</a:t>
            </a:r>
            <a:r>
              <a:rPr lang="en-US" sz="2100" dirty="0" smtClean="0"/>
              <a:t> "</a:t>
            </a:r>
            <a:r>
              <a:rPr lang="en-US" sz="2100" dirty="0" err="1" smtClean="0"/>
              <a:t>memacu</a:t>
            </a:r>
            <a:r>
              <a:rPr lang="en-US" sz="2100" dirty="0" smtClean="0"/>
              <a:t> </a:t>
            </a:r>
            <a:r>
              <a:rPr lang="en-US" sz="2100" dirty="0" err="1" smtClean="0"/>
              <a:t>diri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bertindak</a:t>
            </a:r>
            <a:r>
              <a:rPr lang="en-US" sz="2100" dirty="0" smtClean="0"/>
              <a:t>"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perangsang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faktor</a:t>
            </a:r>
            <a:r>
              <a:rPr lang="en-US" sz="2100" dirty="0" smtClean="0"/>
              <a:t> </a:t>
            </a:r>
            <a:r>
              <a:rPr lang="en-US" sz="2100" dirty="0" err="1" smtClean="0"/>
              <a:t>penting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mendorong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,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perangsang</a:t>
            </a:r>
            <a:r>
              <a:rPr lang="en-US" sz="2100" dirty="0" smtClean="0"/>
              <a:t> </a:t>
            </a:r>
            <a:r>
              <a:rPr lang="en-US" sz="2100" dirty="0" err="1" smtClean="0"/>
              <a:t>sedemikian</a:t>
            </a:r>
            <a:r>
              <a:rPr lang="en-US" sz="2100" dirty="0" smtClean="0"/>
              <a:t> </a:t>
            </a:r>
            <a:r>
              <a:rPr lang="en-US" sz="2100" dirty="0" err="1" smtClean="0"/>
              <a:t>itu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menambahkan</a:t>
            </a:r>
            <a:r>
              <a:rPr lang="en-US" sz="2100" dirty="0" smtClean="0"/>
              <a:t> </a:t>
            </a:r>
            <a:r>
              <a:rPr lang="en-US" sz="2100" dirty="0" err="1" smtClean="0"/>
              <a:t>perasaan</a:t>
            </a:r>
            <a:r>
              <a:rPr lang="en-US" sz="2100" dirty="0" smtClean="0"/>
              <a:t> apart." 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kegiatan-kegiatannya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lobbiying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diparlemen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memlih</a:t>
            </a:r>
            <a:r>
              <a:rPr lang="en-US" dirty="0" smtClean="0"/>
              <a:t> </a:t>
            </a:r>
            <a:r>
              <a:rPr lang="en-US" dirty="0" err="1" smtClean="0"/>
              <a:t>pemimpin-pemimpin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Usaha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err="1" smtClean="0"/>
              <a:t>politik</a:t>
            </a:r>
            <a:r>
              <a:rPr lang="en-US" smtClean="0"/>
              <a:t> memiliki pengaruh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menuai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dalarn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err="1" smtClean="0"/>
              <a:t>partisipasi</a:t>
            </a:r>
            <a:r>
              <a:rPr lang="en-US" smtClean="0"/>
              <a:t> politik warga negaranya</a:t>
            </a:r>
            <a:r>
              <a:rPr lang="en-US" dirty="0" smtClean="0"/>
              <a:t>.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liberal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otoritarian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liberal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terdapatperbedaan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smtClean="0"/>
              <a:t>yang ditunjukkan Oscar </a:t>
            </a:r>
            <a:r>
              <a:rPr lang="en-US" dirty="0" smtClean="0"/>
              <a:t>Garcia </a:t>
            </a:r>
            <a:r>
              <a:rPr lang="en-US" dirty="0" err="1" smtClean="0"/>
              <a:t>Luengo</a:t>
            </a:r>
            <a:r>
              <a:rPr lang="en-US" dirty="0" smtClean="0"/>
              <a:t> </a:t>
            </a:r>
            <a:r>
              <a:rPr lang="en-US" err="1" smtClean="0"/>
              <a:t>dalam</a:t>
            </a:r>
            <a:r>
              <a:rPr lang="en-US" smtClean="0"/>
              <a:t> penelitiannya mengenai </a:t>
            </a:r>
            <a:r>
              <a:rPr lang="en-US" i="1" dirty="0" smtClean="0"/>
              <a:t>E-Activism: New Media and </a:t>
            </a:r>
            <a:r>
              <a:rPr lang="en-US" i="1" smtClean="0"/>
              <a:t>Political Participation in Europe. </a:t>
            </a:r>
            <a:r>
              <a:rPr lang="en-US" smtClean="0"/>
              <a:t>Warga negara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Utara </a:t>
            </a:r>
            <a:r>
              <a:rPr lang="en-US" smtClean="0"/>
              <a:t>(Swedia, Swiss</a:t>
            </a:r>
            <a:r>
              <a:rPr lang="en-US" dirty="0" smtClean="0"/>
              <a:t>, Denmark) </a:t>
            </a:r>
            <a:r>
              <a:rPr lang="en-US" err="1" smtClean="0"/>
              <a:t>cenderung</a:t>
            </a:r>
            <a:r>
              <a:rPr lang="en-US" smtClean="0"/>
              <a:t> lebih tinggi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err="1" smtClean="0"/>
              <a:t>Eropa</a:t>
            </a:r>
            <a:r>
              <a:rPr lang="en-US" smtClean="0"/>
              <a:t> bagian selatan </a:t>
            </a:r>
            <a:r>
              <a:rPr lang="en-US" dirty="0" smtClean="0"/>
              <a:t>(</a:t>
            </a:r>
            <a:r>
              <a:rPr lang="en-US" dirty="0" err="1" smtClean="0"/>
              <a:t>Spanyol</a:t>
            </a:r>
            <a:r>
              <a:rPr lang="en-US" dirty="0" smtClean="0"/>
              <a:t>, Italia, Portugal,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]."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struktur-struktur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penekan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mas</a:t>
            </a:r>
            <a:r>
              <a:rPr lang="en-US" dirty="0" smtClean="0"/>
              <a:t> a yang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partisipan</a:t>
            </a:r>
            <a:r>
              <a:rPr lang="en-US" dirty="0" smtClean="0"/>
              <a:t>).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keter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libatan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mode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a.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Partisipasi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   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Huntington </a:t>
            </a:r>
            <a:r>
              <a:rPr lang="en-US" dirty="0" err="1" smtClean="0"/>
              <a:t>dan</a:t>
            </a:r>
            <a:r>
              <a:rPr lang="en-US" dirty="0" smtClean="0"/>
              <a:t> Nelson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Kelas-individu-individu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status </a:t>
            </a:r>
            <a:r>
              <a:rPr lang="en-US" sz="2100" dirty="0" err="1" smtClean="0"/>
              <a:t>sosial</a:t>
            </a:r>
            <a:r>
              <a:rPr lang="en-US" sz="2100" dirty="0" smtClean="0"/>
              <a:t>, </a:t>
            </a:r>
            <a:r>
              <a:rPr lang="en-US" sz="2100" dirty="0" err="1" smtClean="0"/>
              <a:t>pendapatan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pekerjaan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serupa</a:t>
            </a:r>
            <a:r>
              <a:rPr lang="en-US" sz="21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Kelompok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komunal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individu-individu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asal-usul</a:t>
            </a:r>
            <a:r>
              <a:rPr lang="en-US" sz="2100" dirty="0" smtClean="0"/>
              <a:t> </a:t>
            </a:r>
            <a:r>
              <a:rPr lang="en-US" sz="2100" dirty="0" err="1" smtClean="0"/>
              <a:t>ras</a:t>
            </a:r>
            <a:r>
              <a:rPr lang="en-US" sz="2100" dirty="0" smtClean="0"/>
              <a:t>, agama, </a:t>
            </a:r>
            <a:br>
              <a:rPr lang="en-US" sz="2100" dirty="0" smtClean="0"/>
            </a:br>
            <a:r>
              <a:rPr lang="en-US" sz="2100" dirty="0" err="1" smtClean="0"/>
              <a:t>bahasa</a:t>
            </a:r>
            <a:r>
              <a:rPr lang="en-US" sz="2100" dirty="0" smtClean="0"/>
              <a:t>,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etnis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serupa</a:t>
            </a:r>
            <a:r>
              <a:rPr lang="en-US" sz="2100" dirty="0" smtClean="0"/>
              <a:t>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Lingkungan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individu-individu</a:t>
            </a:r>
            <a:r>
              <a:rPr lang="en-US" sz="2100" dirty="0" smtClean="0"/>
              <a:t> yang </a:t>
            </a:r>
            <a:r>
              <a:rPr lang="en-US" sz="2100" dirty="0" err="1" smtClean="0"/>
              <a:t>jarak</a:t>
            </a:r>
            <a:r>
              <a:rPr lang="en-US" sz="2100" dirty="0" smtClean="0"/>
              <a:t> </a:t>
            </a:r>
            <a:r>
              <a:rPr lang="en-US" sz="2100" dirty="0" err="1" smtClean="0"/>
              <a:t>tempat</a:t>
            </a:r>
            <a:r>
              <a:rPr lang="en-US" sz="2100" dirty="0" smtClean="0"/>
              <a:t> </a:t>
            </a:r>
            <a:r>
              <a:rPr lang="en-US" sz="2100" dirty="0" err="1" smtClean="0"/>
              <a:t>tinggal</a:t>
            </a:r>
            <a:r>
              <a:rPr lang="en-US" sz="2100" dirty="0" smtClean="0"/>
              <a:t> (</a:t>
            </a:r>
            <a:r>
              <a:rPr lang="en-US" sz="2100" dirty="0" err="1" smtClean="0"/>
              <a:t>domisilinya</a:t>
            </a:r>
            <a:r>
              <a:rPr lang="en-US" sz="2100" dirty="0" smtClean="0"/>
              <a:t>) </a:t>
            </a:r>
            <a:br>
              <a:rPr lang="en-US" sz="2100" dirty="0" smtClean="0"/>
            </a:br>
            <a:r>
              <a:rPr lang="en-US" sz="2100" dirty="0" err="1" smtClean="0"/>
              <a:t>berdekatan</a:t>
            </a:r>
            <a:r>
              <a:rPr lang="en-US" sz="2100" dirty="0" smtClean="0"/>
              <a:t>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individu-individu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mengidentifikasi</a:t>
            </a:r>
            <a:r>
              <a:rPr lang="en-US" sz="2100" dirty="0" smtClean="0"/>
              <a:t> </a:t>
            </a:r>
            <a:r>
              <a:rPr lang="en-US" sz="2100" dirty="0" err="1" smtClean="0"/>
              <a:t>diri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organisasi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smtClean="0"/>
              <a:t>formal yang </a:t>
            </a:r>
            <a:r>
              <a:rPr lang="en-US" sz="2100" dirty="0" err="1" smtClean="0"/>
              <a:t>sarna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berusaha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meraih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mempertahankan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kontrol</a:t>
            </a:r>
            <a:r>
              <a:rPr lang="en-US" sz="2100" dirty="0" smtClean="0"/>
              <a:t> </a:t>
            </a:r>
            <a:r>
              <a:rPr lang="en-US" sz="2100" dirty="0" err="1" smtClean="0"/>
              <a:t>atas</a:t>
            </a:r>
            <a:r>
              <a:rPr lang="en-US" sz="2100" dirty="0" smtClean="0"/>
              <a:t> </a:t>
            </a:r>
            <a:r>
              <a:rPr lang="en-US" sz="2100" dirty="0" err="1" smtClean="0"/>
              <a:t>bidang-bidang</a:t>
            </a:r>
            <a:r>
              <a:rPr lang="en-US" sz="2100" dirty="0" smtClean="0"/>
              <a:t> </a:t>
            </a:r>
            <a:r>
              <a:rPr lang="en-US" sz="2100" dirty="0" err="1" smtClean="0"/>
              <a:t>eksekutif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legislatif</a:t>
            </a:r>
            <a:r>
              <a:rPr lang="en-US" sz="2100" dirty="0" smtClean="0"/>
              <a:t> </a:t>
            </a:r>
            <a:r>
              <a:rPr lang="en-US" sz="2100" dirty="0" err="1" smtClean="0"/>
              <a:t>pernerintahan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Golongan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faksi</a:t>
            </a:r>
            <a:r>
              <a:rPr lang="en-US" sz="2100" dirty="0" smtClean="0"/>
              <a:t> </a:t>
            </a:r>
            <a:r>
              <a:rPr lang="en-US" sz="2100" dirty="0" err="1" smtClean="0"/>
              <a:t>individu-individu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dipersatukan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interaksi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smtClean="0"/>
              <a:t>yang </a:t>
            </a:r>
            <a:r>
              <a:rPr lang="en-US" sz="2100" dirty="0" err="1" smtClean="0"/>
              <a:t>terus</a:t>
            </a:r>
            <a:r>
              <a:rPr lang="en-US" sz="2100" dirty="0" smtClean="0"/>
              <a:t> </a:t>
            </a:r>
            <a:r>
              <a:rPr lang="en-US" sz="2100" dirty="0" err="1" smtClean="0"/>
              <a:t>menerus</a:t>
            </a:r>
            <a:r>
              <a:rPr lang="en-US" sz="2100" dirty="0" smtClean="0"/>
              <a:t> </a:t>
            </a:r>
            <a:r>
              <a:rPr lang="en-US" sz="2100" dirty="0" err="1" smtClean="0"/>
              <a:t>antara</a:t>
            </a:r>
            <a:r>
              <a:rPr lang="en-US" sz="2100" dirty="0" smtClean="0"/>
              <a:t> </a:t>
            </a:r>
            <a:r>
              <a:rPr lang="en-US" sz="2100" dirty="0" err="1" smtClean="0"/>
              <a:t>satu</a:t>
            </a:r>
            <a:r>
              <a:rPr lang="en-US" sz="2100" dirty="0" smtClean="0"/>
              <a:t> </a:t>
            </a:r>
            <a:r>
              <a:rPr lang="en-US" sz="2100" dirty="0" err="1" smtClean="0"/>
              <a:t>sarna</a:t>
            </a:r>
            <a:r>
              <a:rPr lang="en-US" sz="2100" dirty="0" smtClean="0"/>
              <a:t> lain, yang </a:t>
            </a:r>
            <a:r>
              <a:rPr lang="en-US" sz="2100" dirty="0" err="1" smtClean="0"/>
              <a:t>akhirnya</a:t>
            </a:r>
            <a:r>
              <a:rPr lang="en-US" sz="2100" dirty="0" smtClean="0"/>
              <a:t> </a:t>
            </a:r>
            <a:r>
              <a:rPr lang="en-US" sz="2100" dirty="0" err="1" smtClean="0"/>
              <a:t>membentuk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hubungan</a:t>
            </a:r>
            <a:r>
              <a:rPr lang="en-US" sz="2100" dirty="0" smtClean="0"/>
              <a:t> patron-client, yang </a:t>
            </a:r>
            <a:r>
              <a:rPr lang="en-US" sz="2100" dirty="0" err="1" smtClean="0"/>
              <a:t>berlaku</a:t>
            </a:r>
            <a:r>
              <a:rPr lang="en-US" sz="2100" dirty="0" smtClean="0"/>
              <a:t> </a:t>
            </a:r>
            <a:r>
              <a:rPr lang="en-US" sz="2100" dirty="0" err="1" smtClean="0"/>
              <a:t>atas</a:t>
            </a:r>
            <a:r>
              <a:rPr lang="en-US" sz="2100" dirty="0" smtClean="0"/>
              <a:t> </a:t>
            </a:r>
            <a:r>
              <a:rPr lang="en-US" sz="2100" dirty="0" err="1" smtClean="0"/>
              <a:t>orang-orang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tingkat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smtClean="0"/>
              <a:t>status </a:t>
            </a:r>
            <a:r>
              <a:rPr lang="en-US" sz="2100" dirty="0" err="1" smtClean="0"/>
              <a:t>sosial</a:t>
            </a:r>
            <a:r>
              <a:rPr lang="en-US" sz="2100" dirty="0" smtClean="0"/>
              <a:t>, </a:t>
            </a:r>
            <a:r>
              <a:rPr lang="en-US" sz="2100" dirty="0" err="1" smtClean="0"/>
              <a:t>pendidikan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ekonomi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sederajat</a:t>
            </a:r>
            <a:r>
              <a:rPr lang="en-US" sz="2100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b. Mode </a:t>
            </a:r>
            <a:r>
              <a:rPr lang="en-US" b="1" dirty="0" err="1" smtClean="0"/>
              <a:t>Partisipasi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Mode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i="1" dirty="0" smtClean="0"/>
              <a:t>conventional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unconventional. Conventional </a:t>
            </a:r>
            <a:r>
              <a:rPr lang="en-US" dirty="0" err="1" smtClean="0"/>
              <a:t>adalah</a:t>
            </a:r>
            <a:r>
              <a:rPr lang="en-US" dirty="0" smtClean="0"/>
              <a:t> mode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Mode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1940-an </a:t>
            </a:r>
            <a:r>
              <a:rPr lang="en-US" dirty="0" err="1" smtClean="0"/>
              <a:t>dan</a:t>
            </a:r>
            <a:r>
              <a:rPr lang="en-US" dirty="0" smtClean="0"/>
              <a:t> 1950-an. </a:t>
            </a:r>
            <a:r>
              <a:rPr lang="en-US" i="1" dirty="0" smtClean="0"/>
              <a:t>Unconventional </a:t>
            </a:r>
            <a:r>
              <a:rPr lang="en-US" dirty="0" err="1" smtClean="0"/>
              <a:t>adalah</a:t>
            </a:r>
            <a:r>
              <a:rPr lang="en-US" dirty="0" smtClean="0"/>
              <a:t> mode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munculkan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(new social movements).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pro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i="1" dirty="0" smtClean="0"/>
              <a:t>(environmentalist),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i="1" dirty="0" smtClean="0"/>
              <a:t>(feminist), </a:t>
            </a:r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i="1" dirty="0" smtClean="0"/>
              <a:t>(students protest),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teror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Partisipasi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mode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"</a:t>
            </a:r>
            <a:r>
              <a:rPr lang="en-US" dirty="0" err="1" smtClean="0"/>
              <a:t>kebiasaan</a:t>
            </a:r>
            <a:r>
              <a:rPr lang="en-US" dirty="0" smtClean="0"/>
              <a:t>“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Samuel P. Huntington </a:t>
            </a:r>
            <a:r>
              <a:rPr lang="en-US" dirty="0" err="1" smtClean="0"/>
              <a:t>dan</a:t>
            </a:r>
            <a:r>
              <a:rPr lang="en-US" dirty="0" smtClean="0"/>
              <a:t> Joan Nelson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pemilihan</a:t>
            </a:r>
            <a:r>
              <a:rPr lang="en-US" sz="2300" dirty="0" smtClean="0"/>
              <a:t> </a:t>
            </a:r>
            <a:r>
              <a:rPr lang="en-US" sz="2300" dirty="0" err="1" smtClean="0"/>
              <a:t>mencakup</a:t>
            </a:r>
            <a:r>
              <a:rPr lang="en-US" sz="2300" dirty="0" smtClean="0"/>
              <a:t> </a:t>
            </a:r>
            <a:r>
              <a:rPr lang="en-US" sz="2300" dirty="0" err="1" smtClean="0"/>
              <a:t>suara</a:t>
            </a:r>
            <a:r>
              <a:rPr lang="en-US" sz="2300" dirty="0" smtClean="0"/>
              <a:t>,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tetapi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menyangkut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sumbangan-sumbangan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kampanye</a:t>
            </a:r>
            <a:r>
              <a:rPr lang="en-US" sz="2300" dirty="0" smtClean="0"/>
              <a:t>, </a:t>
            </a:r>
            <a:r>
              <a:rPr lang="en-US" sz="2300" dirty="0" err="1" smtClean="0"/>
              <a:t>bekerja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sebuah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pemilihan</a:t>
            </a:r>
            <a:r>
              <a:rPr lang="en-US" sz="2300" dirty="0" smtClean="0"/>
              <a:t>, </a:t>
            </a:r>
            <a:r>
              <a:rPr lang="en-US" sz="2300" dirty="0" err="1" smtClean="0"/>
              <a:t>mencari</a:t>
            </a:r>
            <a:r>
              <a:rPr lang="en-US" sz="2300" dirty="0" smtClean="0"/>
              <a:t> </a:t>
            </a:r>
            <a:r>
              <a:rPr lang="en-US" sz="2300" dirty="0" err="1" smtClean="0"/>
              <a:t>dukungan</a:t>
            </a:r>
            <a:r>
              <a:rPr lang="en-US" sz="2300" dirty="0" smtClean="0"/>
              <a:t> </a:t>
            </a:r>
            <a:r>
              <a:rPr lang="en-US" sz="2300" dirty="0" err="1" smtClean="0"/>
              <a:t>bagi</a:t>
            </a:r>
            <a:r>
              <a:rPr lang="en-US" sz="2300" dirty="0" smtClean="0"/>
              <a:t> </a:t>
            </a:r>
            <a:r>
              <a:rPr lang="en-US" sz="2300" dirty="0" err="1" smtClean="0"/>
              <a:t>seorang</a:t>
            </a:r>
            <a:r>
              <a:rPr lang="en-US" sz="2300" dirty="0" smtClean="0"/>
              <a:t> </a:t>
            </a:r>
            <a:r>
              <a:rPr lang="en-US" sz="2300" dirty="0" err="1" smtClean="0"/>
              <a:t>calon</a:t>
            </a:r>
            <a:r>
              <a:rPr lang="en-US" sz="2300" dirty="0" smtClean="0"/>
              <a:t>,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tindakan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bertujuan</a:t>
            </a:r>
            <a:r>
              <a:rPr lang="en-US" sz="2300" dirty="0" smtClean="0"/>
              <a:t> </a:t>
            </a:r>
            <a:r>
              <a:rPr lang="en-US" sz="2300" dirty="0" err="1" smtClean="0"/>
              <a:t>mempengaruhi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proses</a:t>
            </a:r>
            <a:r>
              <a:rPr lang="en-US" sz="2300" dirty="0" smtClean="0"/>
              <a:t> </a:t>
            </a:r>
            <a:r>
              <a:rPr lang="en-US" sz="2300" dirty="0" err="1" smtClean="0"/>
              <a:t>pemilihan</a:t>
            </a:r>
            <a:r>
              <a:rPr lang="en-US" sz="2300" dirty="0" smtClean="0"/>
              <a:t>. </a:t>
            </a:r>
            <a:r>
              <a:rPr lang="en-US" sz="2300" dirty="0" err="1" smtClean="0"/>
              <a:t>Ikut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pemungutan</a:t>
            </a:r>
            <a:r>
              <a:rPr lang="en-US" sz="2300" dirty="0" smtClean="0"/>
              <a:t> </a:t>
            </a:r>
            <a:r>
              <a:rPr lang="en-US" sz="2300" dirty="0" err="1" smtClean="0"/>
              <a:t>suara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jauh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meluas</a:t>
            </a:r>
            <a:r>
              <a:rPr lang="en-US" sz="2300" dirty="0" smtClean="0"/>
              <a:t> </a:t>
            </a:r>
            <a:r>
              <a:rPr lang="en-US" sz="2300" dirty="0" err="1" smtClean="0"/>
              <a:t>dibandingkan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bentuk-bentuk</a:t>
            </a:r>
            <a:r>
              <a:rPr lang="en-US" sz="2300" dirty="0" smtClean="0"/>
              <a:t> </a:t>
            </a:r>
            <a:r>
              <a:rPr lang="en-US" sz="2300" dirty="0" err="1" smtClean="0"/>
              <a:t>partisipasi</a:t>
            </a:r>
            <a:r>
              <a:rPr lang="en-US" sz="2300" dirty="0" smtClean="0"/>
              <a:t> </a:t>
            </a:r>
            <a:r>
              <a:rPr lang="en-US" sz="2300" dirty="0" err="1" smtClean="0"/>
              <a:t>politik</a:t>
            </a:r>
            <a:r>
              <a:rPr lang="en-US" sz="2300" dirty="0" smtClean="0"/>
              <a:t> </a:t>
            </a:r>
            <a:r>
              <a:rPr lang="en-US" sz="2300" dirty="0" err="1" smtClean="0"/>
              <a:t>lainnya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sebab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faktor</a:t>
            </a:r>
            <a:r>
              <a:rPr lang="en-US" sz="2300" dirty="0" smtClean="0"/>
              <a:t>-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berkaitan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kejadian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seringkali</a:t>
            </a:r>
            <a:r>
              <a:rPr lang="en-US" sz="2300" dirty="0" smtClean="0"/>
              <a:t> </a:t>
            </a:r>
            <a:r>
              <a:rPr lang="en-US" sz="2300" dirty="0" err="1" smtClean="0"/>
              <a:t>membedakannya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jenis-jenis</a:t>
            </a:r>
            <a:r>
              <a:rPr lang="en-US" sz="2300" dirty="0" smtClean="0"/>
              <a:t> </a:t>
            </a:r>
            <a:r>
              <a:rPr lang="en-US" sz="2300" dirty="0" err="1" smtClean="0"/>
              <a:t>partisipasi</a:t>
            </a:r>
            <a:r>
              <a:rPr lang="en-US" sz="2300" dirty="0" smtClean="0"/>
              <a:t> lain, </a:t>
            </a:r>
            <a:r>
              <a:rPr lang="en-US" sz="2300" dirty="0" err="1" smtClean="0"/>
              <a:t>termasuk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kampanye</a:t>
            </a:r>
            <a:r>
              <a:rPr lang="en-US" sz="2300" dirty="0" smtClean="0"/>
              <a:t> </a:t>
            </a:r>
            <a:r>
              <a:rPr lang="en-US" sz="2300" dirty="0" err="1" smtClean="0"/>
              <a:t>lainnya</a:t>
            </a:r>
            <a:r>
              <a:rPr lang="en-US" sz="2300" dirty="0" smtClean="0"/>
              <a:t>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300" dirty="0" smtClean="0"/>
              <a:t>Lobbying </a:t>
            </a:r>
            <a:r>
              <a:rPr lang="en-US" sz="2300" dirty="0" err="1" smtClean="0"/>
              <a:t>mencakup</a:t>
            </a:r>
            <a:r>
              <a:rPr lang="en-US" sz="2300" dirty="0" smtClean="0"/>
              <a:t> </a:t>
            </a:r>
            <a:r>
              <a:rPr lang="en-US" sz="2300" dirty="0" err="1" smtClean="0"/>
              <a:t>upaya-upaya</a:t>
            </a:r>
            <a:r>
              <a:rPr lang="en-US" sz="2300" dirty="0" smtClean="0"/>
              <a:t> </a:t>
            </a:r>
            <a:r>
              <a:rPr lang="en-US" sz="2300" dirty="0" err="1" smtClean="0"/>
              <a:t>perorangan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menghubungi</a:t>
            </a:r>
            <a:r>
              <a:rPr lang="en-US" sz="2300" dirty="0" smtClean="0"/>
              <a:t> </a:t>
            </a:r>
            <a:r>
              <a:rPr lang="en-US" sz="2300" dirty="0" err="1" smtClean="0"/>
              <a:t>pejabat-pejabat</a:t>
            </a:r>
            <a:r>
              <a:rPr lang="en-US" sz="2300" dirty="0" smtClean="0"/>
              <a:t> </a:t>
            </a:r>
            <a:r>
              <a:rPr lang="en-US" sz="2300" dirty="0" err="1" smtClean="0"/>
              <a:t>pemerintah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pemimpin-pemimpin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politik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maksud</a:t>
            </a:r>
            <a:r>
              <a:rPr lang="en-US" sz="2300" dirty="0" smtClean="0"/>
              <a:t> </a:t>
            </a:r>
            <a:r>
              <a:rPr lang="en-US" sz="2300" dirty="0" err="1" smtClean="0"/>
              <a:t>mempengaruhi</a:t>
            </a:r>
            <a:r>
              <a:rPr lang="en-US" sz="2300" dirty="0" smtClean="0"/>
              <a:t> </a:t>
            </a:r>
            <a:r>
              <a:rPr lang="en-US" sz="2300" dirty="0" err="1" smtClean="0"/>
              <a:t>keputusan-keputusan</a:t>
            </a:r>
            <a:r>
              <a:rPr lang="en-US" sz="2300" dirty="0" smtClean="0"/>
              <a:t> </a:t>
            </a:r>
            <a:r>
              <a:rPr lang="en-US" sz="2300" dirty="0" err="1" smtClean="0"/>
              <a:t>mereka</a:t>
            </a:r>
            <a:r>
              <a:rPr lang="en-US" sz="2300" dirty="0" smtClean="0"/>
              <a:t> </a:t>
            </a:r>
            <a:r>
              <a:rPr lang="en-US" sz="2300" dirty="0" err="1" smtClean="0"/>
              <a:t>mengenai</a:t>
            </a:r>
            <a:r>
              <a:rPr lang="en-US" sz="2300" dirty="0" smtClean="0"/>
              <a:t> </a:t>
            </a:r>
            <a:r>
              <a:rPr lang="en-US" sz="2300" dirty="0" err="1" smtClean="0"/>
              <a:t>persoalan-persoalan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menyangkut</a:t>
            </a:r>
            <a:r>
              <a:rPr lang="en-US" sz="2300" dirty="0" smtClean="0"/>
              <a:t> </a:t>
            </a:r>
            <a:r>
              <a:rPr lang="en-US" sz="2300" dirty="0" err="1" smtClean="0"/>
              <a:t>kepentingan</a:t>
            </a:r>
            <a:r>
              <a:rPr lang="en-US" sz="2300" dirty="0" smtClean="0"/>
              <a:t>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banyak</a:t>
            </a:r>
            <a:r>
              <a:rPr lang="en-US" sz="23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organisasi</a:t>
            </a:r>
            <a:r>
              <a:rPr lang="en-US" sz="2300" dirty="0" smtClean="0"/>
              <a:t> </a:t>
            </a:r>
            <a:r>
              <a:rPr lang="en-US" sz="2300" dirty="0" err="1" smtClean="0"/>
              <a:t>menyangkut</a:t>
            </a:r>
            <a:r>
              <a:rPr lang="en-US" sz="2300" dirty="0" smtClean="0"/>
              <a:t> </a:t>
            </a:r>
            <a:r>
              <a:rPr lang="en-US" sz="2300" dirty="0" err="1" smtClean="0"/>
              <a:t>partisipasi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anggota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pejabat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sebuah</a:t>
            </a:r>
            <a:r>
              <a:rPr lang="en-US" sz="2300" dirty="0" smtClean="0"/>
              <a:t> </a:t>
            </a:r>
            <a:r>
              <a:rPr lang="en-US" sz="2300" dirty="0" err="1" smtClean="0"/>
              <a:t>organisasi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tujuan</a:t>
            </a:r>
            <a:r>
              <a:rPr lang="en-US" sz="2300" dirty="0" smtClean="0"/>
              <a:t> </a:t>
            </a:r>
            <a:r>
              <a:rPr lang="en-US" sz="2300" dirty="0" err="1" smtClean="0"/>
              <a:t>utama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eksplisinya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mempengaruhi</a:t>
            </a:r>
            <a:r>
              <a:rPr lang="en-US" sz="2300" dirty="0" smtClean="0"/>
              <a:t> </a:t>
            </a:r>
            <a:r>
              <a:rPr lang="en-US" sz="2300" dirty="0" err="1" smtClean="0"/>
              <a:t>pengambilan</a:t>
            </a:r>
            <a:r>
              <a:rPr lang="en-US" sz="2300" dirty="0" smtClean="0"/>
              <a:t> </a:t>
            </a:r>
            <a:r>
              <a:rPr lang="en-US" sz="2300" dirty="0" err="1" smtClean="0"/>
              <a:t>keputusan</a:t>
            </a:r>
            <a:r>
              <a:rPr lang="en-US" sz="2300" dirty="0" smtClean="0"/>
              <a:t> </a:t>
            </a:r>
            <a:r>
              <a:rPr lang="en-US" sz="2300" dirty="0" err="1" smtClean="0"/>
              <a:t>pemerintah</a:t>
            </a:r>
            <a:r>
              <a:rPr lang="en-US" sz="2300" dirty="0" smtClean="0"/>
              <a:t>;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300" dirty="0" err="1" smtClean="0"/>
              <a:t>Mencari</a:t>
            </a:r>
            <a:r>
              <a:rPr lang="en-US" sz="2300" dirty="0" smtClean="0"/>
              <a:t> </a:t>
            </a:r>
            <a:r>
              <a:rPr lang="en-US" sz="2300" dirty="0" err="1" smtClean="0"/>
              <a:t>koneksi</a:t>
            </a:r>
            <a:r>
              <a:rPr lang="en-US" sz="2300" dirty="0" smtClean="0"/>
              <a:t> </a:t>
            </a:r>
            <a:r>
              <a:rPr lang="en-US" sz="2300" i="1" dirty="0" smtClean="0"/>
              <a:t>(contacting)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 smtClean="0"/>
              <a:t>tindakan</a:t>
            </a:r>
            <a:r>
              <a:rPr lang="en-US" sz="2300" dirty="0" smtClean="0"/>
              <a:t> </a:t>
            </a:r>
            <a:r>
              <a:rPr lang="en-US" sz="2300" dirty="0" err="1" smtClean="0"/>
              <a:t>perorangan</a:t>
            </a:r>
            <a:r>
              <a:rPr lang="en-US" sz="2300" dirty="0" smtClean="0"/>
              <a:t> yang </a:t>
            </a:r>
            <a:br>
              <a:rPr lang="en-US" sz="2300" dirty="0" smtClean="0"/>
            </a:br>
            <a:r>
              <a:rPr lang="en-US" sz="2300" dirty="0" err="1" smtClean="0"/>
              <a:t>ditujukan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pejabat-pejabat</a:t>
            </a:r>
            <a:r>
              <a:rPr lang="en-US" sz="2300" dirty="0" smtClean="0"/>
              <a:t> </a:t>
            </a:r>
            <a:r>
              <a:rPr lang="en-US" sz="2300" dirty="0" err="1" smtClean="0"/>
              <a:t>pemerintah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biasanya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maksud</a:t>
            </a:r>
            <a:r>
              <a:rPr lang="en-US" sz="2300" dirty="0" smtClean="0"/>
              <a:t> </a:t>
            </a:r>
            <a:r>
              <a:rPr lang="en-US" sz="2300" dirty="0" err="1" smtClean="0"/>
              <a:t>memperoleh</a:t>
            </a:r>
            <a:r>
              <a:rPr lang="en-US" sz="2300" dirty="0" smtClean="0"/>
              <a:t> </a:t>
            </a:r>
            <a:r>
              <a:rPr lang="en-US" sz="2300" dirty="0" err="1" smtClean="0"/>
              <a:t>manfaat</a:t>
            </a:r>
            <a:r>
              <a:rPr lang="en-US" sz="2300" dirty="0" smtClean="0"/>
              <a:t> </a:t>
            </a:r>
            <a:r>
              <a:rPr lang="en-US" sz="2300" dirty="0" err="1" smtClean="0"/>
              <a:t>bagi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segelintir</a:t>
            </a:r>
            <a:r>
              <a:rPr lang="en-US" sz="2300" dirty="0" smtClean="0"/>
              <a:t> </a:t>
            </a:r>
            <a:r>
              <a:rPr lang="en-US" sz="2300" dirty="0" err="1" smtClean="0"/>
              <a:t>orang</a:t>
            </a:r>
            <a:r>
              <a:rPr lang="en-US" sz="23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300" dirty="0" err="1" smtClean="0"/>
              <a:t>Tindakan</a:t>
            </a:r>
            <a:r>
              <a:rPr lang="en-US" sz="2300" dirty="0" smtClean="0"/>
              <a:t> </a:t>
            </a:r>
            <a:r>
              <a:rPr lang="en-US" sz="2300" dirty="0" err="1" smtClean="0"/>
              <a:t>Kekerasan</a:t>
            </a:r>
            <a:r>
              <a:rPr lang="en-US" sz="2300" dirty="0" smtClean="0"/>
              <a:t> </a:t>
            </a:r>
            <a:r>
              <a:rPr lang="en-US" sz="2300" i="1" dirty="0" smtClean="0"/>
              <a:t>(violence) </a:t>
            </a:r>
            <a:r>
              <a:rPr lang="en-US" sz="2300" dirty="0" err="1" smtClean="0"/>
              <a:t>yaitu</a:t>
            </a:r>
            <a:r>
              <a:rPr lang="en-US" sz="2300" dirty="0" smtClean="0"/>
              <a:t> </a:t>
            </a:r>
            <a:r>
              <a:rPr lang="en-US" sz="2300" dirty="0" err="1" smtClean="0"/>
              <a:t>tindakan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guna</a:t>
            </a:r>
            <a:r>
              <a:rPr lang="en-US" sz="2300" dirty="0" smtClean="0"/>
              <a:t> </a:t>
            </a:r>
            <a:r>
              <a:rPr lang="en-US" sz="2300" dirty="0" err="1" smtClean="0"/>
              <a:t>mempengaruhi</a:t>
            </a:r>
            <a:r>
              <a:rPr lang="en-US" sz="2300" dirty="0" smtClean="0"/>
              <a:t> </a:t>
            </a:r>
            <a:r>
              <a:rPr lang="en-US" sz="2300" dirty="0" err="1" smtClean="0"/>
              <a:t>keputusan</a:t>
            </a:r>
            <a:r>
              <a:rPr lang="en-US" sz="2300" dirty="0" smtClean="0"/>
              <a:t> </a:t>
            </a:r>
            <a:r>
              <a:rPr lang="en-US" sz="2300" dirty="0" err="1" smtClean="0"/>
              <a:t>pemerintah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cara</a:t>
            </a:r>
            <a:r>
              <a:rPr lang="en-US" sz="2300" dirty="0" smtClean="0"/>
              <a:t> </a:t>
            </a:r>
            <a:r>
              <a:rPr lang="en-US" sz="2300" dirty="0" err="1" smtClean="0"/>
              <a:t>menciptakan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kerugian</a:t>
            </a:r>
            <a:r>
              <a:rPr lang="en-US" sz="2300" dirty="0" smtClean="0"/>
              <a:t> </a:t>
            </a:r>
            <a:r>
              <a:rPr lang="en-US" sz="2300" dirty="0" err="1" smtClean="0"/>
              <a:t>fisik</a:t>
            </a:r>
            <a:r>
              <a:rPr lang="en-US" sz="2300" dirty="0" smtClean="0"/>
              <a:t> </a:t>
            </a:r>
            <a:r>
              <a:rPr lang="en-US" sz="2300" dirty="0" err="1" smtClean="0"/>
              <a:t>manusia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harta</a:t>
            </a:r>
            <a:r>
              <a:rPr lang="en-US" sz="2300" dirty="0" smtClean="0"/>
              <a:t> </a:t>
            </a:r>
            <a:r>
              <a:rPr lang="en-US" sz="2300" dirty="0" err="1" smtClean="0"/>
              <a:t>benda</a:t>
            </a:r>
            <a:r>
              <a:rPr lang="en-US" sz="2300" dirty="0" smtClean="0"/>
              <a:t>, </a:t>
            </a:r>
            <a:r>
              <a:rPr lang="en-US" sz="2300" dirty="0" err="1" smtClean="0"/>
              <a:t>termasuk</a:t>
            </a:r>
            <a:r>
              <a:rPr lang="en-US" sz="2300" dirty="0" smtClean="0"/>
              <a:t> </a:t>
            </a:r>
            <a:r>
              <a:rPr lang="en-US" sz="2300" dirty="0" err="1" smtClean="0"/>
              <a:t>disini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huru</a:t>
            </a:r>
            <a:r>
              <a:rPr lang="en-US" sz="2300" dirty="0" smtClean="0"/>
              <a:t>- </a:t>
            </a:r>
            <a:br>
              <a:rPr lang="en-US" sz="2300" dirty="0" smtClean="0"/>
            </a:br>
            <a:r>
              <a:rPr lang="en-US" sz="2300" dirty="0" err="1" smtClean="0"/>
              <a:t>hara</a:t>
            </a:r>
            <a:r>
              <a:rPr lang="en-US" sz="2300" dirty="0" smtClean="0"/>
              <a:t>, </a:t>
            </a:r>
            <a:r>
              <a:rPr lang="en-US" sz="2300" dirty="0" err="1" smtClean="0"/>
              <a:t>teror</a:t>
            </a:r>
            <a:r>
              <a:rPr lang="en-US" sz="2300" dirty="0" smtClean="0"/>
              <a:t>, </a:t>
            </a:r>
            <a:r>
              <a:rPr lang="en-US" sz="2300" dirty="0" err="1" smtClean="0"/>
              <a:t>kudeta</a:t>
            </a:r>
            <a:r>
              <a:rPr lang="en-US" sz="2300" dirty="0" smtClean="0"/>
              <a:t>, </a:t>
            </a:r>
            <a:r>
              <a:rPr lang="en-US" sz="2300" dirty="0" err="1" smtClean="0"/>
              <a:t>pembutuhan</a:t>
            </a:r>
            <a:r>
              <a:rPr lang="en-US" sz="2300" dirty="0" smtClean="0"/>
              <a:t> </a:t>
            </a:r>
            <a:r>
              <a:rPr lang="en-US" sz="2300" dirty="0" err="1" smtClean="0"/>
              <a:t>politik</a:t>
            </a:r>
            <a:r>
              <a:rPr lang="en-US" sz="2300" dirty="0" smtClean="0"/>
              <a:t> </a:t>
            </a:r>
            <a:r>
              <a:rPr lang="en-US" sz="2300" i="1" dirty="0" smtClean="0"/>
              <a:t>(assassination), </a:t>
            </a:r>
            <a:r>
              <a:rPr lang="en-US" sz="2300" dirty="0" err="1" smtClean="0"/>
              <a:t>revolusi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err="1" smtClean="0"/>
              <a:t>pemberontakan</a:t>
            </a:r>
            <a:r>
              <a:rPr lang="en-US" sz="2300" dirty="0" smtClean="0"/>
              <a:t>." </a:t>
            </a:r>
          </a:p>
          <a:p>
            <a:pPr marL="731520" lvl="1" indent="-45720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marL="731520" lvl="1" indent="-457200" algn="just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289</TotalTime>
  <Words>44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PARTISIPASI WARGA DALAM PROSES POLITIK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59</cp:revision>
  <dcterms:created xsi:type="dcterms:W3CDTF">2019-03-21T15:18:25Z</dcterms:created>
  <dcterms:modified xsi:type="dcterms:W3CDTF">2019-05-04T05:08:34Z</dcterms:modified>
</cp:coreProperties>
</file>