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175"/>
            <a:ext cx="7848600" cy="1927225"/>
          </a:xfrm>
        </p:spPr>
        <p:txBody>
          <a:bodyPr/>
          <a:lstStyle/>
          <a:p>
            <a:pPr algn="ctr"/>
            <a:r>
              <a:rPr lang="en-US" sz="3600" b="1" dirty="0" smtClean="0"/>
              <a:t>MEKANISME PENANGANAN TERHADAP PELANGGARAN PEMILU DAN PELANGGARAN ADMINISTRASI PEMILU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/>
          <a:p>
            <a:r>
              <a:rPr lang="id-ID" dirty="0" smtClean="0"/>
              <a:t>DR. HERMAN KADIR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Kemudian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paling lama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paling lama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/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LN,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TPS paling lama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diregistrasi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KabupatenjKota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KelurahanjDesa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LN,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TPS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(7),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paling lama 14 (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diregistrasi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pelanggarannya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455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: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pelanggaran</a:t>
            </a:r>
            <a:r>
              <a:rPr lang="en-US" sz="2100" dirty="0" smtClean="0"/>
              <a:t> </a:t>
            </a:r>
            <a:r>
              <a:rPr lang="en-US" sz="2100" dirty="0" err="1" smtClean="0"/>
              <a:t>Kode</a:t>
            </a:r>
            <a:r>
              <a:rPr lang="en-US" sz="2100" dirty="0" smtClean="0"/>
              <a:t> </a:t>
            </a:r>
            <a:r>
              <a:rPr lang="en-US" sz="2100" dirty="0" err="1" smtClean="0"/>
              <a:t>Etik</a:t>
            </a:r>
            <a:r>
              <a:rPr lang="en-US" sz="2100" dirty="0" smtClean="0"/>
              <a:t> KPU, KPU </a:t>
            </a:r>
            <a:r>
              <a:rPr lang="en-US" sz="2100" dirty="0" err="1" smtClean="0"/>
              <a:t>Provinsi</a:t>
            </a:r>
            <a:r>
              <a:rPr lang="en-US" sz="2100" dirty="0" smtClean="0"/>
              <a:t>, KPU </a:t>
            </a:r>
            <a:r>
              <a:rPr lang="en-US" sz="2100" dirty="0" err="1" smtClean="0"/>
              <a:t>Kabupaten</a:t>
            </a:r>
            <a:r>
              <a:rPr lang="en-US" sz="2100" dirty="0" smtClean="0"/>
              <a:t>/Kota, </a:t>
            </a:r>
            <a:br>
              <a:rPr lang="en-US" sz="2100" dirty="0" smtClean="0"/>
            </a:br>
            <a:r>
              <a:rPr lang="en-US" sz="2100" dirty="0" err="1" smtClean="0"/>
              <a:t>Bawaslu</a:t>
            </a:r>
            <a:r>
              <a:rPr lang="en-US" sz="2100" dirty="0" smtClean="0"/>
              <a:t>,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r>
              <a:rPr lang="en-US" sz="2100" dirty="0" err="1" smtClean="0"/>
              <a:t>Provinsi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r>
              <a:rPr lang="en-US" sz="2100" dirty="0" err="1" smtClean="0"/>
              <a:t>KabupatenjKota</a:t>
            </a:r>
            <a:r>
              <a:rPr lang="en-US" sz="2100" dirty="0" smtClean="0"/>
              <a:t>, </a:t>
            </a:r>
            <a:r>
              <a:rPr lang="en-US" sz="2100" dirty="0" err="1" smtClean="0"/>
              <a:t>diteruskan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oleh</a:t>
            </a:r>
            <a:r>
              <a:rPr lang="en-US" sz="2100" dirty="0" smtClean="0"/>
              <a:t>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,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r>
              <a:rPr lang="en-US" sz="2100" dirty="0" err="1" smtClean="0"/>
              <a:t>Provinsi</a:t>
            </a:r>
            <a:r>
              <a:rPr lang="en-US" sz="2100" dirty="0" smtClean="0"/>
              <a:t>, </a:t>
            </a:r>
            <a:r>
              <a:rPr lang="en-US" sz="2100" dirty="0" err="1" smtClean="0"/>
              <a:t>danjatau</a:t>
            </a:r>
            <a:r>
              <a:rPr lang="en-US" sz="2100" dirty="0" smtClean="0"/>
              <a:t>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r>
              <a:rPr lang="en-US" sz="2100" dirty="0" err="1" smtClean="0"/>
              <a:t>Kabupaten</a:t>
            </a:r>
            <a:r>
              <a:rPr lang="en-US" sz="2100" dirty="0" smtClean="0"/>
              <a:t>/Kota </a:t>
            </a:r>
            <a:br>
              <a:rPr lang="en-US" sz="2100" dirty="0" smtClean="0"/>
            </a:br>
            <a:r>
              <a:rPr lang="en-US" sz="2100" dirty="0" err="1" smtClean="0"/>
              <a:t>kepada</a:t>
            </a:r>
            <a:r>
              <a:rPr lang="en-US" sz="2100" dirty="0" smtClean="0"/>
              <a:t> DKPP;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pelanggaran</a:t>
            </a:r>
            <a:r>
              <a:rPr lang="en-US" sz="2100" dirty="0" smtClean="0"/>
              <a:t> </a:t>
            </a:r>
            <a:r>
              <a:rPr lang="en-US" sz="2100" dirty="0" err="1" smtClean="0"/>
              <a:t>administratif</a:t>
            </a:r>
            <a:r>
              <a:rPr lang="en-US" sz="2100" dirty="0" smtClean="0"/>
              <a:t> </a:t>
            </a:r>
            <a:r>
              <a:rPr lang="en-US" sz="2100" dirty="0" err="1" smtClean="0"/>
              <a:t>Pemilu</a:t>
            </a:r>
            <a:r>
              <a:rPr lang="en-US" sz="2100" dirty="0" smtClean="0"/>
              <a:t> </a:t>
            </a:r>
            <a:r>
              <a:rPr lang="en-US" sz="2100" dirty="0" err="1" smtClean="0"/>
              <a:t>diproses</a:t>
            </a:r>
            <a:r>
              <a:rPr lang="en-US" sz="2100" dirty="0" smtClean="0"/>
              <a:t> </a:t>
            </a:r>
            <a:r>
              <a:rPr lang="en-US" sz="2100" dirty="0" err="1" smtClean="0"/>
              <a:t>oleh</a:t>
            </a:r>
            <a:r>
              <a:rPr lang="en-US" sz="2100" dirty="0" smtClean="0"/>
              <a:t>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,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Provinsi</a:t>
            </a:r>
            <a:r>
              <a:rPr lang="en-US" sz="2100" dirty="0" smtClean="0"/>
              <a:t>,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r>
              <a:rPr lang="en-US" sz="2100" dirty="0" err="1" smtClean="0"/>
              <a:t>Kabupaten</a:t>
            </a:r>
            <a:r>
              <a:rPr lang="en-US" sz="2100" dirty="0" smtClean="0"/>
              <a:t>/Kota, </a:t>
            </a:r>
            <a:r>
              <a:rPr lang="en-US" sz="2100" dirty="0" err="1" smtClean="0"/>
              <a:t>Panwaslu</a:t>
            </a:r>
            <a:r>
              <a:rPr lang="en-US" sz="2100" dirty="0" smtClean="0"/>
              <a:t> </a:t>
            </a:r>
            <a:r>
              <a:rPr lang="en-US" sz="2100" dirty="0" err="1" smtClean="0"/>
              <a:t>Kecamatan</a:t>
            </a:r>
            <a:r>
              <a:rPr lang="en-US" sz="2100" dirty="0" smtClean="0"/>
              <a:t>, </a:t>
            </a:r>
            <a:r>
              <a:rPr lang="en-US" sz="2100" dirty="0" err="1" smtClean="0"/>
              <a:t>Panwaslu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Kelurahan</a:t>
            </a:r>
            <a:r>
              <a:rPr lang="en-US" sz="2100" dirty="0" smtClean="0"/>
              <a:t>/</a:t>
            </a:r>
            <a:r>
              <a:rPr lang="en-US" sz="2100" dirty="0" err="1" smtClean="0"/>
              <a:t>Desa</a:t>
            </a:r>
            <a:r>
              <a:rPr lang="en-US" sz="2100" dirty="0" smtClean="0"/>
              <a:t>, </a:t>
            </a:r>
            <a:r>
              <a:rPr lang="en-US" sz="2100" dirty="0" err="1" smtClean="0"/>
              <a:t>Panwaslu</a:t>
            </a:r>
            <a:r>
              <a:rPr lang="en-US" sz="2100" dirty="0" smtClean="0"/>
              <a:t> LN,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Pengawas</a:t>
            </a:r>
            <a:r>
              <a:rPr lang="en-US" sz="2100" dirty="0" smtClean="0"/>
              <a:t> TPS </a:t>
            </a:r>
            <a:r>
              <a:rPr lang="en-US" sz="2100" dirty="0" err="1" smtClean="0"/>
              <a:t>sesuai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kewenangan</a:t>
            </a:r>
            <a:r>
              <a:rPr lang="en-US" sz="2100" dirty="0" smtClean="0"/>
              <a:t> </a:t>
            </a:r>
            <a:r>
              <a:rPr lang="en-US" sz="2100" dirty="0" err="1" smtClean="0"/>
              <a:t>masing-masing</a:t>
            </a:r>
            <a:r>
              <a:rPr lang="en-US" sz="2100" dirty="0" smtClean="0"/>
              <a:t>;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100" dirty="0" err="1" smtClean="0"/>
              <a:t>pelanggaran</a:t>
            </a:r>
            <a:r>
              <a:rPr lang="en-US" sz="2100" dirty="0" smtClean="0"/>
              <a:t> </a:t>
            </a:r>
            <a:r>
              <a:rPr lang="en-US" sz="2100" dirty="0" err="1" smtClean="0"/>
              <a:t>terhadap</a:t>
            </a:r>
            <a:r>
              <a:rPr lang="en-US" sz="2100" dirty="0" smtClean="0"/>
              <a:t> </a:t>
            </a:r>
            <a:r>
              <a:rPr lang="en-US" sz="2100" dirty="0" err="1" smtClean="0"/>
              <a:t>peraturan</a:t>
            </a:r>
            <a:r>
              <a:rPr lang="en-US" sz="2100" dirty="0" smtClean="0"/>
              <a:t> </a:t>
            </a:r>
            <a:r>
              <a:rPr lang="en-US" sz="2100" dirty="0" err="1" smtClean="0"/>
              <a:t>perundang-undangan</a:t>
            </a:r>
            <a:r>
              <a:rPr lang="en-US" sz="2100" dirty="0" smtClean="0"/>
              <a:t> </a:t>
            </a:r>
            <a:r>
              <a:rPr lang="en-US" sz="2100" dirty="0" err="1" smtClean="0"/>
              <a:t>lainnya</a:t>
            </a:r>
            <a:r>
              <a:rPr lang="en-US" sz="2100" dirty="0" smtClean="0"/>
              <a:t> yang </a:t>
            </a:r>
            <a:br>
              <a:rPr lang="en-US" sz="2100" dirty="0" smtClean="0"/>
            </a:br>
            <a:r>
              <a:rPr lang="en-US" sz="2100" dirty="0" err="1" smtClean="0"/>
              <a:t>bukan</a:t>
            </a:r>
            <a:r>
              <a:rPr lang="en-US" sz="2100" dirty="0" smtClean="0"/>
              <a:t> </a:t>
            </a:r>
            <a:r>
              <a:rPr lang="en-US" sz="2100" dirty="0" err="1" smtClean="0"/>
              <a:t>pelanggaran</a:t>
            </a:r>
            <a:r>
              <a:rPr lang="en-US" sz="2100" dirty="0" smtClean="0"/>
              <a:t> </a:t>
            </a:r>
            <a:r>
              <a:rPr lang="en-US" sz="2100" dirty="0" err="1" smtClean="0"/>
              <a:t>Pemilu</a:t>
            </a:r>
            <a:r>
              <a:rPr lang="en-US" sz="2100" dirty="0" smtClean="0"/>
              <a:t>, </a:t>
            </a:r>
            <a:r>
              <a:rPr lang="en-US" sz="2100" dirty="0" err="1" smtClean="0"/>
              <a:t>bukan</a:t>
            </a:r>
            <a:r>
              <a:rPr lang="en-US" sz="2100" dirty="0" smtClean="0"/>
              <a:t> </a:t>
            </a:r>
            <a:r>
              <a:rPr lang="en-US" sz="2100" dirty="0" err="1" smtClean="0"/>
              <a:t>sengketa</a:t>
            </a:r>
            <a:r>
              <a:rPr lang="en-US" sz="2100" dirty="0" smtClean="0"/>
              <a:t> </a:t>
            </a:r>
            <a:r>
              <a:rPr lang="en-US" sz="2100" dirty="0" err="1" smtClean="0"/>
              <a:t>Pemilu</a:t>
            </a:r>
            <a:r>
              <a:rPr lang="en-US" sz="2100" dirty="0" smtClean="0"/>
              <a:t>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bukan</a:t>
            </a:r>
            <a:r>
              <a:rPr lang="en-US" sz="2100" dirty="0" smtClean="0"/>
              <a:t> </a:t>
            </a:r>
            <a:r>
              <a:rPr lang="en-US" sz="2100" dirty="0" err="1" smtClean="0"/>
              <a:t>tindak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r>
              <a:rPr lang="en-US" sz="2100" dirty="0" err="1" smtClean="0"/>
              <a:t>pidana</a:t>
            </a:r>
            <a:r>
              <a:rPr lang="en-US" sz="2100" dirty="0" smtClean="0"/>
              <a:t> </a:t>
            </a:r>
            <a:r>
              <a:rPr lang="en-US" sz="2100" dirty="0" err="1" smtClean="0"/>
              <a:t>Pemilu</a:t>
            </a:r>
            <a:r>
              <a:rPr lang="en-US" sz="2100" dirty="0" smtClean="0"/>
              <a:t>: </a:t>
            </a:r>
          </a:p>
          <a:p>
            <a:pPr marL="1280160" lvl="3" indent="-457200" algn="just">
              <a:buFont typeface="+mj-lt"/>
              <a:buAutoNum type="alphaLcPeriod"/>
            </a:pPr>
            <a:r>
              <a:rPr lang="en-US" sz="2100" dirty="0" err="1" smtClean="0"/>
              <a:t>diproses</a:t>
            </a:r>
            <a:r>
              <a:rPr lang="en-US" sz="2100" dirty="0" smtClean="0"/>
              <a:t> </a:t>
            </a:r>
            <a:r>
              <a:rPr lang="en-US" sz="2100" dirty="0" err="1" smtClean="0"/>
              <a:t>oleh</a:t>
            </a:r>
            <a:r>
              <a:rPr lang="en-US" sz="2100" dirty="0" smtClean="0"/>
              <a:t>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,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r>
              <a:rPr lang="en-US" sz="2100" dirty="0" err="1" smtClean="0"/>
              <a:t>Provinsi</a:t>
            </a:r>
            <a:r>
              <a:rPr lang="en-US" sz="2100" dirty="0" smtClean="0"/>
              <a:t>, </a:t>
            </a:r>
            <a:r>
              <a:rPr lang="en-US" sz="2100" dirty="0" err="1" smtClean="0"/>
              <a:t>Bawaslu</a:t>
            </a:r>
            <a:r>
              <a:rPr lang="en-US" sz="2100" dirty="0" smtClean="0"/>
              <a:t> </a:t>
            </a:r>
            <a:r>
              <a:rPr lang="en-US" sz="2100" dirty="0" err="1" smtClean="0"/>
              <a:t>Kabupaten</a:t>
            </a:r>
            <a:r>
              <a:rPr lang="en-US" sz="2100" dirty="0" smtClean="0"/>
              <a:t>/Kota, </a:t>
            </a:r>
            <a:r>
              <a:rPr lang="en-US" sz="2100" dirty="0" err="1" smtClean="0"/>
              <a:t>Panwaslu</a:t>
            </a:r>
            <a:r>
              <a:rPr lang="en-US" sz="2100" dirty="0" smtClean="0"/>
              <a:t> </a:t>
            </a:r>
            <a:r>
              <a:rPr lang="en-US" sz="2100" dirty="0" err="1" smtClean="0"/>
              <a:t>Kecamatan</a:t>
            </a:r>
            <a:r>
              <a:rPr lang="en-US" sz="2100" dirty="0" smtClean="0"/>
              <a:t>, </a:t>
            </a:r>
            <a:r>
              <a:rPr lang="en-US" sz="2100" dirty="0" err="1" smtClean="0"/>
              <a:t>Panwaslu</a:t>
            </a:r>
            <a:r>
              <a:rPr lang="en-US" sz="2100" dirty="0" smtClean="0"/>
              <a:t> </a:t>
            </a:r>
            <a:r>
              <a:rPr lang="en-US" sz="2100" dirty="0" err="1" smtClean="0"/>
              <a:t>Kelurahan</a:t>
            </a:r>
            <a:r>
              <a:rPr lang="en-US" sz="2100" dirty="0" smtClean="0"/>
              <a:t>/</a:t>
            </a:r>
            <a:r>
              <a:rPr lang="en-US" sz="2100" dirty="0" err="1" smtClean="0"/>
              <a:t>Desa</a:t>
            </a:r>
            <a:r>
              <a:rPr lang="en-US" sz="2100" dirty="0" smtClean="0"/>
              <a:t>, </a:t>
            </a:r>
            <a:r>
              <a:rPr lang="en-US" sz="2100" dirty="0" err="1" smtClean="0"/>
              <a:t>Panwaslu</a:t>
            </a:r>
            <a:r>
              <a:rPr lang="en-US" sz="2100" dirty="0" smtClean="0"/>
              <a:t> LN,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Pengawas</a:t>
            </a:r>
            <a:r>
              <a:rPr lang="en-US" sz="2100" dirty="0" smtClean="0"/>
              <a:t> TPS </a:t>
            </a:r>
            <a:r>
              <a:rPr lang="en-US" sz="2100" dirty="0" err="1" smtClean="0"/>
              <a:t>sesuai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kewenangan</a:t>
            </a:r>
            <a:r>
              <a:rPr lang="en-US" sz="2100" dirty="0" smtClean="0"/>
              <a:t> </a:t>
            </a:r>
            <a:r>
              <a:rPr lang="en-US" sz="2100" dirty="0" err="1" smtClean="0"/>
              <a:t>masing-masing</a:t>
            </a:r>
            <a:r>
              <a:rPr lang="en-US" sz="2100" dirty="0" smtClean="0"/>
              <a:t>; </a:t>
            </a:r>
            <a:r>
              <a:rPr lang="en-US" sz="2100" dirty="0" err="1" smtClean="0"/>
              <a:t>dan</a:t>
            </a:r>
            <a:r>
              <a:rPr lang="en-US" sz="2100" dirty="0" smtClean="0"/>
              <a:t>/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</a:p>
          <a:p>
            <a:pPr marL="1280160" lvl="3" indent="-457200" algn="just">
              <a:buFont typeface="+mj-lt"/>
              <a:buAutoNum type="alphaLcPeriod"/>
            </a:pPr>
            <a:r>
              <a:rPr lang="en-US" sz="2100" dirty="0" err="1" smtClean="0"/>
              <a:t>diteruskan</a:t>
            </a:r>
            <a:r>
              <a:rPr lang="en-US" sz="2100" dirty="0" smtClean="0"/>
              <a:t> </a:t>
            </a:r>
            <a:r>
              <a:rPr lang="en-US" sz="2100" dirty="0" err="1" smtClean="0"/>
              <a:t>kepada</a:t>
            </a:r>
            <a:r>
              <a:rPr lang="en-US" sz="2100" dirty="0" smtClean="0"/>
              <a:t> </a:t>
            </a:r>
            <a:r>
              <a:rPr lang="en-US" sz="2100" dirty="0" err="1" smtClean="0"/>
              <a:t>instansi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pihak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berwenang</a:t>
            </a:r>
            <a:r>
              <a:rPr lang="en-US" sz="2100" dirty="0" smtClean="0"/>
              <a:t>. </a:t>
            </a:r>
          </a:p>
          <a:p>
            <a:pPr algn="just">
              <a:buNone/>
            </a:pPr>
            <a:r>
              <a:rPr lang="en-US" sz="2100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/>
              <a:t>E. </a:t>
            </a:r>
            <a:r>
              <a:rPr lang="en-US" sz="2700" b="1" dirty="0" err="1" smtClean="0"/>
              <a:t>Pelanggaran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Administrasi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Pemilu</a:t>
            </a:r>
            <a:r>
              <a:rPr lang="en-US" sz="27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Klasifikasi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administrasi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sebagaimana</a:t>
            </a:r>
            <a:r>
              <a:rPr lang="en-US" sz="2600" dirty="0" smtClean="0"/>
              <a:t> </a:t>
            </a:r>
            <a:r>
              <a:rPr lang="en-US" sz="2600" dirty="0" err="1" smtClean="0"/>
              <a:t>diatur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Pasal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460,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administratif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meliputi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tata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, </a:t>
            </a:r>
            <a:r>
              <a:rPr lang="en-US" sz="2600" dirty="0" err="1" smtClean="0"/>
              <a:t>prosedur</a:t>
            </a:r>
            <a:r>
              <a:rPr lang="en-US" sz="2600" dirty="0" smtClean="0"/>
              <a:t>,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mekanisme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berkaitan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administrasi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pelaksanaan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tahapan</a:t>
            </a:r>
            <a:r>
              <a:rPr lang="en-US" sz="2600" dirty="0" smtClean="0"/>
              <a:t> </a:t>
            </a:r>
            <a:r>
              <a:rPr lang="en-US" sz="2600" dirty="0" err="1" smtClean="0"/>
              <a:t>Penyelenggaraan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. </a:t>
            </a:r>
            <a:r>
              <a:rPr lang="en-US" sz="2600" dirty="0" err="1" smtClean="0"/>
              <a:t>Artinya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administratif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termasuk</a:t>
            </a:r>
            <a:r>
              <a:rPr lang="en-US" sz="2600" dirty="0" smtClean="0"/>
              <a:t> </a:t>
            </a:r>
            <a:r>
              <a:rPr lang="en-US" sz="2600" dirty="0" err="1" smtClean="0"/>
              <a:t>tindak</a:t>
            </a:r>
            <a:r>
              <a:rPr lang="en-US" sz="2600" dirty="0" smtClean="0"/>
              <a:t> </a:t>
            </a:r>
            <a:r>
              <a:rPr lang="en-US" sz="2600" dirty="0" err="1" smtClean="0"/>
              <a:t>pidana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kode</a:t>
            </a:r>
            <a:r>
              <a:rPr lang="en-US" sz="2600" dirty="0" smtClean="0"/>
              <a:t> </a:t>
            </a:r>
            <a:r>
              <a:rPr lang="en-US" sz="2600" dirty="0" err="1" smtClean="0"/>
              <a:t>etik</a:t>
            </a:r>
            <a:r>
              <a:rPr lang="en-US" sz="2600" dirty="0" smtClean="0"/>
              <a:t>. </a:t>
            </a:r>
          </a:p>
          <a:p>
            <a:pPr algn="just">
              <a:buNone/>
            </a:pPr>
            <a:r>
              <a:rPr lang="en-US" sz="2600" dirty="0" smtClean="0"/>
              <a:t>	</a:t>
            </a:r>
          </a:p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penyelesaian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Administratif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kewenangan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beserta</a:t>
            </a:r>
            <a:r>
              <a:rPr lang="en-US" sz="2600" dirty="0" smtClean="0"/>
              <a:t> </a:t>
            </a:r>
            <a:r>
              <a:rPr lang="en-US" sz="2600" dirty="0" err="1" smtClean="0"/>
              <a:t>perangkatnya</a:t>
            </a:r>
            <a:r>
              <a:rPr lang="en-US" sz="2600" dirty="0" smtClean="0"/>
              <a:t>, </a:t>
            </a:r>
            <a:r>
              <a:rPr lang="en-US" sz="2600" dirty="0" err="1" smtClean="0"/>
              <a:t>sebagaimana</a:t>
            </a:r>
            <a:r>
              <a:rPr lang="en-US" sz="2600" dirty="0" smtClean="0"/>
              <a:t> </a:t>
            </a:r>
            <a:r>
              <a:rPr lang="en-US" sz="2600" dirty="0" err="1" smtClean="0"/>
              <a:t>diatur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Pasal</a:t>
            </a:r>
            <a:r>
              <a:rPr lang="en-US" sz="2600" dirty="0" smtClean="0"/>
              <a:t> 461 UU No. </a:t>
            </a:r>
            <a:br>
              <a:rPr lang="en-US" sz="2600" dirty="0" smtClean="0"/>
            </a:br>
            <a:r>
              <a:rPr lang="en-US" sz="2600" dirty="0" smtClean="0"/>
              <a:t>7 </a:t>
            </a:r>
            <a:r>
              <a:rPr lang="en-US" sz="2600" dirty="0" err="1" smtClean="0"/>
              <a:t>tahun</a:t>
            </a:r>
            <a:r>
              <a:rPr lang="en-US" sz="2600" dirty="0" smtClean="0"/>
              <a:t> 2017, </a:t>
            </a:r>
            <a:r>
              <a:rPr lang="en-US" sz="2600" dirty="0" err="1" smtClean="0"/>
              <a:t>bahwa</a:t>
            </a:r>
            <a:r>
              <a:rPr lang="en-US" sz="2600" dirty="0" smtClean="0"/>
              <a:t>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Provinsi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Kabupateu</a:t>
            </a:r>
            <a:r>
              <a:rPr lang="en-US" sz="2600" dirty="0" smtClean="0"/>
              <a:t>/Kota </a:t>
            </a:r>
            <a:br>
              <a:rPr lang="en-US" sz="2600" dirty="0" smtClean="0"/>
            </a:br>
            <a:r>
              <a:rPr lang="en-US" sz="2600" dirty="0" err="1" smtClean="0"/>
              <a:t>menerima</a:t>
            </a:r>
            <a:r>
              <a:rPr lang="en-US" sz="2600" dirty="0" smtClean="0"/>
              <a:t>, </a:t>
            </a:r>
            <a:r>
              <a:rPr lang="en-US" sz="2600" dirty="0" err="1" smtClean="0"/>
              <a:t>memeriksa</a:t>
            </a:r>
            <a:r>
              <a:rPr lang="en-US" sz="2600" dirty="0" smtClean="0"/>
              <a:t>, </a:t>
            </a:r>
            <a:r>
              <a:rPr lang="en-US" sz="2600" dirty="0" err="1" smtClean="0"/>
              <a:t>mengkaji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memutus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administratif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Pemilu</a:t>
            </a:r>
            <a:r>
              <a:rPr lang="en-US" sz="2600" dirty="0" smtClean="0"/>
              <a:t>. </a:t>
            </a:r>
            <a:r>
              <a:rPr lang="en-US" sz="2600" dirty="0" err="1" smtClean="0"/>
              <a:t>Panwaslu</a:t>
            </a:r>
            <a:r>
              <a:rPr lang="en-US" sz="2600" dirty="0" smtClean="0"/>
              <a:t> </a:t>
            </a:r>
            <a:r>
              <a:rPr lang="en-US" sz="2600" dirty="0" err="1" smtClean="0"/>
              <a:t>Kecamatan</a:t>
            </a:r>
            <a:r>
              <a:rPr lang="en-US" sz="2600" dirty="0" smtClean="0"/>
              <a:t> </a:t>
            </a:r>
            <a:r>
              <a:rPr lang="en-US" sz="2600" dirty="0" err="1" smtClean="0"/>
              <a:t>menerima</a:t>
            </a:r>
            <a:r>
              <a:rPr lang="en-US" sz="2600" dirty="0" smtClean="0"/>
              <a:t>, </a:t>
            </a:r>
            <a:r>
              <a:rPr lang="en-US" sz="2600" dirty="0" err="1" smtClean="0"/>
              <a:t>memeriksa</a:t>
            </a:r>
            <a:r>
              <a:rPr lang="en-US" sz="2600" dirty="0" smtClean="0"/>
              <a:t>, </a:t>
            </a:r>
            <a:r>
              <a:rPr lang="en-US" sz="2600" dirty="0" err="1" smtClean="0"/>
              <a:t>mengkaji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membuat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rekomendasi</a:t>
            </a:r>
            <a:r>
              <a:rPr lang="en-US" sz="2600" dirty="0" smtClean="0"/>
              <a:t> </a:t>
            </a: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kajiannya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mengenai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administratif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pengawas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berjenjang</a:t>
            </a:r>
            <a:r>
              <a:rPr lang="en-US" sz="2600" dirty="0" smtClean="0"/>
              <a:t>. </a:t>
            </a:r>
            <a:r>
              <a:rPr lang="en-US" sz="2600" dirty="0" err="1" smtClean="0"/>
              <a:t>Pemeriksaan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, </a:t>
            </a:r>
            <a:br>
              <a:rPr lang="en-US" sz="2600" dirty="0" smtClean="0"/>
            </a:b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Provinsi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Kabupateri</a:t>
            </a:r>
            <a:r>
              <a:rPr lang="en-US" sz="2600" dirty="0" smtClean="0"/>
              <a:t>/Kota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terbuka</a:t>
            </a:r>
            <a:r>
              <a:rPr lang="en-US" sz="2600" dirty="0" smtClean="0"/>
              <a:t>. </a:t>
            </a:r>
            <a:br>
              <a:rPr lang="en-US" sz="2600" dirty="0" smtClean="0"/>
            </a:b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diperlukan</a:t>
            </a:r>
            <a:r>
              <a:rPr lang="en-US" sz="2600" dirty="0" smtClean="0"/>
              <a:t> </a:t>
            </a:r>
            <a:r>
              <a:rPr lang="en-US" sz="2600" dirty="0" err="1" smtClean="0"/>
              <a:t>sesuai</a:t>
            </a:r>
            <a:r>
              <a:rPr lang="en-US" sz="2600" dirty="0" smtClean="0"/>
              <a:t> </a:t>
            </a:r>
            <a:r>
              <a:rPr lang="en-US" sz="2600" dirty="0" err="1" smtClean="0"/>
              <a:t>kebutuhan</a:t>
            </a:r>
            <a:r>
              <a:rPr lang="en-US" sz="2600" dirty="0" smtClean="0"/>
              <a:t> </a:t>
            </a:r>
            <a:r>
              <a:rPr lang="en-US" sz="2600" dirty="0" err="1" smtClean="0"/>
              <a:t>tindak</a:t>
            </a:r>
            <a:r>
              <a:rPr lang="en-US" sz="2600" dirty="0" smtClean="0"/>
              <a:t> </a:t>
            </a:r>
            <a:r>
              <a:rPr lang="en-US" sz="2600" dirty="0" err="1" smtClean="0"/>
              <a:t>lanjut</a:t>
            </a:r>
            <a:r>
              <a:rPr lang="en-US" sz="2600" dirty="0" smtClean="0"/>
              <a:t> </a:t>
            </a:r>
            <a:r>
              <a:rPr lang="en-US" sz="2600" dirty="0" err="1" smtClean="0"/>
              <a:t>penanganan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Pemilu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Provinsi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Kabupateri</a:t>
            </a:r>
            <a:r>
              <a:rPr lang="en-US" sz="2600" dirty="0" smtClean="0"/>
              <a:t>/Kota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investigasi</a:t>
            </a:r>
            <a:r>
              <a:rPr lang="en-US" sz="2600" dirty="0" smtClean="0"/>
              <a:t>.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Provinsi</a:t>
            </a:r>
            <a:r>
              <a:rPr lang="en-US" sz="2600" dirty="0" smtClean="0"/>
              <a:t>, </a:t>
            </a: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Kabupaten</a:t>
            </a:r>
            <a:r>
              <a:rPr lang="en-US" sz="2600" dirty="0" smtClean="0"/>
              <a:t>/Kota </a:t>
            </a:r>
            <a:r>
              <a:rPr lang="en-US" sz="2600" dirty="0" err="1" smtClean="0"/>
              <a:t>wajib</a:t>
            </a:r>
            <a:r>
              <a:rPr lang="en-US" sz="2600" dirty="0" smtClean="0"/>
              <a:t> </a:t>
            </a:r>
            <a:r>
              <a:rPr lang="en-US" sz="2600" dirty="0" err="1" smtClean="0"/>
              <a:t>memutus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penyelesaian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administratifPemilu</a:t>
            </a:r>
            <a:r>
              <a:rPr lang="en-US" sz="2600" dirty="0" smtClean="0"/>
              <a:t> paling lama 14 (</a:t>
            </a:r>
            <a:r>
              <a:rPr lang="en-US" sz="2600" dirty="0" err="1" smtClean="0"/>
              <a:t>empat</a:t>
            </a:r>
            <a:r>
              <a:rPr lang="en-US" sz="2600" dirty="0" smtClean="0"/>
              <a:t> </a:t>
            </a:r>
            <a:r>
              <a:rPr lang="en-US" sz="2600" dirty="0" err="1" smtClean="0"/>
              <a:t>belas</a:t>
            </a:r>
            <a:r>
              <a:rPr lang="en-US" sz="2600" dirty="0" smtClean="0"/>
              <a:t>) </a:t>
            </a:r>
            <a:r>
              <a:rPr lang="en-US" sz="2600" dirty="0" err="1" smtClean="0"/>
              <a:t>hari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temuan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laporan</a:t>
            </a:r>
            <a:r>
              <a:rPr lang="en-US" sz="2600" dirty="0" smtClean="0"/>
              <a:t> </a:t>
            </a:r>
            <a:r>
              <a:rPr lang="en-US" sz="2600" dirty="0" err="1" smtClean="0"/>
              <a:t>diterima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diregistrasi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Kabupateri</a:t>
            </a:r>
            <a:r>
              <a:rPr lang="en-US" dirty="0" smtClean="0"/>
              <a:t>/Kota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-</a:t>
            </a:r>
            <a:r>
              <a:rPr lang="en-US" dirty="0" err="1" smtClean="0"/>
              <a:t>undangan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teguran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diikutkan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Kabupateri</a:t>
            </a:r>
            <a:r>
              <a:rPr lang="en-US" dirty="0" smtClean="0"/>
              <a:t>/Kota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putusan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462 UU No.7 </a:t>
            </a:r>
            <a:r>
              <a:rPr lang="en-US" dirty="0" err="1" smtClean="0"/>
              <a:t>tahun</a:t>
            </a:r>
            <a:r>
              <a:rPr lang="en-US" dirty="0" smtClean="0"/>
              <a:t> 2017, KPU,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KPU </a:t>
            </a:r>
            <a:r>
              <a:rPr lang="en-US" dirty="0" err="1" smtClean="0"/>
              <a:t>Kabupateri</a:t>
            </a:r>
            <a:r>
              <a:rPr lang="en-US" dirty="0" smtClean="0"/>
              <a:t>/Kota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Kabupateri</a:t>
            </a:r>
            <a:r>
              <a:rPr lang="en-US" dirty="0" smtClean="0"/>
              <a:t>/Kota paling lama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dibacakan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463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sistematis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masif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,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merekomendasikan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14 (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 </a:t>
            </a:r>
            <a:br>
              <a:rPr lang="en-US" dirty="0" smtClean="0"/>
            </a:br>
            <a:r>
              <a:rPr lang="en-US" dirty="0" smtClean="0"/>
              <a:t>Kota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</a:t>
            </a:r>
            <a:r>
              <a:rPr lang="en-US" dirty="0" smtClean="0"/>
              <a:t>-</a:t>
            </a:r>
            <a:r>
              <a:rPr lang="en-US" dirty="0" err="1" smtClean="0"/>
              <a:t>undangan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, KPU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menerbitkan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</a:t>
            </a:r>
            <a:r>
              <a:rPr lang="en-US" dirty="0" err="1" smtClean="0"/>
              <a:t>lambat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diterbitkannya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pembatalan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DPRD </a:t>
            </a:r>
            <a:br>
              <a:rPr lang="en-US" dirty="0" smtClean="0"/>
            </a:br>
            <a:r>
              <a:rPr lang="en-US" dirty="0" err="1" smtClean="0"/>
              <a:t>provinsi</a:t>
            </a:r>
            <a:r>
              <a:rPr lang="en-US" dirty="0" smtClean="0"/>
              <a:t>, DPRD </a:t>
            </a:r>
            <a:r>
              <a:rPr lang="en-US" dirty="0" err="1" smtClean="0"/>
              <a:t>kabupaterr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DPRD </a:t>
            </a:r>
            <a:r>
              <a:rPr lang="en-US" dirty="0" err="1" smtClean="0"/>
              <a:t>provinsi</a:t>
            </a:r>
            <a:r>
              <a:rPr lang="en-US" dirty="0" smtClean="0"/>
              <a:t>, DPRD </a:t>
            </a:r>
            <a:r>
              <a:rPr lang="en-US" dirty="0" err="1" smtClean="0"/>
              <a:t>kabupateu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yang </a:t>
            </a:r>
            <a:r>
              <a:rPr lang="en-US" dirty="0" err="1" smtClean="0"/>
              <a:t>dikenai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administratifpembatalan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lamb at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(5)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14 (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membatalkan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tersebut</a:t>
            </a:r>
            <a:r>
              <a:rPr lang="en-US" dirty="0" smtClean="0"/>
              <a:t>, KPU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DPRD </a:t>
            </a:r>
            <a:r>
              <a:rPr lang="en-US" dirty="0" err="1" smtClean="0"/>
              <a:t>provinsi</a:t>
            </a:r>
            <a:r>
              <a:rPr lang="en-US" dirty="0" smtClean="0"/>
              <a:t>, DPRD </a:t>
            </a:r>
            <a:r>
              <a:rPr lang="en-US" dirty="0" err="1" smtClean="0"/>
              <a:t>kabupateri</a:t>
            </a:r>
            <a:r>
              <a:rPr lang="en-US" dirty="0" smtClean="0"/>
              <a:t>/</a:t>
            </a:r>
            <a:r>
              <a:rPr lang="en-US" dirty="0" err="1" smtClean="0"/>
              <a:t>kcta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final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mengikat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KPU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perangkatnya</a:t>
            </a:r>
            <a:r>
              <a:rPr lang="en-US" dirty="0" smtClean="0"/>
              <a:t>? </a:t>
            </a:r>
            <a:r>
              <a:rPr lang="en-US" dirty="0" err="1" smtClean="0"/>
              <a:t>Pasal</a:t>
            </a:r>
            <a:r>
              <a:rPr lang="en-US" dirty="0" smtClean="0"/>
              <a:t> 464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KPU, KPU </a:t>
            </a:r>
            <a:r>
              <a:rPr lang="en-US" dirty="0" err="1" smtClean="0"/>
              <a:t>rovinsi</a:t>
            </a:r>
            <a:r>
              <a:rPr lang="en-US" dirty="0" smtClean="0"/>
              <a:t>, KPU </a:t>
            </a:r>
            <a:r>
              <a:rPr lang="en-US" dirty="0" err="1" smtClean="0"/>
              <a:t>Kabupateu</a:t>
            </a:r>
            <a:r>
              <a:rPr lang="en-US" dirty="0" smtClean="0"/>
              <a:t>/Kota, PPK, PPS,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</a:t>
            </a:r>
            <a:r>
              <a:rPr lang="en-US" dirty="0" smtClean="0"/>
              <a:t>-paten/Kota,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Kabupateri</a:t>
            </a:r>
            <a:r>
              <a:rPr lang="en-US" dirty="0" smtClean="0"/>
              <a:t>/Kota </a:t>
            </a:r>
            <a:r>
              <a:rPr lang="en-US" dirty="0" err="1" smtClean="0"/>
              <a:t>mengadukan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DKPP.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/>
              <a:t>F. </a:t>
            </a:r>
            <a:r>
              <a:rPr lang="en-US" sz="2700" b="1" dirty="0" err="1" smtClean="0"/>
              <a:t>Sengketa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Proses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Pemilu</a:t>
            </a:r>
            <a:r>
              <a:rPr lang="en-US" sz="27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466,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antar-Peserta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keputusan</a:t>
            </a:r>
            <a:r>
              <a:rPr lang="en-US" dirty="0" smtClean="0"/>
              <a:t> KPU,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467,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KPU,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pemohon</a:t>
            </a:r>
            <a:r>
              <a:rPr lang="en-US" dirty="0" smtClean="0"/>
              <a:t>;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termohon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keputusan</a:t>
            </a:r>
            <a:r>
              <a:rPr lang="en-US" dirty="0" smtClean="0"/>
              <a:t> KPU,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disampaikan</a:t>
            </a:r>
            <a:r>
              <a:rPr lang="en-US" dirty="0" smtClean="0"/>
              <a:t> paling lama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KPU,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KabupatenjKota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468,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paling lama 12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.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KabupatenjKota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mengkaji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mempertemukan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bersengketa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bersengketa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mempertemukan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bersengketa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mediasi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mufakat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adjudikasi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469,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final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;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DPRD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kabupatenjkota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A. </a:t>
            </a:r>
            <a:r>
              <a:rPr lang="en-US" sz="2700" b="1" dirty="0" err="1" smtClean="0"/>
              <a:t>Masalah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Hukum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Pemilu</a:t>
            </a:r>
            <a:r>
              <a:rPr lang="en-US" sz="27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bergantinya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2019, </a:t>
            </a:r>
            <a:br>
              <a:rPr lang="en-US" dirty="0" smtClean="0"/>
            </a:br>
            <a:r>
              <a:rPr lang="en-US" dirty="0" smtClean="0"/>
              <a:t>DPR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2017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kodifikasi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 </a:t>
            </a:r>
            <a:r>
              <a:rPr lang="en-US" dirty="0" err="1" smtClean="0"/>
              <a:t>dan</a:t>
            </a:r>
            <a:r>
              <a:rPr lang="en-US" dirty="0" smtClean="0"/>
              <a:t> DPRD,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Undang-UndangNo</a:t>
            </a:r>
            <a:r>
              <a:rPr lang="en-US" dirty="0" smtClean="0"/>
              <a:t>. 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.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,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yang </a:t>
            </a:r>
            <a:r>
              <a:rPr lang="en-US" dirty="0" err="1" smtClean="0"/>
              <a:t>ditindaklanjuti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KPU, KPU </a:t>
            </a:r>
            <a:br>
              <a:rPr lang="en-US" dirty="0" smtClean="0"/>
            </a:br>
            <a:r>
              <a:rPr lang="en-US" dirty="0" smtClean="0"/>
              <a:t>Daerah, </a:t>
            </a:r>
            <a:r>
              <a:rPr lang="en-US" dirty="0" err="1" smtClean="0"/>
              <a:t>lalu</a:t>
            </a:r>
            <a:r>
              <a:rPr lang="en-US" dirty="0" smtClean="0"/>
              <a:t> KPU </a:t>
            </a:r>
            <a:r>
              <a:rPr lang="en-US" dirty="0" err="1" smtClean="0"/>
              <a:t>dan</a:t>
            </a:r>
            <a:r>
              <a:rPr lang="en-US" dirty="0" smtClean="0"/>
              <a:t> KPU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disidang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diputuskan</a:t>
            </a:r>
            <a:r>
              <a:rPr lang="en-US" dirty="0" smtClean="0"/>
              <a:t> </a:t>
            </a:r>
            <a:r>
              <a:rPr lang="en-US" dirty="0" err="1" smtClean="0"/>
              <a:t>olehDKPP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PTUN,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Pengadilan</a:t>
            </a:r>
            <a:r>
              <a:rPr lang="en-US" dirty="0" smtClean="0"/>
              <a:t> Tata Usaha Negara,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470,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DPRD </a:t>
            </a:r>
            <a:r>
              <a:rPr lang="en-US" dirty="0" err="1" smtClean="0"/>
              <a:t>provinsi</a:t>
            </a:r>
            <a:r>
              <a:rPr lang="en-US" dirty="0" smtClean="0"/>
              <a:t>, DPRD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KPU,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KPU,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br>
              <a:rPr lang="en-US" dirty="0" smtClean="0"/>
            </a:b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Kabupateri</a:t>
            </a:r>
            <a:r>
              <a:rPr lang="en-US" dirty="0" smtClean="0"/>
              <a:t>/Kota.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: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smtClean="0"/>
              <a:t>KPU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lolos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173;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smtClean="0"/>
              <a:t>KPU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lolos</a:t>
            </a:r>
            <a:r>
              <a:rPr lang="en-US" dirty="0" smtClean="0"/>
              <a:t> </a:t>
            </a:r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235;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57200" lvl="0" indent="-457200" algn="just">
              <a:buFont typeface="+mj-lt"/>
              <a:buAutoNum type="alphaLcPeriod"/>
            </a:pPr>
            <a:r>
              <a:rPr lang="en-US" dirty="0" smtClean="0"/>
              <a:t>KPU,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KPU </a:t>
            </a:r>
            <a:r>
              <a:rPr lang="en-US" dirty="0" err="1" smtClean="0"/>
              <a:t>Kabupaterr</a:t>
            </a:r>
            <a:r>
              <a:rPr lang="en-US" dirty="0" smtClean="0"/>
              <a:t>/Kota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DPR, DPD, DPRD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kabupaterr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yang </a:t>
            </a:r>
            <a:r>
              <a:rPr lang="en-US" dirty="0" err="1" smtClean="0"/>
              <a:t>dicoret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KPU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256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266.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Adapun</a:t>
            </a:r>
            <a:r>
              <a:rPr lang="en-US" dirty="0" smtClean="0"/>
              <a:t> Tata Cara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Tata Usaha Negara,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471,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470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diBawaslu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Pasa1467, Pasa1468,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469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paling lama 5 (lima)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dibacakan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pengajuan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paling lama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5 (lima)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smtClean="0"/>
              <a:t>, hakim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B. </a:t>
            </a:r>
            <a:r>
              <a:rPr lang="en-US" sz="2400" b="1" dirty="0" err="1" smtClean="0"/>
              <a:t>jenis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Pelanggaran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Pemilu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(</a:t>
            </a:r>
            <a:r>
              <a:rPr lang="en-US" dirty="0" err="1" smtClean="0"/>
              <a:t>perkara</a:t>
            </a:r>
            <a:r>
              <a:rPr lang="en-US" dirty="0" smtClean="0"/>
              <a:t>) yang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terhindarkan</a:t>
            </a:r>
            <a:r>
              <a:rPr lang="en-US" dirty="0" smtClean="0"/>
              <a:t>.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kelalaian</a:t>
            </a:r>
            <a:r>
              <a:rPr lang="en-US" dirty="0" smtClean="0"/>
              <a:t>.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DPR DPD, DPRD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Kabupaten</a:t>
            </a:r>
            <a:r>
              <a:rPr lang="en-US" dirty="0" smtClean="0"/>
              <a:t>/ </a:t>
            </a:r>
            <a:br>
              <a:rPr lang="en-US" dirty="0" smtClean="0"/>
            </a:br>
            <a:r>
              <a:rPr lang="en-US" dirty="0" smtClean="0"/>
              <a:t>Kota,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Kota </a:t>
            </a:r>
            <a:br>
              <a:rPr lang="en-US" dirty="0" smtClean="0"/>
            </a:b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Negara Indonesia (WNI),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smtClean="0"/>
              <a:t>pun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UU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antisipasi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kemungkinan-kemungkinan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terselenggaranya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DPR, DPD, DPRD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DPRD </a:t>
            </a:r>
            <a:r>
              <a:rPr lang="en-US" dirty="0" err="1" smtClean="0"/>
              <a:t>KabupatenjKota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Kota </a:t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. </a:t>
            </a:r>
            <a:r>
              <a:rPr lang="en-US" dirty="0" err="1" smtClean="0"/>
              <a:t>Pelanggararan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Pemilu</a:t>
            </a:r>
            <a:r>
              <a:rPr lang="en-US" dirty="0" smtClean="0"/>
              <a:t>;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,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2019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undang</a:t>
            </a:r>
            <a:r>
              <a:rPr lang="en-US" dirty="0" smtClean="0"/>
              <a:t>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: </a:t>
            </a:r>
            <a:r>
              <a:rPr lang="en-US" dirty="0" err="1" smtClean="0"/>
              <a:t>pelanggaran</a:t>
            </a:r>
            <a:r>
              <a:rPr lang="en-US" dirty="0" smtClean="0"/>
              <a:t>,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 No.8 </a:t>
            </a:r>
            <a:r>
              <a:rPr lang="en-US" dirty="0" err="1" smtClean="0"/>
              <a:t>Tahun</a:t>
            </a:r>
            <a:r>
              <a:rPr lang="en-US" dirty="0" smtClean="0"/>
              <a:t> 2011,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tidak</a:t>
            </a:r>
            <a:r>
              <a:rPr lang="en-US" dirty="0" smtClean="0"/>
              <a:t> men- </a:t>
            </a:r>
            <a:br>
              <a:rPr lang="en-US" dirty="0" smtClean="0"/>
            </a:br>
            <a:r>
              <a:rPr lang="en-US" dirty="0" err="1" smtClean="0"/>
              <a:t>definisikan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460 UU No.7 </a:t>
            </a:r>
            <a:r>
              <a:rPr lang="en-US" dirty="0" err="1" smtClean="0"/>
              <a:t>tahun</a:t>
            </a:r>
            <a:r>
              <a:rPr lang="en-US" dirty="0" smtClean="0"/>
              <a:t> 2017, </a:t>
            </a:r>
            <a:br>
              <a:rPr lang="en-US" dirty="0" smtClean="0"/>
            </a:b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cara</a:t>
            </a:r>
            <a:r>
              <a:rPr lang="en-US" dirty="0" smtClean="0"/>
              <a:t>, </a:t>
            </a:r>
            <a:r>
              <a:rPr lang="en-US" dirty="0" err="1" smtClean="0"/>
              <a:t>prosedur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pelak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477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UU No.8 </a:t>
            </a:r>
            <a:r>
              <a:rPr lang="en-US" dirty="0" err="1" smtClean="0"/>
              <a:t>Tahun</a:t>
            </a:r>
            <a:r>
              <a:rPr lang="en-US" dirty="0" smtClean="0"/>
              <a:t> 2012 </a:t>
            </a:r>
            <a:r>
              <a:rPr lang="en-US" dirty="0" err="1" smtClean="0"/>
              <a:t>maupun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semestinya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ketentuan-ketentuan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No.7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I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Kesatu</a:t>
            </a:r>
            <a:r>
              <a:rPr lang="en-US" dirty="0" smtClean="0"/>
              <a:t> Tata Cara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. </a:t>
            </a:r>
            <a:r>
              <a:rPr lang="en-US" dirty="0" err="1" smtClean="0"/>
              <a:t>Djoko</a:t>
            </a:r>
            <a:r>
              <a:rPr lang="en-US" dirty="0" smtClean="0"/>
              <a:t> </a:t>
            </a:r>
            <a:r>
              <a:rPr lang="en-US" dirty="0" err="1" smtClean="0"/>
              <a:t>Prakoso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mengacaukan</a:t>
            </a:r>
            <a:r>
              <a:rPr lang="en-US" dirty="0" smtClean="0"/>
              <a:t>, </a:t>
            </a:r>
            <a:r>
              <a:rPr lang="en-US" dirty="0" err="1" smtClean="0"/>
              <a:t>menghalang-halangi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."? </a:t>
            </a:r>
            <a:br>
              <a:rPr lang="en-US" dirty="0" smtClean="0"/>
            </a:br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bebe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rapa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mengacaukan</a:t>
            </a:r>
            <a:r>
              <a:rPr lang="en-US" dirty="0" smtClean="0"/>
              <a:t>, </a:t>
            </a:r>
            <a:r>
              <a:rPr lang="en-US" dirty="0" err="1" smtClean="0"/>
              <a:t>menghalang-halangi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Topo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Santoso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KUHP).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pelang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garan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, </a:t>
            </a:r>
            <a:r>
              <a:rPr lang="en-US" dirty="0" err="1" smtClean="0"/>
              <a:t>penganiayaan</a:t>
            </a:r>
            <a:r>
              <a:rPr lang="en-US" dirty="0" smtClean="0"/>
              <a:t>, </a:t>
            </a:r>
            <a:r>
              <a:rPr lang="en-US" dirty="0" err="1" smtClean="0"/>
              <a:t>kekerasan</a:t>
            </a:r>
            <a:r>
              <a:rPr lang="en-US" dirty="0" smtClean="0"/>
              <a:t>, </a:t>
            </a:r>
            <a:r>
              <a:rPr lang="en-US" dirty="0" err="1" smtClean="0"/>
              <a:t>perusakan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/>
              <a:t>C. </a:t>
            </a:r>
            <a:r>
              <a:rPr lang="en-US" sz="2700" b="1" dirty="0" err="1" smtClean="0"/>
              <a:t>Lembaga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Penegak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Hukum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Pemilu</a:t>
            </a:r>
            <a:r>
              <a:rPr lang="en-US" sz="27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200" dirty="0" err="1" smtClean="0"/>
              <a:t>Berkaitan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penegakan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,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peradilan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Indonesia </a:t>
            </a:r>
            <a:br>
              <a:rPr lang="en-US" sz="2200" dirty="0" smtClean="0"/>
            </a:br>
            <a:r>
              <a:rPr lang="en-US" sz="2200" dirty="0" err="1" smtClean="0"/>
              <a:t>penegakan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hakim,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penyidik</a:t>
            </a:r>
            <a:r>
              <a:rPr lang="en-US" sz="2200" dirty="0" smtClean="0"/>
              <a:t>. </a:t>
            </a:r>
            <a:br>
              <a:rPr lang="en-US" sz="2200" dirty="0" smtClean="0"/>
            </a:br>
            <a:r>
              <a:rPr lang="en-US" sz="2200" dirty="0" smtClean="0"/>
              <a:t>Hakim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penuntut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 </a:t>
            </a:r>
            <a:r>
              <a:rPr lang="en-US" sz="2200" dirty="0" err="1" smtClean="0"/>
              <a:t>mengungkap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pelanggaran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tergantung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penyidikan</a:t>
            </a:r>
            <a:r>
              <a:rPr lang="en-US" sz="2200" dirty="0" smtClean="0"/>
              <a:t>,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demikian</a:t>
            </a:r>
            <a:r>
              <a:rPr lang="en-US" sz="2200" dirty="0" smtClean="0"/>
              <a:t> </a:t>
            </a:r>
            <a:r>
              <a:rPr lang="en-US" sz="2200" dirty="0" err="1" smtClean="0"/>
              <a:t>penyidikan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usaha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berhasil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tidaknya</a:t>
            </a:r>
            <a:r>
              <a:rPr lang="en-US" sz="2200" dirty="0" smtClean="0"/>
              <a:t> </a:t>
            </a:r>
            <a:r>
              <a:rPr lang="en-US" sz="2200" dirty="0" err="1" smtClean="0"/>
              <a:t>upaya</a:t>
            </a:r>
            <a:r>
              <a:rPr lang="en-US" sz="2200" dirty="0" smtClean="0"/>
              <a:t> </a:t>
            </a:r>
            <a:r>
              <a:rPr lang="en-US" sz="2200" dirty="0" err="1" smtClean="0"/>
              <a:t>penegakan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hukum</a:t>
            </a:r>
            <a:r>
              <a:rPr lang="en-US" sz="2200" dirty="0" smtClean="0"/>
              <a:t>.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penegakan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Indonesia </a:t>
            </a:r>
            <a:r>
              <a:rPr lang="en-US" sz="2200" dirty="0" err="1" smtClean="0"/>
              <a:t>dikenal</a:t>
            </a:r>
            <a:r>
              <a:rPr lang="en-US" sz="2200" dirty="0" smtClean="0"/>
              <a:t> </a:t>
            </a:r>
            <a:r>
              <a:rPr lang="en-US" sz="2200" dirty="0" err="1" smtClean="0"/>
              <a:t>lembaga-lembaga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yang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otoritas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upaya-upaya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penegakan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r.ukum</a:t>
            </a:r>
            <a:r>
              <a:rPr lang="en-US" sz="2200" dirty="0" smtClean="0"/>
              <a:t> </a:t>
            </a:r>
            <a:r>
              <a:rPr lang="en-US" sz="2200" dirty="0" err="1" smtClean="0"/>
              <a:t>pidana</a:t>
            </a:r>
            <a:r>
              <a:rPr lang="en-US" sz="2200" dirty="0" smtClean="0"/>
              <a:t>. </a:t>
            </a:r>
            <a:r>
              <a:rPr lang="en-US" sz="2200" dirty="0" err="1" smtClean="0"/>
              <a:t>Lembaga-lembaga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lain: </a:t>
            </a:r>
          </a:p>
          <a:p>
            <a:pPr algn="just">
              <a:buNone/>
            </a:pPr>
            <a:endParaRPr lang="en-US" sz="2200" dirty="0" smtClean="0"/>
          </a:p>
          <a:p>
            <a:pPr marL="731520" lvl="1" indent="-457200" algn="just">
              <a:buFont typeface="+mj-lt"/>
              <a:buAutoNum type="arabicPeriod"/>
            </a:pPr>
            <a:r>
              <a:rPr lang="en-US" sz="2200" dirty="0" err="1" smtClean="0"/>
              <a:t>Kepolisian</a:t>
            </a:r>
            <a:r>
              <a:rPr lang="en-US" sz="2200" dirty="0" smtClean="0"/>
              <a:t>;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200" dirty="0" err="1" smtClean="0"/>
              <a:t>Kejaksaan</a:t>
            </a:r>
            <a:r>
              <a:rPr lang="en-US" sz="2200" dirty="0" smtClean="0"/>
              <a:t>;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200" dirty="0" smtClean="0"/>
              <a:t>Hakim;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200" dirty="0" err="1" smtClean="0"/>
              <a:t>Badan</a:t>
            </a:r>
            <a:r>
              <a:rPr lang="en-US" sz="2200" dirty="0" smtClean="0"/>
              <a:t> </a:t>
            </a:r>
            <a:r>
              <a:rPr lang="en-US" sz="2200" dirty="0" err="1" smtClean="0"/>
              <a:t>Peradilan</a:t>
            </a:r>
            <a:r>
              <a:rPr lang="en-US" sz="2200" dirty="0" smtClean="0"/>
              <a:t>. </a:t>
            </a:r>
          </a:p>
          <a:p>
            <a:pPr algn="just">
              <a:buNone/>
            </a:pPr>
            <a:r>
              <a:rPr lang="en-US" sz="2200" dirty="0" smtClean="0"/>
              <a:t>	</a:t>
            </a:r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Namun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konteks</a:t>
            </a:r>
            <a:r>
              <a:rPr lang="en-US" sz="2200" dirty="0" smtClean="0"/>
              <a:t> </a:t>
            </a:r>
            <a:r>
              <a:rPr lang="en-US" sz="2200" dirty="0" err="1" smtClean="0"/>
              <a:t>pengaturan</a:t>
            </a:r>
            <a:r>
              <a:rPr lang="en-US" sz="2200" dirty="0" smtClean="0"/>
              <a:t> </a:t>
            </a:r>
            <a:r>
              <a:rPr lang="en-US" sz="2200" dirty="0" err="1" smtClean="0"/>
              <a:t>tindak</a:t>
            </a:r>
            <a:r>
              <a:rPr lang="en-US" sz="2200" dirty="0" smtClean="0"/>
              <a:t> </a:t>
            </a:r>
            <a:r>
              <a:rPr lang="en-US" sz="2200" dirty="0" err="1" smtClean="0"/>
              <a:t>pidana</a:t>
            </a:r>
            <a:r>
              <a:rPr lang="en-US" sz="2200" dirty="0" smtClean="0"/>
              <a:t>, </a:t>
            </a:r>
            <a:r>
              <a:rPr lang="en-US" sz="2200" dirty="0" err="1" smtClean="0"/>
              <a:t>sesungguhnya</a:t>
            </a:r>
            <a:r>
              <a:rPr lang="en-US" sz="2200" dirty="0" smtClean="0"/>
              <a:t> </a:t>
            </a:r>
            <a:r>
              <a:rPr lang="en-US" sz="2200" dirty="0" err="1" smtClean="0"/>
              <a:t>undang</a:t>
            </a:r>
            <a:r>
              <a:rPr lang="en-US" sz="2200" dirty="0" smtClean="0"/>
              <a:t>- </a:t>
            </a:r>
            <a:br>
              <a:rPr lang="en-US" sz="2200" dirty="0" smtClean="0"/>
            </a:br>
            <a:r>
              <a:rPr lang="en-US" sz="2200" dirty="0" err="1" smtClean="0"/>
              <a:t>undang</a:t>
            </a:r>
            <a:r>
              <a:rPr lang="en-US" sz="2200" dirty="0" smtClean="0"/>
              <a:t> </a:t>
            </a:r>
            <a:r>
              <a:rPr lang="en-US" sz="2200" dirty="0" err="1" smtClean="0"/>
              <a:t>pemilu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i="1" dirty="0" smtClean="0"/>
              <a:t>(</a:t>
            </a:r>
            <a:r>
              <a:rPr lang="en-US" sz="2200" i="1" dirty="0" err="1" smtClean="0"/>
              <a:t>lex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specialis</a:t>
            </a:r>
            <a:r>
              <a:rPr lang="en-US" sz="2200" i="1" dirty="0" smtClean="0"/>
              <a:t>)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mengatur</a:t>
            </a:r>
            <a:r>
              <a:rPr lang="en-US" sz="2200" dirty="0" smtClean="0"/>
              <a:t> </a:t>
            </a:r>
            <a:r>
              <a:rPr lang="en-US" sz="2200" dirty="0" err="1" smtClean="0"/>
              <a:t>tindak</a:t>
            </a:r>
            <a:r>
              <a:rPr lang="en-US" sz="2200" dirty="0" smtClean="0"/>
              <a:t> </a:t>
            </a:r>
            <a:r>
              <a:rPr lang="en-US" sz="2200" dirty="0" err="1" smtClean="0"/>
              <a:t>pidana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diatur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Pemilu</a:t>
            </a:r>
            <a:r>
              <a:rPr lang="en-US" sz="2200" dirty="0" smtClean="0"/>
              <a:t>.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itu</a:t>
            </a:r>
            <a:r>
              <a:rPr lang="en-US" sz="2200" dirty="0" smtClean="0"/>
              <a:t> </a:t>
            </a:r>
            <a:r>
              <a:rPr lang="en-US" sz="2200" dirty="0" err="1" smtClean="0"/>
              <a:t>kekhususan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menjadikan</a:t>
            </a:r>
            <a:r>
              <a:rPr lang="en-US" sz="2200" dirty="0" smtClean="0"/>
              <a:t> </a:t>
            </a:r>
            <a:r>
              <a:rPr lang="en-US" sz="2200" dirty="0" err="1" smtClean="0"/>
              <a:t>delik</a:t>
            </a:r>
            <a:r>
              <a:rPr lang="en-US" sz="2200" dirty="0" smtClean="0"/>
              <a:t> </a:t>
            </a:r>
            <a:r>
              <a:rPr lang="en-US" sz="2200" dirty="0" err="1" smtClean="0"/>
              <a:t>pelanggaran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pemilukada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delik</a:t>
            </a:r>
            <a:r>
              <a:rPr lang="en-US" sz="2200" dirty="0" smtClean="0"/>
              <a:t> yang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diatur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peraturan</a:t>
            </a:r>
            <a:r>
              <a:rPr lang="en-US" sz="2200" dirty="0" smtClean="0"/>
              <a:t> </a:t>
            </a:r>
            <a:r>
              <a:rPr lang="en-US" sz="2200" dirty="0" err="1" smtClean="0"/>
              <a:t>perundang-undangan</a:t>
            </a:r>
            <a:r>
              <a:rPr lang="en-US" sz="2200" dirty="0" smtClean="0"/>
              <a:t>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pemilihan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. </a:t>
            </a:r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2600" dirty="0" err="1" smtClean="0"/>
              <a:t>Pengaturan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mengenai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sifatnya</a:t>
            </a:r>
            <a:r>
              <a:rPr lang="en-US" sz="2600" dirty="0" smtClean="0"/>
              <a:t> </a:t>
            </a:r>
            <a:r>
              <a:rPr lang="en-US" sz="2600" i="1" dirty="0" err="1" smtClean="0"/>
              <a:t>lex</a:t>
            </a:r>
            <a:r>
              <a:rPr lang="en-US" sz="2600" i="1" dirty="0" smtClean="0"/>
              <a:t> </a:t>
            </a:r>
            <a:br>
              <a:rPr lang="en-US" sz="2600" i="1" dirty="0" smtClean="0"/>
            </a:br>
            <a:r>
              <a:rPr lang="en-US" sz="2600" i="1" dirty="0" err="1" smtClean="0"/>
              <a:t>specialis</a:t>
            </a:r>
            <a:r>
              <a:rPr lang="en-US" sz="2600" i="1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dibandingkan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pengaturan</a:t>
            </a:r>
            <a:r>
              <a:rPr lang="en-US" sz="2600" dirty="0" smtClean="0"/>
              <a:t> yang lain, </a:t>
            </a:r>
            <a:r>
              <a:rPr lang="en-US" sz="2600" dirty="0" err="1" smtClean="0"/>
              <a:t>termasuk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hal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pengaturan</a:t>
            </a:r>
            <a:r>
              <a:rPr lang="en-US" sz="2600" dirty="0" smtClean="0"/>
              <a:t> </a:t>
            </a:r>
            <a:r>
              <a:rPr lang="en-US" sz="2600" dirty="0" err="1" smtClean="0"/>
              <a:t>tentang</a:t>
            </a:r>
            <a:r>
              <a:rPr lang="en-US" sz="2600" dirty="0" smtClean="0"/>
              <a:t> </a:t>
            </a:r>
            <a:r>
              <a:rPr lang="en-US" sz="2600" dirty="0" err="1" smtClean="0"/>
              <a:t>hukum</a:t>
            </a:r>
            <a:r>
              <a:rPr lang="en-US" sz="2600" dirty="0" smtClean="0"/>
              <a:t> </a:t>
            </a:r>
            <a:r>
              <a:rPr lang="en-US" sz="2600" dirty="0" err="1" smtClean="0"/>
              <a:t>pidana</a:t>
            </a:r>
            <a:r>
              <a:rPr lang="en-US" sz="2600" dirty="0" smtClean="0"/>
              <a:t>. </a:t>
            </a:r>
            <a:r>
              <a:rPr lang="en-US" sz="2600" dirty="0" err="1" smtClean="0"/>
              <a:t>Potensi</a:t>
            </a:r>
            <a:r>
              <a:rPr lang="en-US" sz="2600" dirty="0" smtClean="0"/>
              <a:t> </a:t>
            </a:r>
            <a:r>
              <a:rPr lang="en-US" sz="2600" dirty="0" err="1" smtClean="0"/>
              <a:t>pelaku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undang-undang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lain: 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200" dirty="0" err="1" smtClean="0"/>
              <a:t>Penyelenggaran</a:t>
            </a:r>
            <a:r>
              <a:rPr lang="en-US" sz="2200" dirty="0" smtClean="0"/>
              <a:t> </a:t>
            </a:r>
            <a:r>
              <a:rPr lang="en-US" sz="2200" dirty="0" err="1" smtClean="0"/>
              <a:t>Pemilu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meliputi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KPU, KPU </a:t>
            </a:r>
            <a:r>
              <a:rPr lang="en-US" sz="2200" dirty="0" err="1" smtClean="0"/>
              <a:t>Propinsi</a:t>
            </a:r>
            <a:r>
              <a:rPr lang="en-US" sz="2200" dirty="0" smtClean="0"/>
              <a:t>, </a:t>
            </a:r>
            <a:br>
              <a:rPr lang="en-US" sz="2200" dirty="0" smtClean="0"/>
            </a:br>
            <a:r>
              <a:rPr lang="en-US" sz="2200" dirty="0" smtClean="0"/>
              <a:t>KPU </a:t>
            </a:r>
            <a:r>
              <a:rPr lang="en-US" sz="2200" dirty="0" err="1" smtClean="0"/>
              <a:t>KabupatenjKota</a:t>
            </a:r>
            <a:r>
              <a:rPr lang="en-US" sz="2200" dirty="0" smtClean="0"/>
              <a:t>,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Bawaslu</a:t>
            </a:r>
            <a:r>
              <a:rPr lang="en-US" sz="2200" dirty="0" smtClean="0"/>
              <a:t>, </a:t>
            </a:r>
            <a:r>
              <a:rPr lang="en-US" sz="2200" dirty="0" err="1" smtClean="0"/>
              <a:t>Panwaslu</a:t>
            </a:r>
            <a:r>
              <a:rPr lang="en-US" sz="2200" dirty="0" smtClean="0"/>
              <a:t> </a:t>
            </a:r>
            <a:r>
              <a:rPr lang="en-US" sz="2200" dirty="0" err="1" smtClean="0"/>
              <a:t>Propinsi</a:t>
            </a:r>
            <a:r>
              <a:rPr lang="en-US" sz="2200" dirty="0" smtClean="0"/>
              <a:t>, </a:t>
            </a:r>
            <a:r>
              <a:rPr lang="en-US" sz="2200" dirty="0" err="1" smtClean="0"/>
              <a:t>Panwaslu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Kabupaten</a:t>
            </a:r>
            <a:r>
              <a:rPr lang="en-US" sz="2200" dirty="0" smtClean="0"/>
              <a:t> Kota, </a:t>
            </a:r>
            <a:r>
              <a:rPr lang="en-US" sz="2200" dirty="0" err="1" smtClean="0"/>
              <a:t>Panwas</a:t>
            </a:r>
            <a:r>
              <a:rPr lang="en-US" sz="2200" dirty="0" smtClean="0"/>
              <a:t> </a:t>
            </a:r>
            <a:r>
              <a:rPr lang="en-US" sz="2200" dirty="0" err="1" smtClean="0"/>
              <a:t>Kecamatan</a:t>
            </a:r>
            <a:r>
              <a:rPr lang="en-US" sz="2200" dirty="0" smtClean="0"/>
              <a:t>, </a:t>
            </a:r>
            <a:r>
              <a:rPr lang="en-US" sz="2200" dirty="0" err="1" smtClean="0"/>
              <a:t>jajaran</a:t>
            </a:r>
            <a:r>
              <a:rPr lang="en-US" sz="2200" dirty="0" smtClean="0"/>
              <a:t> </a:t>
            </a:r>
            <a:r>
              <a:rPr lang="en-US" sz="2200" dirty="0" err="1" smtClean="0"/>
              <a:t>sekretariat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petugas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pelaksana</a:t>
            </a:r>
            <a:r>
              <a:rPr lang="en-US" sz="2200" dirty="0" smtClean="0"/>
              <a:t> </a:t>
            </a:r>
            <a:r>
              <a:rPr lang="en-US" sz="2200" dirty="0" err="1" smtClean="0"/>
              <a:t>lapangan</a:t>
            </a:r>
            <a:r>
              <a:rPr lang="en-US" sz="2200" dirty="0" smtClean="0"/>
              <a:t> </a:t>
            </a:r>
            <a:r>
              <a:rPr lang="en-US" sz="2200" dirty="0" err="1" smtClean="0"/>
              <a:t>lainnya</a:t>
            </a:r>
            <a:r>
              <a:rPr lang="en-US" sz="2200" dirty="0" smtClean="0"/>
              <a:t>; 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600" dirty="0" err="1" smtClean="0"/>
              <a:t>Peserta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dirty="0" err="1" smtClean="0"/>
              <a:t>pengurus</a:t>
            </a:r>
            <a:r>
              <a:rPr lang="en-US" sz="2600" dirty="0" smtClean="0"/>
              <a:t> </a:t>
            </a:r>
            <a:r>
              <a:rPr lang="en-US" sz="2600" dirty="0" err="1" smtClean="0"/>
              <a:t>partai</a:t>
            </a:r>
            <a:r>
              <a:rPr lang="en-US" sz="2600" dirty="0" smtClean="0"/>
              <a:t> </a:t>
            </a:r>
            <a:r>
              <a:rPr lang="en-US" sz="2600" dirty="0" err="1" smtClean="0"/>
              <a:t>politik</a:t>
            </a:r>
            <a:r>
              <a:rPr lang="en-US" sz="2600" dirty="0" smtClean="0"/>
              <a:t>, </a:t>
            </a:r>
            <a:r>
              <a:rPr lang="en-US" sz="2600" dirty="0" err="1" smtClean="0"/>
              <a:t>calon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DPR, DPD, </a:t>
            </a:r>
            <a:br>
              <a:rPr lang="en-US" sz="2600" dirty="0" smtClean="0"/>
            </a:br>
            <a:r>
              <a:rPr lang="en-US" sz="2600" dirty="0" smtClean="0"/>
              <a:t>DPRD, </a:t>
            </a:r>
            <a:r>
              <a:rPr lang="en-US" sz="2600" dirty="0" err="1" smtClean="0"/>
              <a:t>pasangan</a:t>
            </a:r>
            <a:r>
              <a:rPr lang="en-US" sz="2600" dirty="0" smtClean="0"/>
              <a:t> </a:t>
            </a:r>
            <a:r>
              <a:rPr lang="en-US" sz="2600" dirty="0" err="1" smtClean="0"/>
              <a:t>calon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tim</a:t>
            </a:r>
            <a:r>
              <a:rPr lang="en-US" sz="2600" dirty="0" smtClean="0"/>
              <a:t> </a:t>
            </a:r>
            <a:r>
              <a:rPr lang="en-US" sz="2600" dirty="0" err="1" smtClean="0"/>
              <a:t>kampanye</a:t>
            </a:r>
            <a:r>
              <a:rPr lang="en-US" sz="2600" dirty="0" smtClean="0"/>
              <a:t>; 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600" dirty="0" err="1" smtClean="0"/>
              <a:t>Pejabat</a:t>
            </a:r>
            <a:r>
              <a:rPr lang="en-US" sz="2600" dirty="0" smtClean="0"/>
              <a:t> </a:t>
            </a:r>
            <a:r>
              <a:rPr lang="en-US" sz="2600" dirty="0" err="1" smtClean="0"/>
              <a:t>tertentu</a:t>
            </a:r>
            <a:r>
              <a:rPr lang="en-US" sz="2600" dirty="0" smtClean="0"/>
              <a:t>, </a:t>
            </a:r>
            <a:r>
              <a:rPr lang="en-US" sz="2600" dirty="0" err="1" smtClean="0"/>
              <a:t>seperti</a:t>
            </a:r>
            <a:r>
              <a:rPr lang="en-US" sz="2600" dirty="0" smtClean="0"/>
              <a:t>: PNS,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TNI,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dirty="0" err="1" smtClean="0"/>
              <a:t>Polri</a:t>
            </a:r>
            <a:r>
              <a:rPr lang="en-US" sz="2600" dirty="0" smtClean="0"/>
              <a:t>, </a:t>
            </a:r>
            <a:r>
              <a:rPr lang="en-US" sz="2600" dirty="0" err="1" smtClean="0"/>
              <a:t>pengurus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BUMNjBUMD</a:t>
            </a:r>
            <a:r>
              <a:rPr lang="en-US" sz="2600" dirty="0" smtClean="0"/>
              <a:t>, </a:t>
            </a:r>
            <a:r>
              <a:rPr lang="en-US" sz="2600" dirty="0" err="1" smtClean="0"/>
              <a:t>Gubernurjpimpinan</a:t>
            </a:r>
            <a:r>
              <a:rPr lang="en-US" sz="2600" dirty="0" smtClean="0"/>
              <a:t> Bank Indonesia, </a:t>
            </a:r>
            <a:r>
              <a:rPr lang="en-US" sz="2600" dirty="0" err="1" smtClean="0"/>
              <a:t>Perangkat</a:t>
            </a:r>
            <a:r>
              <a:rPr lang="en-US" sz="2600" dirty="0" smtClean="0"/>
              <a:t> </a:t>
            </a:r>
            <a:r>
              <a:rPr lang="en-US" sz="2600" dirty="0" err="1" smtClean="0"/>
              <a:t>Desa</a:t>
            </a:r>
            <a:r>
              <a:rPr lang="en-US" sz="2600" dirty="0" smtClean="0"/>
              <a:t>, </a:t>
            </a:r>
            <a:br>
              <a:rPr lang="en-US" sz="2600" dirty="0" smtClean="0"/>
            </a:b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badan</a:t>
            </a:r>
            <a:r>
              <a:rPr lang="en-US" sz="2600" dirty="0" smtClean="0"/>
              <a:t> lain yang </a:t>
            </a:r>
            <a:r>
              <a:rPr lang="en-US" sz="2600" dirty="0" err="1" smtClean="0"/>
              <a:t>anggarannya</a:t>
            </a:r>
            <a:r>
              <a:rPr lang="en-US" sz="2600" dirty="0" smtClean="0"/>
              <a:t> </a:t>
            </a:r>
            <a:r>
              <a:rPr lang="en-US" sz="2600" dirty="0" err="1" smtClean="0"/>
              <a:t>bersumber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keuangan</a:t>
            </a:r>
            <a:r>
              <a:rPr lang="en-US" sz="2600" dirty="0" smtClean="0"/>
              <a:t> </a:t>
            </a:r>
            <a:r>
              <a:rPr lang="en-US" sz="2600" dirty="0" err="1" smtClean="0"/>
              <a:t>negara</a:t>
            </a:r>
            <a:r>
              <a:rPr lang="en-US" sz="2600" dirty="0" smtClean="0"/>
              <a:t>; 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600" dirty="0" err="1" smtClean="0"/>
              <a:t>Profesi</a:t>
            </a:r>
            <a:r>
              <a:rPr lang="en-US" sz="2600" dirty="0" smtClean="0"/>
              <a:t> media </a:t>
            </a:r>
            <a:r>
              <a:rPr lang="en-US" sz="2600" dirty="0" err="1" smtClean="0"/>
              <a:t>cetakjelektronik</a:t>
            </a:r>
            <a:r>
              <a:rPr lang="en-US" sz="2600" dirty="0" smtClean="0"/>
              <a:t>, </a:t>
            </a:r>
            <a:r>
              <a:rPr lang="en-US" sz="2600" dirty="0" err="1" smtClean="0"/>
              <a:t>pelaksana</a:t>
            </a:r>
            <a:r>
              <a:rPr lang="en-US" sz="2600" dirty="0" smtClean="0"/>
              <a:t> </a:t>
            </a:r>
            <a:r>
              <a:rPr lang="en-US" sz="2600" dirty="0" err="1" smtClean="0"/>
              <a:t>pengadaan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, </a:t>
            </a:r>
            <a:r>
              <a:rPr lang="en-US" sz="2600" dirty="0" err="1" smtClean="0"/>
              <a:t>distri</a:t>
            </a:r>
            <a:r>
              <a:rPr lang="en-US" sz="2600" dirty="0" smtClean="0"/>
              <a:t>- </a:t>
            </a:r>
            <a:br>
              <a:rPr lang="en-US" sz="2600" dirty="0" smtClean="0"/>
            </a:br>
            <a:r>
              <a:rPr lang="en-US" sz="2600" dirty="0" err="1" smtClean="0"/>
              <a:t>butor</a:t>
            </a:r>
            <a:r>
              <a:rPr lang="en-US" sz="2600" dirty="0" smtClean="0"/>
              <a:t>; 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600" dirty="0" err="1" smtClean="0"/>
              <a:t>Pemantau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negeri</a:t>
            </a:r>
            <a:r>
              <a:rPr lang="en-US" sz="2600" dirty="0" smtClean="0"/>
              <a:t> </a:t>
            </a:r>
            <a:r>
              <a:rPr lang="en-US" sz="2600" dirty="0" err="1" smtClean="0"/>
              <a:t>maupun</a:t>
            </a:r>
            <a:r>
              <a:rPr lang="en-US" sz="2600" dirty="0" smtClean="0"/>
              <a:t> </a:t>
            </a:r>
            <a:r>
              <a:rPr lang="en-US" sz="2600" dirty="0" err="1" smtClean="0"/>
              <a:t>asing</a:t>
            </a:r>
            <a:r>
              <a:rPr lang="en-US" sz="2600" dirty="0" smtClean="0"/>
              <a:t>; </a:t>
            </a:r>
          </a:p>
          <a:p>
            <a:pPr marL="788670" lvl="1" indent="-514350" algn="just">
              <a:buFont typeface="+mj-lt"/>
              <a:buAutoNum type="arabicPeriod"/>
            </a:pPr>
            <a:r>
              <a:rPr lang="en-US" sz="2600" dirty="0" err="1" smtClean="0"/>
              <a:t>Masyarakat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</a:t>
            </a:r>
            <a:r>
              <a:rPr lang="en-US" sz="2600" dirty="0" smtClean="0"/>
              <a:t>, </a:t>
            </a:r>
            <a:r>
              <a:rPr lang="en-US" sz="2600" dirty="0" err="1" smtClean="0"/>
              <a:t>pelaksana</a:t>
            </a:r>
            <a:r>
              <a:rPr lang="en-US" sz="2600" dirty="0" smtClean="0"/>
              <a:t> survey </a:t>
            </a:r>
            <a:r>
              <a:rPr lang="en-US" sz="2600" dirty="0" err="1" smtClean="0"/>
              <a:t>jhitungan</a:t>
            </a:r>
            <a:r>
              <a:rPr lang="en-US" sz="2600" dirty="0" smtClean="0"/>
              <a:t> </a:t>
            </a:r>
            <a:r>
              <a:rPr lang="en-US" sz="2600" dirty="0" err="1" smtClean="0"/>
              <a:t>cepat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yang </a:t>
            </a:r>
            <a:br>
              <a:rPr lang="en-US" sz="2600" dirty="0" smtClean="0"/>
            </a:b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"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orang</a:t>
            </a:r>
            <a:r>
              <a:rPr lang="en-US" sz="2600" dirty="0" smtClean="0"/>
              <a:t>". </a:t>
            </a:r>
          </a:p>
          <a:p>
            <a:pPr algn="just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menyelesaikan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bersifat</a:t>
            </a:r>
            <a:r>
              <a:rPr lang="en-US" sz="2600" dirty="0" smtClean="0"/>
              <a:t> </a:t>
            </a:r>
            <a:r>
              <a:rPr lang="en-US" sz="2600" dirty="0" err="1" smtClean="0"/>
              <a:t>pidana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berbeda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penanganan</a:t>
            </a:r>
            <a:r>
              <a:rPr lang="en-US" sz="2600" dirty="0" smtClean="0"/>
              <a:t> </a:t>
            </a:r>
            <a:r>
              <a:rPr lang="en-US" sz="2600" dirty="0" err="1" smtClean="0"/>
              <a:t>tindak</a:t>
            </a:r>
            <a:r>
              <a:rPr lang="en-US" sz="2600" dirty="0" smtClean="0"/>
              <a:t> </a:t>
            </a:r>
            <a:r>
              <a:rPr lang="en-US" sz="2600" dirty="0" err="1" smtClean="0"/>
              <a:t>pidana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umumnya</a:t>
            </a:r>
            <a:r>
              <a:rPr lang="en-US" sz="2600" dirty="0" smtClean="0"/>
              <a:t> </a:t>
            </a:r>
            <a:r>
              <a:rPr lang="en-US" sz="2600" dirty="0" err="1" smtClean="0"/>
              <a:t>yaitu</a:t>
            </a:r>
            <a:r>
              <a:rPr lang="en-US" sz="2600" dirty="0" smtClean="0"/>
              <a:t> </a:t>
            </a:r>
            <a:r>
              <a:rPr lang="en-US" sz="2600" dirty="0" err="1" smtClean="0"/>
              <a:t>melalui</a:t>
            </a:r>
            <a:r>
              <a:rPr lang="en-US" sz="2600" dirty="0" smtClean="0"/>
              <a:t> </a:t>
            </a:r>
            <a:r>
              <a:rPr lang="en-US" sz="2600" dirty="0" err="1" smtClean="0"/>
              <a:t>Kepolisian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diteruskan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Kejaksaan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bermuara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Pengadilan</a:t>
            </a:r>
            <a:r>
              <a:rPr lang="en-US" sz="2600" dirty="0" smtClean="0"/>
              <a:t>.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</a:t>
            </a:r>
            <a:r>
              <a:rPr lang="en-US" sz="2600" dirty="0" err="1" smtClean="0"/>
              <a:t>perbuatan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tindak</a:t>
            </a:r>
            <a:r>
              <a:rPr lang="en-US" sz="2600" dirty="0" smtClean="0"/>
              <a:t> </a:t>
            </a:r>
            <a:r>
              <a:rPr lang="en-US" sz="2600" dirty="0" err="1" smtClean="0"/>
              <a:t>pidana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diatur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undang-undang</a:t>
            </a:r>
            <a:r>
              <a:rPr lang="en-US" sz="2600" dirty="0" smtClean="0"/>
              <a:t> </a:t>
            </a:r>
            <a:r>
              <a:rPr lang="en-US" sz="2600" dirty="0" err="1" smtClean="0"/>
              <a:t>Pemilu</a:t>
            </a:r>
            <a:r>
              <a:rPr lang="en-US" sz="2600" dirty="0" smtClean="0"/>
              <a:t>, </a:t>
            </a:r>
            <a:r>
              <a:rPr lang="en-US" sz="2600" dirty="0" err="1" smtClean="0"/>
              <a:t>tata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penyelesaiannya</a:t>
            </a:r>
            <a:r>
              <a:rPr lang="en-US" sz="2600" dirty="0" smtClean="0"/>
              <a:t> </a:t>
            </a:r>
            <a:r>
              <a:rPr lang="en-US" sz="2600" dirty="0" err="1" smtClean="0"/>
              <a:t>mengacu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KUHAP.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menganut</a:t>
            </a:r>
            <a:r>
              <a:rPr lang="en-US" sz="2600" dirty="0" smtClean="0"/>
              <a:t> </a:t>
            </a:r>
            <a:r>
              <a:rPr lang="en-US" sz="2600" dirty="0" err="1" smtClean="0"/>
              <a:t>asas</a:t>
            </a:r>
            <a:r>
              <a:rPr lang="en-US" sz="2600" dirty="0" smtClean="0"/>
              <a:t> </a:t>
            </a:r>
            <a:r>
              <a:rPr lang="en-US" sz="2600" i="1" dirty="0" err="1" smtClean="0"/>
              <a:t>lex</a:t>
            </a:r>
            <a:r>
              <a:rPr lang="en-US" sz="2600" i="1" dirty="0" smtClean="0"/>
              <a:t> specialist </a:t>
            </a:r>
            <a:br>
              <a:rPr lang="en-US" sz="2600" i="1" dirty="0" smtClean="0"/>
            </a:br>
            <a:r>
              <a:rPr lang="en-US" sz="2600" i="1" dirty="0" err="1" smtClean="0"/>
              <a:t>derogat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lex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qenerali</a:t>
            </a:r>
            <a:r>
              <a:rPr lang="en-US" sz="2600" i="1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aturan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undang-undang</a:t>
            </a:r>
            <a:r>
              <a:rPr lang="en-US" sz="2600" dirty="0" smtClean="0"/>
              <a:t> </a:t>
            </a:r>
            <a:r>
              <a:rPr lang="en-US" sz="2600" dirty="0" err="1" smtClean="0"/>
              <a:t>pemilihan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utama</a:t>
            </a:r>
            <a:r>
              <a:rPr lang="en-US" sz="2600" dirty="0" smtClean="0"/>
              <a:t>. </a:t>
            </a:r>
            <a:r>
              <a:rPr lang="en-US" sz="2600" dirty="0" err="1" smtClean="0"/>
              <a:t>Apabila</a:t>
            </a:r>
            <a:r>
              <a:rPr lang="en-US" sz="2600" dirty="0" smtClean="0"/>
              <a:t>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aturan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sarna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ketentuan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diatur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smtClean="0"/>
              <a:t>KUHP </a:t>
            </a:r>
            <a:r>
              <a:rPr lang="en-US" sz="2600" dirty="0" err="1" smtClean="0"/>
              <a:t>dan</a:t>
            </a:r>
            <a:r>
              <a:rPr lang="en-US" sz="2600" dirty="0" smtClean="0"/>
              <a:t> KUHAP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berlaku</a:t>
            </a:r>
            <a:r>
              <a:rPr lang="en-US" sz="2600" dirty="0" smtClean="0"/>
              <a:t>.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pengawasan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, </a:t>
            </a:r>
            <a:br>
              <a:rPr lang="en-US" sz="2600" dirty="0" smtClean="0"/>
            </a:br>
            <a:r>
              <a:rPr lang="en-US" sz="2600" dirty="0" err="1" smtClean="0"/>
              <a:t>Bawaslu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Panwaslu</a:t>
            </a:r>
            <a:r>
              <a:rPr lang="en-US" sz="2600" dirty="0" smtClean="0"/>
              <a:t> </a:t>
            </a:r>
            <a:r>
              <a:rPr lang="en-US" sz="2600" dirty="0" err="1" smtClean="0"/>
              <a:t>berperan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menerima</a:t>
            </a:r>
            <a:r>
              <a:rPr lang="en-US" sz="2600" dirty="0" smtClean="0"/>
              <a:t> </a:t>
            </a:r>
            <a:r>
              <a:rPr lang="en-US" sz="2600" dirty="0" err="1" smtClean="0"/>
              <a:t>laporan</a:t>
            </a:r>
            <a:r>
              <a:rPr lang="en-US" sz="2600" dirty="0" smtClean="0"/>
              <a:t>,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kajian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atas</a:t>
            </a:r>
            <a:r>
              <a:rPr lang="en-US" sz="2600" dirty="0" smtClean="0"/>
              <a:t> </a:t>
            </a:r>
            <a:r>
              <a:rPr lang="en-US" sz="2600" dirty="0" err="1" smtClean="0"/>
              <a:t>laporan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temuan</a:t>
            </a:r>
            <a:r>
              <a:rPr lang="en-US" sz="2600" dirty="0" smtClean="0"/>
              <a:t> </a:t>
            </a:r>
            <a:r>
              <a:rPr lang="en-US" sz="2600" dirty="0" err="1" smtClean="0"/>
              <a:t>adanya</a:t>
            </a:r>
            <a:r>
              <a:rPr lang="en-US" sz="2600" dirty="0" smtClean="0"/>
              <a:t> </a:t>
            </a:r>
            <a:r>
              <a:rPr lang="en-US" sz="2600" dirty="0" err="1" smtClean="0"/>
              <a:t>dugaan</a:t>
            </a:r>
            <a:r>
              <a:rPr lang="en-US" sz="2600" dirty="0" smtClean="0"/>
              <a:t> </a:t>
            </a:r>
            <a:r>
              <a:rPr lang="en-US" sz="2600" dirty="0" err="1" smtClean="0"/>
              <a:t>pelanggaran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meneruskan</a:t>
            </a:r>
            <a:r>
              <a:rPr lang="en-US" sz="2600" dirty="0" smtClean="0"/>
              <a:t> </a:t>
            </a:r>
            <a:r>
              <a:rPr lang="en-US" sz="2600" dirty="0" err="1" smtClean="0"/>
              <a:t>temuan</a:t>
            </a:r>
            <a:r>
              <a:rPr lang="en-US" sz="2600" dirty="0" smtClean="0"/>
              <a:t> </a:t>
            </a:r>
            <a:br>
              <a:rPr lang="en-US" sz="2600" dirty="0" smtClean="0"/>
            </a:b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laporan</a:t>
            </a:r>
            <a:r>
              <a:rPr lang="en-US" sz="2600" dirty="0" smtClean="0"/>
              <a:t> </a:t>
            </a:r>
            <a:r>
              <a:rPr lang="en-US" sz="2600" dirty="0" err="1" smtClean="0"/>
              <a:t>dimaksud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</a:t>
            </a:r>
            <a:r>
              <a:rPr lang="en-US" sz="2600" dirty="0" err="1" smtClean="0"/>
              <a:t>institusi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berwenang</a:t>
            </a:r>
            <a:r>
              <a:rPr lang="en-US" sz="26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7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Pemllu</a:t>
            </a:r>
            <a:r>
              <a:rPr lang="en-US" dirty="0" smtClean="0"/>
              <a:t>.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 </a:t>
            </a:r>
            <a:br>
              <a:rPr lang="en-US" dirty="0" smtClean="0"/>
            </a:b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Pengadilan</a:t>
            </a:r>
            <a:r>
              <a:rPr lang="en-US" dirty="0" smtClean="0"/>
              <a:t> Tata Usaha 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mumutuskan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.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Tata Usaha Negara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merneriksa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Umum</a:t>
            </a:r>
            <a:r>
              <a:rPr lang="en-US" dirty="0" smtClean="0"/>
              <a:t>.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Konstitusi</a:t>
            </a:r>
            <a:r>
              <a:rPr lang="en-US" dirty="0" smtClean="0"/>
              <a:t>.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pernilu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1" dirty="0" smtClean="0"/>
              <a:t>D. </a:t>
            </a:r>
            <a:r>
              <a:rPr lang="en-US" sz="2700" b="1" dirty="0" err="1" smtClean="0"/>
              <a:t>Penanganan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Temuan</a:t>
            </a:r>
            <a:r>
              <a:rPr lang="en-US" sz="2700" b="1" dirty="0" smtClean="0"/>
              <a:t> Dan </a:t>
            </a:r>
            <a:r>
              <a:rPr lang="en-US" sz="2700" b="1" dirty="0" err="1" smtClean="0"/>
              <a:t>Laporan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Pelanggaran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Pemilu</a:t>
            </a:r>
            <a:r>
              <a:rPr lang="en-US" sz="2700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454 UU No.7 </a:t>
            </a:r>
            <a:r>
              <a:rPr lang="en-US" dirty="0" err="1" smtClean="0"/>
              <a:t>tahun</a:t>
            </a:r>
            <a:r>
              <a:rPr lang="en-US" dirty="0" smtClean="0"/>
              <a:t> 2017,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/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LN,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TPS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Negara Indonesia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,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KelurahanjDesa</a:t>
            </a:r>
            <a:r>
              <a:rPr lang="en-US" dirty="0" smtClean="0"/>
              <a:t>, </a:t>
            </a:r>
            <a:r>
              <a:rPr lang="en-US" dirty="0" err="1" smtClean="0"/>
              <a:t>Panwaslu</a:t>
            </a:r>
            <a:r>
              <a:rPr lang="en-US" dirty="0" smtClean="0"/>
              <a:t> LN,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TPS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: </a:t>
            </a:r>
          </a:p>
          <a:p>
            <a:pPr marL="731520" lvl="1" indent="-457200" algn="just">
              <a:buFont typeface="+mj-lt"/>
              <a:buAutoNum type="alphaL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pelapor</a:t>
            </a:r>
            <a:r>
              <a:rPr lang="en-US" dirty="0" smtClean="0"/>
              <a:t>; </a:t>
            </a:r>
          </a:p>
          <a:p>
            <a:pPr marL="731520" lvl="1" indent="-457200" algn="just">
              <a:buFont typeface="+mj-lt"/>
              <a:buAutoNum type="alphaLcPeriod"/>
            </a:pP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terlapor</a:t>
            </a:r>
            <a:r>
              <a:rPr lang="en-US" dirty="0" smtClean="0"/>
              <a:t>; </a:t>
            </a:r>
          </a:p>
          <a:p>
            <a:pPr marL="731520" lvl="1" indent="-457200" algn="just">
              <a:buFont typeface="+mj-lt"/>
              <a:buAutoNum type="alphaL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731520" lvl="1" indent="-457200" algn="just">
              <a:buFont typeface="+mj-lt"/>
              <a:buAutoNum type="alphaLcPeriod"/>
            </a:pP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347</TotalTime>
  <Words>58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MEKANISME PENANGANAN TERHADAP PELANGGARAN PEMILU DAN PELANGGARAN ADMINISTRASI PEMILU   </vt:lpstr>
      <vt:lpstr>A. Masalah Hukum Pemilu  </vt:lpstr>
      <vt:lpstr>B. jenis Pelanggaran Pemilu </vt:lpstr>
      <vt:lpstr>Slide 4</vt:lpstr>
      <vt:lpstr>Slide 5</vt:lpstr>
      <vt:lpstr>C. Lembaga Penegak Hukum Pemilu  </vt:lpstr>
      <vt:lpstr>Slide 7</vt:lpstr>
      <vt:lpstr>Slide 8</vt:lpstr>
      <vt:lpstr>D. Penanganan Temuan Dan Laporan Pelanggaran Pemilu  </vt:lpstr>
      <vt:lpstr>Slide 10</vt:lpstr>
      <vt:lpstr>Slide 11</vt:lpstr>
      <vt:lpstr>E. Pelanggaran Administrasi Pemilu  </vt:lpstr>
      <vt:lpstr>Slide 13</vt:lpstr>
      <vt:lpstr>Slide 14</vt:lpstr>
      <vt:lpstr>Slide 15</vt:lpstr>
      <vt:lpstr>F. Sengketa Proses Pemilu  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91</cp:revision>
  <dcterms:created xsi:type="dcterms:W3CDTF">2019-03-21T15:18:25Z</dcterms:created>
  <dcterms:modified xsi:type="dcterms:W3CDTF">2019-05-04T05:13:50Z</dcterms:modified>
</cp:coreProperties>
</file>