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316" r:id="rId3"/>
    <p:sldId id="335" r:id="rId4"/>
    <p:sldId id="257" r:id="rId6"/>
    <p:sldId id="364" r:id="rId7"/>
    <p:sldId id="365" r:id="rId8"/>
    <p:sldId id="366" r:id="rId9"/>
    <p:sldId id="367" r:id="rId10"/>
    <p:sldId id="368" r:id="rId11"/>
    <p:sldId id="370" r:id="rId12"/>
    <p:sldId id="371" r:id="rId13"/>
    <p:sldId id="372" r:id="rId14"/>
    <p:sldId id="373" r:id="rId15"/>
    <p:sldId id="377" r:id="rId16"/>
    <p:sldId id="378" r:id="rId17"/>
    <p:sldId id="379" r:id="rId18"/>
    <p:sldId id="380" r:id="rId19"/>
    <p:sldId id="410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992" autoAdjust="0"/>
    <p:restoredTop sz="93190" autoAdjust="0"/>
  </p:normalViewPr>
  <p:slideViewPr>
    <p:cSldViewPr>
      <p:cViewPr>
        <p:scale>
          <a:sx n="90" d="100"/>
          <a:sy n="90" d="100"/>
        </p:scale>
        <p:origin x="-756" y="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50576D4-8DE7-4D38-A6AB-AFFC0955E9A0}" type="datetimeFigureOut">
              <a:rPr lang="id-ID"/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  <a:endParaRPr lang="en-US" noProof="0" smtClean="0"/>
          </a:p>
          <a:p>
            <a:pPr lvl="1"/>
            <a:r>
              <a:rPr lang="en-US" noProof="0" smtClean="0"/>
              <a:t>Second level</a:t>
            </a:r>
            <a:endParaRPr lang="en-US" noProof="0" smtClean="0"/>
          </a:p>
          <a:p>
            <a:pPr lvl="2"/>
            <a:r>
              <a:rPr lang="en-US" noProof="0" smtClean="0"/>
              <a:t>Third level</a:t>
            </a:r>
            <a:endParaRPr lang="en-US" noProof="0" smtClean="0"/>
          </a:p>
          <a:p>
            <a:pPr lvl="3"/>
            <a:r>
              <a:rPr lang="en-US" noProof="0" smtClean="0"/>
              <a:t>Fourth level</a:t>
            </a:r>
            <a:endParaRPr lang="en-US" noProof="0" smtClean="0"/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23D7ED9-0DA6-4B58-8A6B-50EC85EDA1B3}" type="slidenum">
              <a:rPr lang="id-ID"/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BE52C4C-F8B4-4DB0-AA3D-E460887086E7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05C5E8F-AB52-4E82-94F3-803C78EB57E8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DE9021-75FD-46FA-927E-765252361D13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DE9021-75FD-46FA-927E-765252361D13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DE9021-75FD-46FA-927E-765252361D13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DE9021-75FD-46FA-927E-765252361D13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DE9021-75FD-46FA-927E-765252361D13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75FED7-8479-424B-998C-AAE7F6F60C60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3F0039-04C8-4C61-B59D-EA9E3975BFA1}" type="slidenum">
              <a:rPr lang="id-ID" smtClean="0"/>
            </a:fld>
            <a:endParaRPr lang="id-ID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70F0767-F9F5-4963-B5C5-2AFCDC9C3F11}" type="slidenum">
              <a:rPr lang="id-ID" smtClean="0"/>
            </a:fld>
            <a:endParaRPr lang="id-ID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08D8EBA-796D-47DB-B390-068F933A136E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FBD4FC3-151D-4483-AA94-8244031F851E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DA322A-A232-48B7-BAB3-88B74504EF56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2F15D36-E614-4E64-9CA7-AF70244851D4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4055081-E625-46F0-9C33-273C3AE28908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A646059-F18F-44C9-B3D3-914690FB42F5}" type="slidenum">
              <a:rPr lang="id-ID" smtClean="0"/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3C2D6-2D7F-487C-BDCB-3DEF06460AE1}" type="datetime1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E2C82-6CC9-4802-9A57-2ECF9A3B869C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9662A-481E-4A6C-BB40-0F0A65F28E81}" type="datetime1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23033-6212-481C-A364-CECAC398C65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20BB6-47C5-4FD2-9AF6-D19624B35EB0}" type="datetime1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BCEE1-B5DB-40F4-BE01-45C9198CEA02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DC6BC-78F8-4915-9B75-FF12487DBA1E}" type="datetime1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0BDC5-22DA-4CF2-A033-7F9CC043CD77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89398-7098-4784-BFC7-91B15748ADD6}" type="datetime1">
              <a:rPr lang="en-US"/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3D092-9AE6-4264-8798-7282BAEA7F40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575CE-9186-4A5E-90FE-10FC6635BA2E}" type="datetime1">
              <a:rPr lang="en-US"/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835BF-9401-4506-853A-F42B9854D2E5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FB138-F56D-4359-9DB4-EC89FEEB4B18}" type="datetime1">
              <a:rPr lang="en-US"/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41317-F592-444C-8B09-6FEDF9FDFD25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49699-CE71-4D41-A4AA-FECA86774BBC}" type="datetime1">
              <a:rPr lang="en-US"/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61EB7-B609-4ED7-A86F-38C8FBFF644D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D0699-35BD-46E0-96DB-ACE005BB87E3}" type="datetime1">
              <a:rPr lang="en-US"/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1DDD3-F18B-4A2E-8855-D7F5CA53106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F0ABB-09D2-43D7-A7F1-66D63245071A}" type="datetime1">
              <a:rPr lang="en-US"/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75E01-371E-4404-A29A-6401A40EBE2E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6AA9CD7-6AE2-425B-A1AD-5CC0B8B20EB6}" type="datetime1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4965974B-106F-46D5-89C5-71ABB6A9AA8E}" type="slidenum">
              <a:rPr lang="en-US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9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1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0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1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1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1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2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1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3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1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4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1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5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1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8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1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3725863"/>
            <a:ext cx="5638800" cy="113877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sz="2000" b="1" spc="0" dirty="0" smtClean="0">
                <a:solidFill>
                  <a:schemeClr val="bg1"/>
                </a:solidFill>
                <a:cs typeface="Times New Roman" panose="02020603050405020304"/>
              </a:rPr>
              <a:t>DETERMINAN</a:t>
            </a:r>
            <a:endParaRPr lang="en-US" spc="0" dirty="0" smtClean="0">
              <a:cs typeface="Times New Roman" panose="02020603050405020304"/>
            </a:endParaRPr>
          </a:p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PERTEMUAN 1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endParaRPr lang="en-US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AGUNG MULYO WIDODO</a:t>
            </a:r>
            <a:endParaRPr lang="en-US" sz="1400" b="1" dirty="0">
              <a:solidFill>
                <a:schemeClr val="bg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TEKNIK INFORMATIKA  FAKULTAS ILMU KOMPUTER</a:t>
            </a:r>
            <a:endParaRPr lang="en-US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89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9965" y="1828800"/>
            <a:ext cx="6849705" cy="182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84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25004" y="1752600"/>
            <a:ext cx="5933454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80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371600"/>
            <a:ext cx="6232688" cy="316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75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5914" y="1295400"/>
            <a:ext cx="5707886" cy="2127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70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371600"/>
            <a:ext cx="6242743" cy="370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65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905000"/>
            <a:ext cx="5707251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60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840930"/>
            <a:ext cx="5791200" cy="5294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762000" y="2819400"/>
            <a:ext cx="7499350" cy="685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T E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 R I M A   K A S I H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0" y="914400"/>
            <a:ext cx="9144000" cy="64633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/>
              <a:t>VISI DAN MISI UNIVERSITAS ESA UNGGUL</a:t>
            </a:r>
            <a:endParaRPr lang="en-US" sz="3600" b="1" dirty="0"/>
          </a:p>
        </p:txBody>
      </p:sp>
      <p:pic>
        <p:nvPicPr>
          <p:cNvPr id="307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560513"/>
            <a:ext cx="9144000" cy="4840287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6" descr="SUB#LIST copy.jpg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124200" y="2622550"/>
            <a:ext cx="3238500" cy="460375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</a:t>
            </a:r>
            <a:r>
              <a:rPr lang="en-US" sz="2400" b="1" dirty="0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Sebelum</a:t>
            </a:r>
            <a:r>
              <a:rPr lang="en-US" sz="2400" b="1" dirty="0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UTS </a:t>
            </a:r>
            <a:endParaRPr lang="en-US" sz="2400" b="1" dirty="0">
              <a:ln w="18415" cmpd="sng">
                <a:noFill/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81400" y="3276600"/>
            <a:ext cx="1524000" cy="43088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33355" y="3647209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02.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3962400" y="3657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962400" y="4038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962400" y="4419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962400" y="4800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962400" y="5181600"/>
            <a:ext cx="46482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410200" y="541020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-2057400" y="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038600" y="5562600"/>
            <a:ext cx="46482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038600" y="60198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640281" y="5600721"/>
            <a:ext cx="5105400" cy="36933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07.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636816" y="4038606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03.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647207" y="4402291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04.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647207" y="4776367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05.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647207" y="5181616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06.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647207" y="3248890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01. 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bject 7"/>
          <p:cNvSpPr txBox="1"/>
          <p:nvPr/>
        </p:nvSpPr>
        <p:spPr>
          <a:xfrm>
            <a:off x="4223658" y="3331030"/>
            <a:ext cx="4539342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spcBef>
                <a:spcPts val="260"/>
              </a:spcBef>
            </a:pPr>
            <a:r>
              <a:rPr lang="en-US" b="1" dirty="0" smtClean="0">
                <a:solidFill>
                  <a:schemeClr val="bg1"/>
                </a:solidFill>
                <a:cs typeface="Times New Roman" panose="02020603050405020304"/>
              </a:rPr>
              <a:t>DETERMINAN</a:t>
            </a:r>
            <a:endParaRPr b="1">
              <a:solidFill>
                <a:schemeClr val="bg1"/>
              </a:solidFill>
              <a:cs typeface="Times New Roman" panose="02020603050405020304"/>
            </a:endParaRPr>
          </a:p>
        </p:txBody>
      </p:sp>
      <p:sp>
        <p:nvSpPr>
          <p:cNvPr id="22" name="object 7"/>
          <p:cNvSpPr txBox="1"/>
          <p:nvPr/>
        </p:nvSpPr>
        <p:spPr>
          <a:xfrm>
            <a:off x="4223658" y="3701145"/>
            <a:ext cx="3873500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spcBef>
                <a:spcPts val="260"/>
              </a:spcBef>
            </a:pPr>
            <a:r>
              <a:rPr lang="en-US" b="1" dirty="0" smtClean="0">
                <a:solidFill>
                  <a:schemeClr val="bg1"/>
                </a:solidFill>
                <a:cs typeface="Times New Roman" panose="02020603050405020304"/>
              </a:rPr>
              <a:t>DETERMINAN (LANJUTAN)</a:t>
            </a:r>
            <a:endParaRPr b="1">
              <a:solidFill>
                <a:schemeClr val="bg1"/>
              </a:solidFill>
              <a:cs typeface="Times New Roman" panose="02020603050405020304"/>
            </a:endParaRPr>
          </a:p>
        </p:txBody>
      </p:sp>
      <p:sp>
        <p:nvSpPr>
          <p:cNvPr id="33" name="object 7"/>
          <p:cNvSpPr txBox="1"/>
          <p:nvPr/>
        </p:nvSpPr>
        <p:spPr>
          <a:xfrm>
            <a:off x="4212770" y="5236028"/>
            <a:ext cx="3886200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spcBef>
                <a:spcPts val="260"/>
              </a:spcBef>
            </a:pPr>
            <a:r>
              <a:rPr lang="en-US" b="1" dirty="0" smtClean="0">
                <a:solidFill>
                  <a:schemeClr val="bg1"/>
                </a:solidFill>
                <a:cs typeface="Times New Roman" panose="02020603050405020304"/>
              </a:rPr>
              <a:t>MATRIKS (LANJUTAN 3)</a:t>
            </a:r>
            <a:endParaRPr lang="en-US" b="1" dirty="0" smtClean="0">
              <a:solidFill>
                <a:schemeClr val="bg1"/>
              </a:solidFill>
              <a:cs typeface="Times New Roman" panose="02020603050405020304"/>
            </a:endParaRPr>
          </a:p>
        </p:txBody>
      </p:sp>
      <p:sp>
        <p:nvSpPr>
          <p:cNvPr id="34" name="object 7"/>
          <p:cNvSpPr txBox="1"/>
          <p:nvPr/>
        </p:nvSpPr>
        <p:spPr>
          <a:xfrm>
            <a:off x="4225474" y="4082144"/>
            <a:ext cx="4918526" cy="3311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spcBef>
                <a:spcPts val="260"/>
              </a:spcBef>
            </a:pPr>
            <a:r>
              <a:rPr lang="en-US" b="1" dirty="0" smtClean="0">
                <a:solidFill>
                  <a:schemeClr val="bg1"/>
                </a:solidFill>
                <a:cs typeface="Times New Roman" panose="02020603050405020304"/>
              </a:rPr>
              <a:t>MATRIKS</a:t>
            </a:r>
            <a:endParaRPr b="1">
              <a:solidFill>
                <a:schemeClr val="bg1"/>
              </a:solidFill>
              <a:cs typeface="Times New Roman" panose="02020603050405020304"/>
            </a:endParaRPr>
          </a:p>
        </p:txBody>
      </p:sp>
      <p:sp>
        <p:nvSpPr>
          <p:cNvPr id="35" name="object 7"/>
          <p:cNvSpPr txBox="1"/>
          <p:nvPr/>
        </p:nvSpPr>
        <p:spPr>
          <a:xfrm>
            <a:off x="4223658" y="4463144"/>
            <a:ext cx="4463142" cy="3093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spcBef>
                <a:spcPts val="260"/>
              </a:spcBef>
            </a:pPr>
            <a:r>
              <a:rPr lang="en-US" b="1" dirty="0" smtClean="0">
                <a:solidFill>
                  <a:schemeClr val="bg1"/>
                </a:solidFill>
                <a:cs typeface="Times New Roman" panose="02020603050405020304"/>
              </a:rPr>
              <a:t>MATRIKS (LANJUTAN 1)</a:t>
            </a:r>
            <a:endParaRPr lang="en-US" b="1" dirty="0" smtClean="0">
              <a:solidFill>
                <a:schemeClr val="bg1"/>
              </a:solidFill>
              <a:cs typeface="Times New Roman" panose="02020603050405020304"/>
            </a:endParaRPr>
          </a:p>
        </p:txBody>
      </p:sp>
      <p:sp>
        <p:nvSpPr>
          <p:cNvPr id="36" name="object 7"/>
          <p:cNvSpPr txBox="1"/>
          <p:nvPr/>
        </p:nvSpPr>
        <p:spPr>
          <a:xfrm>
            <a:off x="4203700" y="4833258"/>
            <a:ext cx="4940300" cy="3365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spcBef>
                <a:spcPts val="260"/>
              </a:spcBef>
            </a:pPr>
            <a:r>
              <a:rPr lang="en-US" b="1" dirty="0" smtClean="0">
                <a:solidFill>
                  <a:schemeClr val="bg1"/>
                </a:solidFill>
                <a:cs typeface="Times New Roman" panose="02020603050405020304"/>
              </a:rPr>
              <a:t>MATRIKS (LANJUTAN 2)</a:t>
            </a:r>
            <a:endParaRPr lang="en-US" b="1" dirty="0" smtClean="0">
              <a:solidFill>
                <a:schemeClr val="bg1"/>
              </a:solidFill>
              <a:cs typeface="Times New Roman" panose="02020603050405020304"/>
            </a:endParaRPr>
          </a:p>
          <a:p>
            <a:pPr marL="12700">
              <a:spcBef>
                <a:spcPts val="260"/>
              </a:spcBef>
            </a:pPr>
            <a:r>
              <a:rPr lang="en-US" b="1" dirty="0" smtClean="0">
                <a:solidFill>
                  <a:schemeClr val="bg1"/>
                </a:solidFill>
                <a:cs typeface="Times New Roman" panose="02020603050405020304"/>
              </a:rPr>
              <a:t>)</a:t>
            </a:r>
            <a:endParaRPr lang="en-US" b="1" dirty="0" smtClean="0">
              <a:solidFill>
                <a:schemeClr val="bg1"/>
              </a:solidFill>
              <a:cs typeface="Times New Roman" panose="02020603050405020304"/>
            </a:endParaRPr>
          </a:p>
        </p:txBody>
      </p:sp>
      <p:sp>
        <p:nvSpPr>
          <p:cNvPr id="37" name="object 7"/>
          <p:cNvSpPr txBox="1"/>
          <p:nvPr/>
        </p:nvSpPr>
        <p:spPr>
          <a:xfrm>
            <a:off x="4212766" y="5660578"/>
            <a:ext cx="3886200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spcBef>
                <a:spcPts val="260"/>
              </a:spcBef>
            </a:pPr>
            <a:r>
              <a:rPr lang="en-US" b="1" dirty="0" smtClean="0">
                <a:solidFill>
                  <a:schemeClr val="bg1"/>
                </a:solidFill>
                <a:cs typeface="Times New Roman" panose="02020603050405020304"/>
              </a:rPr>
              <a:t>MATRIKS (LANJUTAN 4)</a:t>
            </a:r>
            <a:endParaRPr lang="en-US" b="1" dirty="0" smtClean="0">
              <a:solidFill>
                <a:schemeClr val="bg1"/>
              </a:solidFill>
              <a:cs typeface="Times New Roman" panose="02020603050405020304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6" descr="SUB#LIST copy.jpg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124200" y="2622550"/>
            <a:ext cx="3238500" cy="461963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</a:t>
            </a:r>
            <a:r>
              <a:rPr lang="en-US" sz="2400" b="1" dirty="0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Setelah</a:t>
            </a:r>
            <a:r>
              <a:rPr lang="en-US" sz="2400" b="1" dirty="0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UTS </a:t>
            </a:r>
            <a:endParaRPr lang="en-US" sz="2400" b="1" dirty="0">
              <a:ln w="18415" cmpd="sng">
                <a:noFill/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81400" y="3276600"/>
            <a:ext cx="1524000" cy="43088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33355" y="3647209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  <a:r>
              <a:rPr lang="en-US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3962400" y="3657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962400" y="4038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962400" y="4419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962400" y="4800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962400" y="5181600"/>
            <a:ext cx="46482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410200" y="541020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-2057400" y="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038600" y="5562600"/>
            <a:ext cx="46482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038600" y="60198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3636816" y="4079550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10.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647207" y="4443235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11.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647207" y="4817311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12.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647207" y="5222560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13.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647207" y="3248890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08. 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bject 7"/>
          <p:cNvSpPr txBox="1"/>
          <p:nvPr/>
        </p:nvSpPr>
        <p:spPr>
          <a:xfrm>
            <a:off x="4122760" y="3327616"/>
            <a:ext cx="4724400" cy="3026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spcBef>
                <a:spcPts val="26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PERSAMAAN LINIER DAN GARIS LURUS</a:t>
            </a:r>
            <a:endParaRPr lang="en-US" b="1" dirty="0" smtClean="0">
              <a:solidFill>
                <a:schemeClr val="bg1"/>
              </a:solidFill>
              <a:cs typeface="Times New Roman" panose="02020603050405020304"/>
            </a:endParaRPr>
          </a:p>
        </p:txBody>
      </p:sp>
      <p:sp>
        <p:nvSpPr>
          <p:cNvPr id="33" name="object 7"/>
          <p:cNvSpPr txBox="1"/>
          <p:nvPr/>
        </p:nvSpPr>
        <p:spPr>
          <a:xfrm>
            <a:off x="4191000" y="4082144"/>
            <a:ext cx="4724400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spcBef>
                <a:spcPts val="260"/>
              </a:spcBef>
            </a:pPr>
            <a:endParaRPr lang="en-US" b="1" dirty="0" smtClean="0">
              <a:solidFill>
                <a:schemeClr val="bg1"/>
              </a:solidFill>
              <a:latin typeface="Arial" panose="020B0604020202020204" pitchFamily="34" charset="0"/>
              <a:ea typeface="Segoe UI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40" name="object 7"/>
          <p:cNvSpPr txBox="1"/>
          <p:nvPr/>
        </p:nvSpPr>
        <p:spPr>
          <a:xfrm>
            <a:off x="4101152" y="3725840"/>
            <a:ext cx="4876800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spcBef>
                <a:spcPts val="26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PERS. LINIER DAN GARIS LURUS (LANJT 1) </a:t>
            </a:r>
            <a:endParaRPr lang="en-US" b="1" dirty="0" smtClean="0">
              <a:solidFill>
                <a:schemeClr val="bg1"/>
              </a:solidFill>
              <a:cs typeface="Times New Roman" panose="02020603050405020304"/>
            </a:endParaRPr>
          </a:p>
        </p:txBody>
      </p:sp>
      <p:sp>
        <p:nvSpPr>
          <p:cNvPr id="42" name="object 7"/>
          <p:cNvSpPr txBox="1"/>
          <p:nvPr/>
        </p:nvSpPr>
        <p:spPr>
          <a:xfrm>
            <a:off x="4103424" y="4123904"/>
            <a:ext cx="5040576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spcBef>
                <a:spcPts val="26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PERS. LINIER DAN GARIS LURUS (LANJT 2) </a:t>
            </a:r>
            <a:endParaRPr lang="en-US" b="1" dirty="0" smtClean="0">
              <a:solidFill>
                <a:schemeClr val="bg1"/>
              </a:solidFill>
              <a:cs typeface="Times New Roman" panose="02020603050405020304"/>
            </a:endParaRPr>
          </a:p>
        </p:txBody>
      </p:sp>
      <p:sp>
        <p:nvSpPr>
          <p:cNvPr id="45" name="object 7"/>
          <p:cNvSpPr txBox="1"/>
          <p:nvPr/>
        </p:nvSpPr>
        <p:spPr>
          <a:xfrm>
            <a:off x="4094057" y="4473688"/>
            <a:ext cx="4876800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spcBef>
                <a:spcPts val="26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TRANSFORMASI LINIER  </a:t>
            </a:r>
            <a:endParaRPr lang="en-US" b="1" dirty="0" smtClean="0">
              <a:solidFill>
                <a:schemeClr val="bg1"/>
              </a:solidFill>
              <a:cs typeface="Times New Roman" panose="02020603050405020304"/>
            </a:endParaRPr>
          </a:p>
        </p:txBody>
      </p:sp>
      <p:sp>
        <p:nvSpPr>
          <p:cNvPr id="46" name="object 7"/>
          <p:cNvSpPr txBox="1"/>
          <p:nvPr/>
        </p:nvSpPr>
        <p:spPr>
          <a:xfrm>
            <a:off x="4097595" y="4870647"/>
            <a:ext cx="4876800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spcBef>
                <a:spcPts val="26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TRANSFORMASI LINIER (LANJT 1)  </a:t>
            </a:r>
            <a:endParaRPr lang="en-US" b="1" dirty="0" smtClean="0">
              <a:solidFill>
                <a:schemeClr val="bg1"/>
              </a:solidFill>
              <a:cs typeface="Times New Roman" panose="02020603050405020304"/>
            </a:endParaRPr>
          </a:p>
        </p:txBody>
      </p:sp>
      <p:sp>
        <p:nvSpPr>
          <p:cNvPr id="47" name="object 7"/>
          <p:cNvSpPr txBox="1"/>
          <p:nvPr/>
        </p:nvSpPr>
        <p:spPr>
          <a:xfrm>
            <a:off x="4090500" y="5267606"/>
            <a:ext cx="4876800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spcBef>
                <a:spcPts val="26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TRANSFORMASI LINIER (LANJT 2)  </a:t>
            </a:r>
            <a:endParaRPr lang="en-US" b="1" dirty="0" smtClean="0">
              <a:solidFill>
                <a:schemeClr val="bg1"/>
              </a:solidFill>
              <a:cs typeface="Times New Roman" panose="02020603050405020304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661378" y="5662051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14.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object 7"/>
          <p:cNvSpPr txBox="1"/>
          <p:nvPr/>
        </p:nvSpPr>
        <p:spPr>
          <a:xfrm>
            <a:off x="4104671" y="5707097"/>
            <a:ext cx="4876800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spcBef>
                <a:spcPts val="26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TRANSFORMASI LINIER (LANJT 3)  </a:t>
            </a:r>
            <a:endParaRPr lang="en-US" b="1" dirty="0" smtClean="0">
              <a:solidFill>
                <a:schemeClr val="bg1"/>
              </a:solidFill>
              <a:cs typeface="Times New Roman" panose="02020603050405020304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KEMAMPUAN AKHIR YANG DIHARAPKAN</a:t>
            </a:r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Mahasiswa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mampu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menguasai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konsep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dasar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determinan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id-ID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KONTRAK KULIAH</a:t>
            </a:r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6"/>
          <p:cNvSpPr txBox="1">
            <a:spLocks noGrp="1"/>
          </p:cNvSpPr>
          <p:nvPr>
            <p:ph idx="1"/>
          </p:nvPr>
        </p:nvSpPr>
        <p:spPr>
          <a:xfrm>
            <a:off x="457200" y="1447801"/>
            <a:ext cx="8229600" cy="2133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1595">
              <a:lnSpc>
                <a:spcPct val="96000"/>
              </a:lnSpc>
              <a:spcBef>
                <a:spcPts val="1290"/>
              </a:spcBef>
            </a:pPr>
            <a:r>
              <a:rPr sz="2400" spc="-9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sz="2400" spc="0" smtClean="0">
                <a:latin typeface="Arial" panose="020B0604020202020204" pitchFamily="34" charset="0"/>
                <a:cs typeface="Arial" panose="020B0604020202020204" pitchFamily="34" charset="0"/>
              </a:rPr>
              <a:t>aju </a:t>
            </a:r>
            <a:r>
              <a:rPr sz="2400" spc="-9" dirty="0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2400" spc="0" dirty="0" smtClean="0">
                <a:latin typeface="Arial" panose="020B0604020202020204" pitchFamily="34" charset="0"/>
                <a:cs typeface="Arial" panose="020B0604020202020204" pitchFamily="34" charset="0"/>
              </a:rPr>
              <a:t>api dan So</a:t>
            </a:r>
            <a:r>
              <a:rPr sz="2400" spc="9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sz="2400" spc="-14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400" spc="0" dirty="0" smtClean="0">
                <a:latin typeface="Arial" panose="020B0604020202020204" pitchFamily="34" charset="0"/>
                <a:cs typeface="Arial" panose="020B0604020202020204" pitchFamily="34" charset="0"/>
              </a:rPr>
              <a:t>n +</a:t>
            </a:r>
            <a:r>
              <a:rPr sz="2400" spc="-9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0" dirty="0" smtClean="0">
                <a:latin typeface="Arial" panose="020B0604020202020204" pitchFamily="34" charset="0"/>
                <a:cs typeface="Arial" panose="020B0604020202020204" pitchFamily="34" charset="0"/>
              </a:rPr>
              <a:t>Sep</a:t>
            </a:r>
            <a:r>
              <a:rPr sz="2400" spc="-14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400" spc="0" dirty="0" smtClean="0">
                <a:latin typeface="Arial" panose="020B0604020202020204" pitchFamily="34" charset="0"/>
                <a:cs typeface="Arial" panose="020B0604020202020204" pitchFamily="34" charset="0"/>
              </a:rPr>
              <a:t>tu</a:t>
            </a:r>
            <a:endParaRPr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61595">
              <a:lnSpc>
                <a:spcPct val="96000"/>
              </a:lnSpc>
              <a:spcBef>
                <a:spcPts val="1300"/>
              </a:spcBef>
            </a:pPr>
            <a:r>
              <a:rPr sz="2400" spc="0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sz="2400" spc="-14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2400" spc="9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z="2400" spc="0" dirty="0" smtClean="0">
                <a:latin typeface="Arial" panose="020B0604020202020204" pitchFamily="34" charset="0"/>
                <a:cs typeface="Arial" panose="020B0604020202020204" pitchFamily="34" charset="0"/>
              </a:rPr>
              <a:t>gan</a:t>
            </a:r>
            <a:r>
              <a:rPr sz="2400" spc="4" dirty="0" smtClean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sz="2400" spc="0" dirty="0" smtClean="0">
                <a:latin typeface="Arial" panose="020B0604020202020204" pitchFamily="34" charset="0"/>
                <a:cs typeface="Arial" panose="020B0604020202020204" pitchFamily="34" charset="0"/>
              </a:rPr>
              <a:t>gu ketenangan</a:t>
            </a:r>
            <a:r>
              <a:rPr sz="2400" spc="-9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0" dirty="0" smtClean="0">
                <a:latin typeface="Arial" panose="020B0604020202020204" pitchFamily="34" charset="0"/>
                <a:cs typeface="Arial" panose="020B0604020202020204" pitchFamily="34" charset="0"/>
              </a:rPr>
              <a:t>kelas</a:t>
            </a:r>
            <a:r>
              <a:rPr sz="2400" spc="-14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0" dirty="0" smtClean="0"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sz="2400" spc="9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-9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KELU</a:t>
            </a:r>
            <a:r>
              <a:rPr sz="2400" b="1" spc="-4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400" b="1" spc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2400" b="1" spc="-14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sz="2400" b="1" spc="-9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-4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400" b="1" spc="-9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sz="2400" b="1" spc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2400" b="1" spc="-9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2400" b="1" spc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61595">
              <a:lnSpc>
                <a:spcPct val="96000"/>
              </a:lnSpc>
              <a:spcBef>
                <a:spcPts val="1290"/>
              </a:spcBef>
            </a:pPr>
            <a:r>
              <a:rPr sz="2400" spc="0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2400" spc="14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sz="2400" spc="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400" spc="-4" dirty="0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2400" spc="0" dirty="0" smtClean="0"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sz="2400" spc="-9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2400" spc="9" smtClean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sz="2400" spc="0" smtClean="0">
                <a:latin typeface="Arial" panose="020B0604020202020204" pitchFamily="34" charset="0"/>
                <a:cs typeface="Arial" panose="020B0604020202020204" pitchFamily="34" charset="0"/>
              </a:rPr>
              <a:t>ut </a:t>
            </a:r>
            <a:r>
              <a:rPr lang="en-US" sz="2400" spc="-9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sz="2400" spc="-4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400" spc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2400" spc="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sz="2400" spc="14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75% </a:t>
            </a:r>
            <a:r>
              <a:rPr sz="2400" b="1" spc="-9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</a:t>
            </a:r>
            <a:r>
              <a:rPr sz="2400" b="1" spc="-4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2400" b="1" spc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</a:t>
            </a:r>
            <a:endParaRPr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61595">
              <a:lnSpc>
                <a:spcPct val="96000"/>
              </a:lnSpc>
              <a:spcBef>
                <a:spcPts val="1300"/>
              </a:spcBef>
            </a:pPr>
            <a:r>
              <a:rPr sz="2400" spc="0" dirty="0" smtClean="0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sz="2400" spc="4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z="2400" spc="0" dirty="0" smtClean="0">
                <a:latin typeface="Arial" panose="020B0604020202020204" pitchFamily="34" charset="0"/>
                <a:cs typeface="Arial" panose="020B0604020202020204" pitchFamily="34" charset="0"/>
              </a:rPr>
              <a:t>ksi be</a:t>
            </a:r>
            <a:r>
              <a:rPr sz="2400" spc="-4" dirty="0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2400" spc="9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sz="2400" spc="0" dirty="0" smtClean="0">
                <a:latin typeface="Arial" panose="020B0604020202020204" pitchFamily="34" charset="0"/>
                <a:cs typeface="Arial" panose="020B0604020202020204" pitchFamily="34" charset="0"/>
              </a:rPr>
              <a:t>uat</a:t>
            </a:r>
            <a:r>
              <a:rPr sz="2400" spc="-14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0" dirty="0" smtClean="0">
                <a:latin typeface="Arial" panose="020B0604020202020204" pitchFamily="34" charset="0"/>
                <a:cs typeface="Arial" panose="020B0604020202020204" pitchFamily="34" charset="0"/>
              </a:rPr>
              <a:t>cu</a:t>
            </a:r>
            <a:r>
              <a:rPr sz="2400" spc="4" dirty="0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2400" spc="-14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400" spc="9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z="2400" spc="0" dirty="0" smtClean="0">
                <a:latin typeface="Arial" panose="020B0604020202020204" pitchFamily="34" charset="0"/>
                <a:cs typeface="Arial" panose="020B0604020202020204" pitchFamily="34" charset="0"/>
              </a:rPr>
              <a:t>g : </a:t>
            </a:r>
            <a:r>
              <a:rPr sz="2400" b="1" spc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sz="2400" b="1" spc="-9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sz="2400" b="1" spc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sz="2400" b="1" spc="-9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sz="2400" b="1" spc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2400" b="1" spc="-14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sz="2400" b="1" spc="-4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400" b="1" spc="-9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2400" b="1" spc="-4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400" b="1" spc="-9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KUL</a:t>
            </a:r>
            <a:r>
              <a:rPr sz="2400" b="1" spc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2400" b="1" spc="-4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400" b="1" spc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endParaRPr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PENILAIAN</a:t>
            </a:r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3"/>
          <p:cNvSpPr txBox="1"/>
          <p:nvPr/>
        </p:nvSpPr>
        <p:spPr>
          <a:xfrm>
            <a:off x="1200351" y="2412370"/>
            <a:ext cx="6419649" cy="26930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7150">
              <a:lnSpc>
                <a:spcPts val="3365"/>
              </a:lnSpc>
              <a:spcBef>
                <a:spcPts val="170"/>
              </a:spcBef>
            </a:pPr>
            <a:r>
              <a:rPr lang="en-US" sz="2400" b="1" spc="4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sz="2400" b="1" spc="4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2400" b="1" spc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400" b="1" spc="0" dirty="0" smtClean="0">
                <a:latin typeface="Arial" panose="020B0604020202020204" pitchFamily="34" charset="0"/>
                <a:cs typeface="Arial" panose="020B0604020202020204" pitchFamily="34" charset="0"/>
              </a:rPr>
              <a:t>						35 %</a:t>
            </a:r>
            <a:endParaRPr sz="24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ts val="4970"/>
              </a:lnSpc>
              <a:spcBef>
                <a:spcPts val="390"/>
              </a:spcBef>
            </a:pPr>
            <a:r>
              <a:rPr lang="en-US" sz="2400" b="1" spc="4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sz="2400" b="1" spc="4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400" b="1" spc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400" b="1" spc="0" dirty="0" smtClean="0">
                <a:latin typeface="Arial" panose="020B0604020202020204" pitchFamily="34" charset="0"/>
                <a:cs typeface="Arial" panose="020B0604020202020204" pitchFamily="34" charset="0"/>
              </a:rPr>
              <a:t>						35 %</a:t>
            </a:r>
            <a:r>
              <a:rPr sz="2400" b="1" spc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b="1" spc="4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ts val="4970"/>
              </a:lnSpc>
              <a:spcBef>
                <a:spcPts val="390"/>
              </a:spcBef>
            </a:pPr>
            <a:r>
              <a:rPr lang="en-US" sz="2400" b="1" spc="4" dirty="0" smtClean="0">
                <a:latin typeface="Arial" panose="020B0604020202020204" pitchFamily="34" charset="0"/>
                <a:cs typeface="Arial" panose="020B0604020202020204" pitchFamily="34" charset="0"/>
              </a:rPr>
              <a:t>ABSEN</a:t>
            </a:r>
            <a:r>
              <a:rPr sz="2400" b="1" spc="0" smtClean="0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2400" b="1" spc="0" dirty="0" smtClean="0">
                <a:latin typeface="Arial" panose="020B0604020202020204" pitchFamily="34" charset="0"/>
                <a:cs typeface="Arial" panose="020B0604020202020204" pitchFamily="34" charset="0"/>
              </a:rPr>
              <a:t>					10 %</a:t>
            </a:r>
            <a:endParaRPr lang="en-US" sz="2400" b="1" spc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ts val="4970"/>
              </a:lnSpc>
              <a:spcBef>
                <a:spcPts val="390"/>
              </a:spcBef>
            </a:pPr>
            <a:r>
              <a:rPr sz="2400" b="1" spc="4" smtClean="0">
                <a:latin typeface="Arial" panose="020B0604020202020204" pitchFamily="34" charset="0"/>
                <a:cs typeface="Arial" panose="020B0604020202020204" pitchFamily="34" charset="0"/>
              </a:rPr>
              <a:t>QU</a:t>
            </a:r>
            <a:r>
              <a:rPr sz="2400" b="1" spc="0" smtClean="0">
                <a:latin typeface="Arial" panose="020B0604020202020204" pitchFamily="34" charset="0"/>
                <a:cs typeface="Arial" panose="020B0604020202020204" pitchFamily="34" charset="0"/>
              </a:rPr>
              <a:t>IZ</a:t>
            </a:r>
            <a:r>
              <a:rPr lang="en-US" sz="2400" b="1" spc="0" dirty="0" smtClean="0">
                <a:latin typeface="Arial" panose="020B0604020202020204" pitchFamily="34" charset="0"/>
                <a:cs typeface="Arial" panose="020B0604020202020204" pitchFamily="34" charset="0"/>
              </a:rPr>
              <a:t>						20 %</a:t>
            </a:r>
            <a:endParaRPr sz="2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REFERENSI</a:t>
            </a:r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3"/>
          <p:cNvSpPr txBox="1"/>
          <p:nvPr/>
        </p:nvSpPr>
        <p:spPr>
          <a:xfrm>
            <a:off x="726810" y="2203921"/>
            <a:ext cx="7807590" cy="26901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2000" dirty="0" smtClean="0"/>
              <a:t>Kaplan and Lewis., </a:t>
            </a:r>
            <a:r>
              <a:rPr lang="en-US" sz="2000" i="1" dirty="0" smtClean="0"/>
              <a:t>Calculus and Linear </a:t>
            </a:r>
            <a:r>
              <a:rPr lang="en-US" sz="2000" i="1" dirty="0" err="1" smtClean="0"/>
              <a:t>Agebra</a:t>
            </a:r>
            <a:endParaRPr lang="en-US" sz="2000" dirty="0" smtClean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dirty="0" err="1" smtClean="0"/>
              <a:t>Piskunov</a:t>
            </a:r>
            <a:r>
              <a:rPr lang="en-US" sz="2000" dirty="0" smtClean="0"/>
              <a:t> ; </a:t>
            </a:r>
            <a:r>
              <a:rPr lang="en-US" sz="2000" i="1" dirty="0" err="1" smtClean="0"/>
              <a:t>Differetial</a:t>
            </a:r>
            <a:r>
              <a:rPr lang="en-US" sz="2000" i="1" dirty="0" smtClean="0"/>
              <a:t> and Integral Calculus </a:t>
            </a:r>
            <a:r>
              <a:rPr lang="en-US" sz="2000" i="1" dirty="0" err="1" smtClean="0"/>
              <a:t>vol</a:t>
            </a:r>
            <a:r>
              <a:rPr lang="en-US" sz="2000" i="1" dirty="0" smtClean="0"/>
              <a:t> I, II</a:t>
            </a:r>
            <a:endParaRPr lang="en-US" sz="2000" dirty="0" smtClean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dirty="0" err="1" smtClean="0"/>
              <a:t>Proter</a:t>
            </a:r>
            <a:r>
              <a:rPr lang="en-US" sz="2000" dirty="0" smtClean="0"/>
              <a:t> and </a:t>
            </a:r>
            <a:r>
              <a:rPr lang="en-US" sz="2000" dirty="0" err="1" smtClean="0"/>
              <a:t>Morrey</a:t>
            </a:r>
            <a:r>
              <a:rPr lang="en-US" sz="2000" dirty="0" smtClean="0"/>
              <a:t>, </a:t>
            </a:r>
            <a:r>
              <a:rPr lang="en-US" sz="2000" i="1" dirty="0" smtClean="0"/>
              <a:t>Modern </a:t>
            </a:r>
            <a:r>
              <a:rPr lang="en-US" sz="2000" i="1" dirty="0" err="1" smtClean="0"/>
              <a:t>Mathematica</a:t>
            </a:r>
            <a:r>
              <a:rPr lang="en-US" sz="2000" i="1" dirty="0" smtClean="0"/>
              <a:t> Analysis.</a:t>
            </a:r>
            <a:endParaRPr lang="en-US" sz="2000" dirty="0" smtClean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dirty="0" smtClean="0"/>
              <a:t>Stephenson and </a:t>
            </a:r>
            <a:r>
              <a:rPr lang="en-US" sz="2000" dirty="0" err="1" smtClean="0"/>
              <a:t>Redheffer</a:t>
            </a:r>
            <a:r>
              <a:rPr lang="en-US" sz="2000" dirty="0" smtClean="0"/>
              <a:t>., </a:t>
            </a:r>
            <a:r>
              <a:rPr lang="en-US" sz="2000" i="1" dirty="0" smtClean="0"/>
              <a:t>Mathematics of Physics and </a:t>
            </a:r>
            <a:r>
              <a:rPr lang="en-US" sz="2000" i="1" dirty="0" err="1" smtClean="0"/>
              <a:t>oder</a:t>
            </a:r>
            <a:r>
              <a:rPr lang="en-US" sz="2000" i="1" dirty="0" smtClean="0"/>
              <a:t> Engineering.</a:t>
            </a: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Thomas., </a:t>
            </a:r>
            <a:r>
              <a:rPr lang="en-US" sz="2000" i="1" dirty="0" smtClean="0"/>
              <a:t>Calculus and </a:t>
            </a:r>
            <a:r>
              <a:rPr lang="en-US" sz="2000" i="1" dirty="0" err="1" smtClean="0"/>
              <a:t>Analytc</a:t>
            </a:r>
            <a:r>
              <a:rPr lang="en-US" sz="2000" i="1" dirty="0" smtClean="0"/>
              <a:t> Geometry.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94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295400"/>
            <a:ext cx="6897053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1159</Words>
  <Application>WPS Presentation</Application>
  <PresentationFormat>On-screen Show (4:3)</PresentationFormat>
  <Paragraphs>100</Paragraphs>
  <Slides>17</Slides>
  <Notes>16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7" baseType="lpstr">
      <vt:lpstr>Arial</vt:lpstr>
      <vt:lpstr>SimSun</vt:lpstr>
      <vt:lpstr>Wingdings</vt:lpstr>
      <vt:lpstr>Calibri</vt:lpstr>
      <vt:lpstr>Times New Roman</vt:lpstr>
      <vt:lpstr>Segoe UI</vt:lpstr>
      <vt:lpstr>Microsoft YaHei</vt:lpstr>
      <vt:lpstr/>
      <vt:lpstr>Arial Unicode MS</vt:lpstr>
      <vt:lpstr>Office Theme</vt:lpstr>
      <vt:lpstr>PowerPoint 演示文稿</vt:lpstr>
      <vt:lpstr>PowerPoint 演示文稿</vt:lpstr>
      <vt:lpstr>PowerPoint 演示文稿</vt:lpstr>
      <vt:lpstr>PowerPoint 演示文稿</vt:lpstr>
      <vt:lpstr>KEMAMPUAN AKHIR YANG DIHARAPKAN</vt:lpstr>
      <vt:lpstr>KONTRAK KULIAH</vt:lpstr>
      <vt:lpstr>PENILAIAN</vt:lpstr>
      <vt:lpstr>REFERENSI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User</cp:lastModifiedBy>
  <cp:revision>246</cp:revision>
  <dcterms:created xsi:type="dcterms:W3CDTF">2010-08-24T06:47:00Z</dcterms:created>
  <dcterms:modified xsi:type="dcterms:W3CDTF">2017-09-08T00:27:33Z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1033-10.2.0.5934</vt:lpwstr>
  </property>
</Properties>
</file>