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52" r:id="rId14"/>
    <p:sldId id="346" r:id="rId15"/>
    <p:sldId id="347" r:id="rId16"/>
    <p:sldId id="348" r:id="rId17"/>
    <p:sldId id="349" r:id="rId18"/>
    <p:sldId id="353" r:id="rId19"/>
    <p:sldId id="354" r:id="rId20"/>
    <p:sldId id="355" r:id="rId21"/>
    <p:sldId id="350" r:id="rId22"/>
    <p:sldId id="351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3190" autoAdjust="0"/>
  </p:normalViewPr>
  <p:slideViewPr>
    <p:cSldViewPr>
      <p:cViewPr varScale="1">
        <p:scale>
          <a:sx n="66" d="100"/>
          <a:sy n="6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Elektronik" TargetMode="External"/><Relationship Id="rId7" Type="http://schemas.openxmlformats.org/officeDocument/2006/relationships/hyperlink" Target="https://id.wikipedia.org/wiki/DV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d.wikipedia.org/wiki/Laptop" TargetMode="External"/><Relationship Id="rId5" Type="http://schemas.openxmlformats.org/officeDocument/2006/relationships/hyperlink" Target="https://id.wikipedia.org/wiki/VCR" TargetMode="External"/><Relationship Id="rId4" Type="http://schemas.openxmlformats.org/officeDocument/2006/relationships/hyperlink" Target="https://id.wikipedia.org/wiki/TV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6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5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S-Video</a:t>
            </a:r>
            <a:r>
              <a:rPr lang="en-US" dirty="0" smtClean="0"/>
              <a:t> (</a:t>
            </a:r>
            <a:r>
              <a:rPr lang="en-US" dirty="0" err="1" smtClean="0"/>
              <a:t>singkatan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i="1" dirty="0" smtClean="0"/>
              <a:t>separate video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konektor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Elektronik"/>
              </a:rPr>
              <a:t>elektronik</a:t>
            </a:r>
            <a:r>
              <a:rPr lang="en-US" dirty="0" smtClean="0"/>
              <a:t> (</a:t>
            </a:r>
            <a:r>
              <a:rPr lang="en-US" dirty="0" smtClean="0">
                <a:hlinkClick r:id="rId4" tooltip="TV"/>
              </a:rPr>
              <a:t>TV</a:t>
            </a:r>
            <a:r>
              <a:rPr lang="en-US" dirty="0" smtClean="0"/>
              <a:t>, </a:t>
            </a:r>
            <a:r>
              <a:rPr lang="en-US" dirty="0" smtClean="0">
                <a:hlinkClick r:id="rId5" tooltip="VCR"/>
              </a:rPr>
              <a:t>VCR</a:t>
            </a:r>
            <a:r>
              <a:rPr lang="en-US" dirty="0" smtClean="0"/>
              <a:t>, </a:t>
            </a:r>
            <a:r>
              <a:rPr lang="en-US" dirty="0" smtClean="0">
                <a:hlinkClick r:id="rId6" tooltip="Laptop"/>
              </a:rPr>
              <a:t>Laptop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hlinkClick r:id="rId7" tooltip="DVD"/>
              </a:rPr>
              <a:t>DVD</a:t>
            </a:r>
            <a:r>
              <a:rPr lang="en-US" dirty="0" smtClean="0"/>
              <a:t>-player)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: </a:t>
            </a:r>
            <a:r>
              <a:rPr lang="en-US" dirty="0" err="1" smtClean="0"/>
              <a:t>sinyal</a:t>
            </a:r>
            <a:r>
              <a:rPr lang="en-US" dirty="0" smtClean="0"/>
              <a:t> video/</a:t>
            </a:r>
            <a:r>
              <a:rPr lang="en-US" dirty="0" err="1" smtClean="0"/>
              <a:t>gambar</a:t>
            </a:r>
            <a:r>
              <a:rPr lang="en-US" dirty="0" smtClean="0"/>
              <a:t> analog,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audio/</a:t>
            </a:r>
            <a:r>
              <a:rPr lang="en-US" dirty="0" err="1" smtClean="0"/>
              <a:t>suara</a:t>
            </a:r>
            <a:r>
              <a:rPr lang="en-US" dirty="0" smtClean="0"/>
              <a:t>. </a:t>
            </a:r>
            <a:r>
              <a:rPr lang="en-US" dirty="0" err="1" smtClean="0"/>
              <a:t>Kadang-kadang</a:t>
            </a:r>
            <a:r>
              <a:rPr lang="en-US" dirty="0" smtClean="0"/>
              <a:t> S-Video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b="1" dirty="0" smtClean="0"/>
              <a:t>Super-video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S-VHS.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4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30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61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5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9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Printer nonimpact yang umum digunakan adalah printer ink-jet, printer foto, printer laser, thermal</a:t>
            </a:r>
            <a:br>
              <a:rPr lang="id-ID" dirty="0" smtClean="0"/>
            </a:br>
            <a:r>
              <a:rPr lang="id-ID" dirty="0" smtClean="0"/>
              <a:t>printer, printer seluler, komplotan, dan printer format besar.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5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95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81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61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75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09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03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50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50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8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57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99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57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9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4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1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7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Monitor LCD tersedia dalam berbagai ukuran, dengan ukuran yang lebih umum adalah 19, 20, 22, 24, 26, 27, dan 30 inci beberapa adalah 45 atau 65 inci.</a:t>
            </a:r>
            <a:endParaRPr lang="en-US" dirty="0" smtClean="0"/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2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9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0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5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7526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OUTPUT PERIPHERALS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- 6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219200"/>
            <a:ext cx="2037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CRT Monitors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60" y="1870688"/>
            <a:ext cx="3140951" cy="3116624"/>
          </a:xfrm>
          <a:prstGeom prst="rect">
            <a:avLst/>
          </a:prstGeom>
        </p:spPr>
      </p:pic>
      <p:pic>
        <p:nvPicPr>
          <p:cNvPr id="6" name="Picture 4" descr="Fig06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9" y="3429000"/>
            <a:ext cx="2803656" cy="2643614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5256" y="1447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Monitor CRT adalah monitor desktop yang berisi tabung sinar </a:t>
            </a:r>
            <a:r>
              <a:rPr lang="id-ID" dirty="0" smtClean="0"/>
              <a:t>katoda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</a:t>
            </a:r>
            <a:r>
              <a:rPr lang="id-ID" dirty="0" smtClean="0"/>
              <a:t>abung </a:t>
            </a:r>
            <a:r>
              <a:rPr lang="id-ID" dirty="0"/>
              <a:t>sinar katoda (CRT) adalah tabung gelas besar yang tertutup rapat</a:t>
            </a:r>
            <a:r>
              <a:rPr lang="id-ID" dirty="0" smtClean="0"/>
              <a:t>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Bagian </a:t>
            </a:r>
            <a:r>
              <a:rPr lang="id-ID" dirty="0"/>
              <a:t>depan tabung adalah</a:t>
            </a:r>
            <a:br>
              <a:rPr lang="id-ID" dirty="0"/>
            </a:br>
            <a:r>
              <a:rPr lang="id-ID" dirty="0"/>
              <a:t>layar.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28002" y="3944872"/>
            <a:ext cx="33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0" hangingPunct="0">
              <a:spcBef>
                <a:spcPct val="5000"/>
              </a:spcBef>
              <a:buSzPct val="75000"/>
              <a:buFont typeface="Wingdings" panose="05000000000000000000" pitchFamily="2" charset="2"/>
              <a:buChar char="§"/>
            </a:pPr>
            <a:r>
              <a:rPr kumimoji="1" lang="en-US" dirty="0">
                <a:cs typeface="Arial" panose="020B0604020202020204" pitchFamily="34" charset="0"/>
              </a:rPr>
              <a:t>Common sizes are 15, 17, 19, 21, and 22 inches</a:t>
            </a:r>
          </a:p>
        </p:txBody>
      </p:sp>
    </p:spTree>
    <p:extLst>
      <p:ext uri="{BB962C8B-B14F-4D97-AF65-F5344CB8AC3E}">
        <p14:creationId xmlns:p14="http://schemas.microsoft.com/office/powerpoint/2010/main" val="3474132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219200"/>
            <a:ext cx="2037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CRT Monitors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4" name="Picture 7" descr="Fig06-0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57DBB"/>
              </a:clrFrom>
              <a:clrTo>
                <a:srgbClr val="457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r="-99"/>
          <a:stretch>
            <a:fillRect/>
          </a:stretch>
        </p:blipFill>
        <p:spPr bwMode="auto">
          <a:xfrm>
            <a:off x="4876800" y="1143000"/>
            <a:ext cx="426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4466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Ketajaman dan kejernihan </a:t>
            </a:r>
            <a:r>
              <a:rPr lang="id-ID" dirty="0" smtClean="0"/>
              <a:t>gambar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Resolusi </a:t>
            </a:r>
            <a:r>
              <a:rPr lang="id-ID" dirty="0"/>
              <a:t>yang lebih tinggi membuat gambar lebih tajam, menampilkan lebih banyak teks di layar, membuat beberapa elemen lebih </a:t>
            </a:r>
            <a:r>
              <a:rPr lang="id-ID" dirty="0" smtClean="0"/>
              <a:t>kecil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Refresh </a:t>
            </a:r>
            <a:r>
              <a:rPr lang="id-ID" dirty="0"/>
              <a:t>rate adalah kecepatan monitor redraws images di layar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" y="1826001"/>
            <a:ext cx="2585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sz="2200" dirty="0"/>
              <a:t>What is</a:t>
            </a:r>
            <a:r>
              <a:rPr lang="en-US" sz="2200" b="1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resolution</a:t>
            </a:r>
            <a:r>
              <a:rPr lang="en-US" sz="2200" dirty="0"/>
              <a:t>?</a:t>
            </a:r>
            <a:endParaRPr lang="en-US" sz="22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746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5780087"/>
            <a:ext cx="2133600" cy="476250"/>
          </a:xfrm>
        </p:spPr>
        <p:txBody>
          <a:bodyPr/>
          <a:lstStyle/>
          <a:p>
            <a:fld id="{8019D9BF-7C82-47E4-8AFD-FF71343A8E2B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762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video travel from the processor to a CRT monitor?</a:t>
            </a:r>
            <a:endParaRPr lang="en-US" sz="22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Fig06-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36987"/>
            <a:ext cx="18415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ig06-0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35262"/>
            <a:ext cx="21336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2278062"/>
            <a:ext cx="152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1.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processor sends digital video data to the video card.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0" y="5173662"/>
            <a:ext cx="23622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2.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video card’s digital-to-analog converter (DAC) converts the digital video data to an analog signal.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90800" y="2506662"/>
            <a:ext cx="152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3.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analog signal is sent through a cable to the CRT monitor.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29200" y="3116262"/>
            <a:ext cx="1447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cs typeface="Arial" panose="020B0604020202020204" pitchFamily="34" charset="0"/>
              </a:rPr>
              <a:t>Step 4.</a:t>
            </a:r>
            <a:r>
              <a:rPr kumimoji="1" 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cs typeface="Arial" panose="020B0604020202020204" pitchFamily="34" charset="0"/>
              </a:rPr>
              <a:t>The CRT monitor separates the analog signal into red, green, and blue signals.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05600" y="2019300"/>
            <a:ext cx="213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cs typeface="Arial" panose="020B0604020202020204" pitchFamily="34" charset="0"/>
              </a:rPr>
              <a:t>Step 5.</a:t>
            </a:r>
            <a:r>
              <a:rPr kumimoji="1" 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cs typeface="Arial" panose="020B0604020202020204" pitchFamily="34" charset="0"/>
              </a:rPr>
              <a:t>Electron guns fire the three color signals to the front of the CRT.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781800" y="4564062"/>
            <a:ext cx="23622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6.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An image is displayed on the screen when the electrons hit phosphor dots on the back of the screen.</a:t>
            </a:r>
          </a:p>
        </p:txBody>
      </p:sp>
      <p:pic>
        <p:nvPicPr>
          <p:cNvPr id="14" name="Picture 12" descr="Fig06-0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344862"/>
            <a:ext cx="13462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58800" y="1143000"/>
            <a:ext cx="858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5788" indent="-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45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61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33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05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77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Video card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(also called a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graphics card</a:t>
            </a: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converts digital output from computer into analog video signal</a:t>
            </a:r>
            <a:endParaRPr kumimoji="1" lang="en-US" sz="2000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124200" y="1981200"/>
            <a:ext cx="2884488" cy="2609850"/>
            <a:chOff x="1968" y="1541"/>
            <a:chExt cx="1817" cy="1644"/>
          </a:xfrm>
        </p:grpSpPr>
        <p:sp>
          <p:nvSpPr>
            <p:cNvPr id="17" name="Arc 15"/>
            <p:cNvSpPr>
              <a:spLocks/>
            </p:cNvSpPr>
            <p:nvPr/>
          </p:nvSpPr>
          <p:spPr bwMode="auto">
            <a:xfrm rot="8981540" flipH="1">
              <a:off x="1968" y="2225"/>
              <a:ext cx="847" cy="960"/>
            </a:xfrm>
            <a:custGeom>
              <a:avLst/>
              <a:gdLst>
                <a:gd name="G0" fmla="+- 12834 0 0"/>
                <a:gd name="G1" fmla="+- 21600 0 0"/>
                <a:gd name="G2" fmla="+- 21600 0 0"/>
                <a:gd name="T0" fmla="*/ 0 w 33404"/>
                <a:gd name="T1" fmla="*/ 4226 h 21600"/>
                <a:gd name="T2" fmla="*/ 33404 w 33404"/>
                <a:gd name="T3" fmla="*/ 15011 h 21600"/>
                <a:gd name="T4" fmla="*/ 12834 w 334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04" h="21600" fill="none" extrusionOk="0">
                  <a:moveTo>
                    <a:pt x="0" y="4226"/>
                  </a:moveTo>
                  <a:cubicBezTo>
                    <a:pt x="3716" y="1481"/>
                    <a:pt x="8214" y="0"/>
                    <a:pt x="12834" y="0"/>
                  </a:cubicBezTo>
                  <a:cubicBezTo>
                    <a:pt x="22224" y="0"/>
                    <a:pt x="30539" y="6067"/>
                    <a:pt x="33404" y="15010"/>
                  </a:cubicBezTo>
                </a:path>
                <a:path w="33404" h="21600" stroke="0" extrusionOk="0">
                  <a:moveTo>
                    <a:pt x="0" y="4226"/>
                  </a:moveTo>
                  <a:cubicBezTo>
                    <a:pt x="3716" y="1481"/>
                    <a:pt x="8214" y="0"/>
                    <a:pt x="12834" y="0"/>
                  </a:cubicBezTo>
                  <a:cubicBezTo>
                    <a:pt x="22224" y="0"/>
                    <a:pt x="30539" y="6067"/>
                    <a:pt x="33404" y="15010"/>
                  </a:cubicBezTo>
                  <a:lnTo>
                    <a:pt x="12834" y="21600"/>
                  </a:lnTo>
                  <a:close/>
                </a:path>
              </a:pathLst>
            </a:custGeom>
            <a:noFill/>
            <a:ln w="762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8" name="Arc 16"/>
            <p:cNvSpPr>
              <a:spLocks/>
            </p:cNvSpPr>
            <p:nvPr/>
          </p:nvSpPr>
          <p:spPr bwMode="auto">
            <a:xfrm rot="-24093554">
              <a:off x="2618" y="1541"/>
              <a:ext cx="1167" cy="1051"/>
            </a:xfrm>
            <a:custGeom>
              <a:avLst/>
              <a:gdLst>
                <a:gd name="G0" fmla="+- 16839 0 0"/>
                <a:gd name="G1" fmla="+- 21600 0 0"/>
                <a:gd name="G2" fmla="+- 21600 0 0"/>
                <a:gd name="T0" fmla="*/ 0 w 38439"/>
                <a:gd name="T1" fmla="*/ 8072 h 22970"/>
                <a:gd name="T2" fmla="*/ 38396 w 38439"/>
                <a:gd name="T3" fmla="*/ 22970 h 22970"/>
                <a:gd name="T4" fmla="*/ 16839 w 38439"/>
                <a:gd name="T5" fmla="*/ 21600 h 2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39" h="22970" fill="none" extrusionOk="0">
                  <a:moveTo>
                    <a:pt x="-1" y="8071"/>
                  </a:moveTo>
                  <a:cubicBezTo>
                    <a:pt x="4099" y="2968"/>
                    <a:pt x="10292" y="0"/>
                    <a:pt x="16839" y="0"/>
                  </a:cubicBezTo>
                  <a:cubicBezTo>
                    <a:pt x="28768" y="0"/>
                    <a:pt x="38439" y="9670"/>
                    <a:pt x="38439" y="21600"/>
                  </a:cubicBezTo>
                  <a:cubicBezTo>
                    <a:pt x="38439" y="22057"/>
                    <a:pt x="38424" y="22513"/>
                    <a:pt x="38395" y="22969"/>
                  </a:cubicBezTo>
                </a:path>
                <a:path w="38439" h="22970" stroke="0" extrusionOk="0">
                  <a:moveTo>
                    <a:pt x="-1" y="8071"/>
                  </a:moveTo>
                  <a:cubicBezTo>
                    <a:pt x="4099" y="2968"/>
                    <a:pt x="10292" y="0"/>
                    <a:pt x="16839" y="0"/>
                  </a:cubicBezTo>
                  <a:cubicBezTo>
                    <a:pt x="28768" y="0"/>
                    <a:pt x="38439" y="9670"/>
                    <a:pt x="38439" y="21600"/>
                  </a:cubicBezTo>
                  <a:cubicBezTo>
                    <a:pt x="38439" y="22057"/>
                    <a:pt x="38424" y="22513"/>
                    <a:pt x="38395" y="22969"/>
                  </a:cubicBezTo>
                  <a:lnTo>
                    <a:pt x="16839" y="21600"/>
                  </a:lnTo>
                  <a:close/>
                </a:path>
              </a:pathLst>
            </a:custGeom>
            <a:noFill/>
            <a:ln w="76200">
              <a:solidFill>
                <a:srgbClr val="3399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19" name="Arc 17"/>
          <p:cNvSpPr>
            <a:spLocks/>
          </p:cNvSpPr>
          <p:nvPr/>
        </p:nvSpPr>
        <p:spPr bwMode="auto">
          <a:xfrm rot="15212690" flipH="1">
            <a:off x="720725" y="3614737"/>
            <a:ext cx="1454150" cy="1524000"/>
          </a:xfrm>
          <a:custGeom>
            <a:avLst/>
            <a:gdLst>
              <a:gd name="G0" fmla="+- 12834 0 0"/>
              <a:gd name="G1" fmla="+- 21600 0 0"/>
              <a:gd name="G2" fmla="+- 21600 0 0"/>
              <a:gd name="T0" fmla="*/ 0 w 34391"/>
              <a:gd name="T1" fmla="*/ 4226 h 21600"/>
              <a:gd name="T2" fmla="*/ 34391 w 34391"/>
              <a:gd name="T3" fmla="*/ 20244 h 21600"/>
              <a:gd name="T4" fmla="*/ 12834 w 343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91" h="21600" fill="none" extrusionOk="0">
                <a:moveTo>
                  <a:pt x="0" y="4226"/>
                </a:moveTo>
                <a:cubicBezTo>
                  <a:pt x="3716" y="1481"/>
                  <a:pt x="8214" y="0"/>
                  <a:pt x="12834" y="0"/>
                </a:cubicBezTo>
                <a:cubicBezTo>
                  <a:pt x="24236" y="0"/>
                  <a:pt x="33675" y="8863"/>
                  <a:pt x="34391" y="20243"/>
                </a:cubicBezTo>
              </a:path>
              <a:path w="34391" h="21600" stroke="0" extrusionOk="0">
                <a:moveTo>
                  <a:pt x="0" y="4226"/>
                </a:moveTo>
                <a:cubicBezTo>
                  <a:pt x="3716" y="1481"/>
                  <a:pt x="8214" y="0"/>
                  <a:pt x="12834" y="0"/>
                </a:cubicBezTo>
                <a:cubicBezTo>
                  <a:pt x="24236" y="0"/>
                  <a:pt x="33675" y="8863"/>
                  <a:pt x="34391" y="20243"/>
                </a:cubicBezTo>
                <a:lnTo>
                  <a:pt x="12834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7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19175"/>
            <a:ext cx="3651250" cy="504825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Flat-Panel Displays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8800" y="1638300"/>
            <a:ext cx="6096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panel display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3757" y="2270125"/>
            <a:ext cx="4713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Uses liquid crystal display</a:t>
            </a:r>
            <a:endParaRPr kumimoji="1" lang="en-US" sz="2600" b="1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2" eaLnBrk="0" hangingPunct="0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Also called </a:t>
            </a:r>
            <a:r>
              <a:rPr kumimoji="1"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LCD monitor</a:t>
            </a:r>
            <a:endParaRPr kumimoji="1" lang="en-US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Takes up less desk space than CRT monitor</a:t>
            </a: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Consumes less than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one-third the power</a:t>
            </a:r>
          </a:p>
        </p:txBody>
      </p:sp>
      <p:pic>
        <p:nvPicPr>
          <p:cNvPr id="6" name="Picture 5" descr="Fig06-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67362"/>
              </a:clrFrom>
              <a:clrTo>
                <a:srgbClr val="D673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057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10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838200"/>
            <a:ext cx="7543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are some mobile devices that have LCD screens?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96725" y="1835897"/>
            <a:ext cx="5486400" cy="2425700"/>
            <a:chOff x="432" y="1008"/>
            <a:chExt cx="3456" cy="1528"/>
          </a:xfrm>
        </p:grpSpPr>
        <p:pic>
          <p:nvPicPr>
            <p:cNvPr id="5" name="Picture 9" descr="Fig06-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38"/>
            <a:stretch>
              <a:fillRect/>
            </a:stretch>
          </p:blipFill>
          <p:spPr bwMode="auto">
            <a:xfrm>
              <a:off x="1968" y="1008"/>
              <a:ext cx="1920" cy="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32" y="1008"/>
              <a:ext cx="201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096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589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526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98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70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242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814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Notebooks</a:t>
              </a:r>
            </a:p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Tablet PCs</a:t>
              </a:r>
            </a:p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PDAs</a:t>
              </a:r>
            </a:p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Smart Phones</a:t>
              </a:r>
              <a:endPara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" name="Picture 12" descr="Fig06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2" r="41953"/>
          <a:stretch>
            <a:fillRect/>
          </a:stretch>
        </p:blipFill>
        <p:spPr bwMode="auto">
          <a:xfrm>
            <a:off x="6324600" y="1245347"/>
            <a:ext cx="2540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Fig06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7"/>
          <a:stretch>
            <a:fillRect/>
          </a:stretch>
        </p:blipFill>
        <p:spPr bwMode="auto">
          <a:xfrm>
            <a:off x="6025776" y="3703544"/>
            <a:ext cx="16002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Fig06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3" r="15567"/>
          <a:stretch>
            <a:fillRect/>
          </a:stretch>
        </p:blipFill>
        <p:spPr bwMode="auto">
          <a:xfrm>
            <a:off x="880782" y="3810000"/>
            <a:ext cx="24384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82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68387" y="2286000"/>
            <a:ext cx="703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Small, book-sized computer that uses LCD screen</a:t>
            </a: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Allows users to read, save, highlight, bookmark, and add notes to online text</a:t>
            </a: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Download new book content from Web</a:t>
            </a:r>
          </a:p>
        </p:txBody>
      </p:sp>
      <p:pic>
        <p:nvPicPr>
          <p:cNvPr id="4" name="Picture 8" descr="Fig06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924300"/>
            <a:ext cx="762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8387" y="1582520"/>
            <a:ext cx="4785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sz="2200" dirty="0"/>
              <a:t>What is an</a:t>
            </a:r>
            <a:r>
              <a:rPr lang="en-US" sz="2200" b="1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electronic book (e-book)</a:t>
            </a:r>
            <a:r>
              <a:rPr lang="en-US" sz="2200" dirty="0"/>
              <a:t>?</a:t>
            </a:r>
            <a:endParaRPr lang="en-US" sz="22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100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23900" y="965200"/>
            <a:ext cx="694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use an LCD monitor with a video card?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20759" y="1460500"/>
            <a:ext cx="858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541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49475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44775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019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591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163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735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7475" lvl="1" indent="0" eaLnBrk="0" hangingPunct="0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200" b="1" dirty="0">
                <a:cs typeface="Arial" panose="020B0604020202020204" pitchFamily="34" charset="0"/>
              </a:rPr>
              <a:t>Plug monitor into</a:t>
            </a:r>
            <a:r>
              <a:rPr kumimoji="1" lang="en-US" sz="2200" dirty="0">
                <a:cs typeface="Arial" panose="020B0604020202020204" pitchFamily="34" charset="0"/>
              </a:rPr>
              <a:t> </a:t>
            </a:r>
            <a:r>
              <a:rPr kumimoji="1" lang="en-US" sz="2200" b="1" dirty="0">
                <a:cs typeface="Arial" panose="020B0604020202020204" pitchFamily="34" charset="0"/>
              </a:rPr>
              <a:t>Digital Video Interface (DVI)</a:t>
            </a:r>
            <a:r>
              <a:rPr kumimoji="1" lang="en-US" sz="2200" dirty="0">
                <a:cs typeface="Arial" panose="020B0604020202020204" pitchFamily="34" charset="0"/>
              </a:rPr>
              <a:t> </a:t>
            </a:r>
            <a:r>
              <a:rPr kumimoji="1" lang="en-US" sz="2200" b="1" dirty="0">
                <a:cs typeface="Arial" panose="020B0604020202020204" pitchFamily="34" charset="0"/>
              </a:rPr>
              <a:t>port</a:t>
            </a:r>
            <a:br>
              <a:rPr kumimoji="1" lang="en-US" sz="2200" b="1" dirty="0">
                <a:cs typeface="Arial" panose="020B0604020202020204" pitchFamily="34" charset="0"/>
              </a:rPr>
            </a:br>
            <a:r>
              <a:rPr kumimoji="1" lang="en-US" sz="2200" b="1" dirty="0">
                <a:cs typeface="Arial" panose="020B0604020202020204" pitchFamily="34" charset="0"/>
              </a:rPr>
              <a:t>on computer</a:t>
            </a:r>
          </a:p>
        </p:txBody>
      </p:sp>
      <p:pic>
        <p:nvPicPr>
          <p:cNvPr id="5" name="Picture 9" descr="Fig06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59563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4188" y="4826000"/>
            <a:ext cx="18557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>
                <a:solidFill>
                  <a:srgbClr val="FF0000"/>
                </a:solidFill>
              </a:rPr>
              <a:t>standard monitor</a:t>
            </a:r>
            <a:br>
              <a:rPr lang="en-US" sz="16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rgbClr val="FF0000"/>
                </a:solidFill>
              </a:rPr>
              <a:t>port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09800" y="5105400"/>
            <a:ext cx="13700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>
                <a:solidFill>
                  <a:srgbClr val="FF0000"/>
                </a:solidFill>
              </a:rPr>
              <a:t>S-video port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81400" y="5643563"/>
            <a:ext cx="9747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>
                <a:solidFill>
                  <a:srgbClr val="FF0000"/>
                </a:solidFill>
              </a:rPr>
              <a:t>DVI port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524000" y="4267200"/>
            <a:ext cx="990600" cy="5334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2895600" y="4495800"/>
            <a:ext cx="838200" cy="609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4114800" y="5257800"/>
            <a:ext cx="990600" cy="3810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100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542365" y="1677016"/>
            <a:ext cx="3877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Output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device </a:t>
            </a:r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that produces text and graphics on a physical medium such as paper.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740" y="2789872"/>
            <a:ext cx="3732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Many different types and styles of printers </a:t>
            </a:r>
            <a:r>
              <a:rPr lang="en-US" dirty="0" smtClean="0">
                <a:solidFill>
                  <a:srgbClr val="241F1F"/>
                </a:solidFill>
                <a:cs typeface="Arial" panose="020B0604020202020204" pitchFamily="34" charset="0"/>
              </a:rPr>
              <a:t>exist;</a:t>
            </a: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Varying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speeds</a:t>
            </a:r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Capabilities</a:t>
            </a:r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, and </a:t>
            </a:r>
            <a:endParaRPr lang="en-US" dirty="0" smtClean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Printing methods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8956" t="46563" r="54051" b="11967"/>
          <a:stretch/>
        </p:blipFill>
        <p:spPr bwMode="auto">
          <a:xfrm>
            <a:off x="4306569" y="1677016"/>
            <a:ext cx="4586288" cy="44253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5693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8380" t="26957" r="60950" b="40363"/>
          <a:stretch/>
        </p:blipFill>
        <p:spPr bwMode="auto">
          <a:xfrm>
            <a:off x="643513" y="1497687"/>
            <a:ext cx="4191000" cy="3302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40165" t="64158" r="40142" b="12162"/>
          <a:stretch/>
        </p:blipFill>
        <p:spPr bwMode="auto">
          <a:xfrm>
            <a:off x="4496950" y="3733800"/>
            <a:ext cx="4037449" cy="2285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4626" y="1692414"/>
            <a:ext cx="3742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1F1F"/>
                </a:solidFill>
                <a:latin typeface="FrutigerLTStd-BoldCn"/>
              </a:rPr>
              <a:t>Printer prints images on</a:t>
            </a:r>
          </a:p>
          <a:p>
            <a:r>
              <a:rPr lang="en-US" b="1" dirty="0">
                <a:solidFill>
                  <a:srgbClr val="241F1F"/>
                </a:solidFill>
                <a:latin typeface="FrutigerLTStd-BoldCn"/>
              </a:rPr>
              <a:t>memory card removed from</a:t>
            </a:r>
          </a:p>
          <a:p>
            <a:r>
              <a:rPr lang="en-US" b="1" dirty="0">
                <a:solidFill>
                  <a:srgbClr val="241F1F"/>
                </a:solidFill>
                <a:latin typeface="FrutigerLTStd-BoldCn"/>
              </a:rPr>
              <a:t>camera and inserted in printer.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15713" y="2768144"/>
            <a:ext cx="0" cy="6608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88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16667" t="53862" r="56983" b="14861"/>
          <a:stretch/>
        </p:blipFill>
        <p:spPr bwMode="auto">
          <a:xfrm>
            <a:off x="542364" y="1981200"/>
            <a:ext cx="4469691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63702" t="35329" r="15704" b="35568"/>
          <a:stretch/>
        </p:blipFill>
        <p:spPr bwMode="auto">
          <a:xfrm>
            <a:off x="5040630" y="2895600"/>
            <a:ext cx="4103370" cy="292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447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5929" y="3075057"/>
            <a:ext cx="5700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fi-FI" sz="2000" dirty="0"/>
              <a:t>tentang contoh-contoh perangkat output pada komputer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53790" y="1981200"/>
            <a:ext cx="20649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Outcomes</a:t>
            </a:r>
            <a:endParaRPr lang="en-US" sz="3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7826" t="25416" r="55907" b="46384"/>
          <a:stretch/>
        </p:blipFill>
        <p:spPr bwMode="auto">
          <a:xfrm>
            <a:off x="685800" y="1497688"/>
            <a:ext cx="8001000" cy="4293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5184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143000"/>
            <a:ext cx="27895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Nonimpact Printers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18" y="2240823"/>
            <a:ext cx="3695102" cy="314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981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Printer nonimpact membentuk karakter dan grafis pada selembar kertas tanpa benar-benar mencolok </a:t>
            </a:r>
            <a:r>
              <a:rPr lang="id-ID" dirty="0" smtClean="0"/>
              <a:t>kertasnya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Beberapa printer nonimpact menyemprotkan tinta, sementara yang lain menggunakan panas atau tekanan untuk membuat gambar</a:t>
            </a:r>
            <a:r>
              <a:rPr lang="id-ID" dirty="0" smtClean="0"/>
              <a:t>.</a:t>
            </a:r>
            <a:endParaRPr lang="en-US" dirty="0" smtClean="0"/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ink-jet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foto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laser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seluler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</a:t>
            </a:r>
            <a:r>
              <a:rPr lang="id-ID" dirty="0">
                <a:solidFill>
                  <a:srgbClr val="FF0000"/>
                </a:solidFill>
              </a:rPr>
              <a:t>format besar.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77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2413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Ink-Jet Printers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717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Jenis printer nonimpact yang menyemprotkan tetesan tinta cair kecil ke atas kertas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4412" y="3330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dirty="0"/>
              <a:t>Printer </a:t>
            </a:r>
            <a:r>
              <a:rPr lang="id-ID" dirty="0">
                <a:solidFill>
                  <a:srgbClr val="FF0000"/>
                </a:solidFill>
              </a:rPr>
              <a:t>nonimpact</a:t>
            </a:r>
            <a:r>
              <a:rPr lang="id-ID" dirty="0"/>
              <a:t> membentuk karakter dan grafis tanpa mencolok kertas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4078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Mencetak dengan warna hitam-putih atau warna pada berbagai jenis kertas</a:t>
            </a:r>
            <a:endParaRPr lang="en-US" dirty="0"/>
          </a:p>
        </p:txBody>
      </p:sp>
      <p:pic>
        <p:nvPicPr>
          <p:cNvPr id="11" name="Picture 6" descr="Fig06-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838200"/>
            <a:ext cx="2441575" cy="5105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13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the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resolution</a:t>
            </a:r>
            <a:r>
              <a:rPr lang="en-US" b="1" dirty="0" smtClean="0"/>
              <a:t> </a:t>
            </a:r>
            <a:r>
              <a:rPr lang="en-US" dirty="0" smtClean="0"/>
              <a:t>of a printer?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1" y="16764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Tajam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Jelas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Diukur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dot per inch </a:t>
            </a:r>
            <a:r>
              <a:rPr lang="en-US" sz="2200" dirty="0" smtClean="0">
                <a:solidFill>
                  <a:srgbClr val="FF0000"/>
                </a:solidFill>
              </a:rPr>
              <a:t>(dpi)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output yang </a:t>
            </a:r>
            <a:r>
              <a:rPr lang="en-US" sz="2200" dirty="0" err="1" smtClean="0"/>
              <a:t>dihasilkan</a:t>
            </a:r>
            <a:endParaRPr lang="en-US" sz="2200" dirty="0"/>
          </a:p>
        </p:txBody>
      </p:sp>
      <p:pic>
        <p:nvPicPr>
          <p:cNvPr id="6" name="Picture 4" descr="Fig06-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572000" cy="3070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41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585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an ink-jet printer work?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29688" y="1492758"/>
            <a:ext cx="21336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1.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A small resistor heats the ink, causing the ink to boil and form a vapor bubble.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35228" y="2971800"/>
            <a:ext cx="212806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2.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The vapor bubble forces the ink through the nozzle.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9688" y="4038600"/>
            <a:ext cx="2133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3.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Ink drops onto the paper.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529688" y="4876800"/>
            <a:ext cx="2360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4.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As the vapor bubble collapses, fresh ink is drawn into the firing chamber.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57200" y="1478470"/>
            <a:ext cx="5562600" cy="4326558"/>
            <a:chOff x="1104" y="981"/>
            <a:chExt cx="3504" cy="2304"/>
          </a:xfrm>
        </p:grpSpPr>
        <p:pic>
          <p:nvPicPr>
            <p:cNvPr id="11" name="Picture 9" descr="Fig06-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990"/>
              <a:ext cx="3504" cy="229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104" y="981"/>
              <a:ext cx="7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print cartridge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728" y="2248"/>
              <a:ext cx="54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print head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517" y="2197"/>
              <a:ext cx="3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nozzle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04" y="2325"/>
              <a:ext cx="4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firing </a:t>
              </a:r>
              <a:b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chamber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912" y="2835"/>
              <a:ext cx="3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nozzle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33" y="2854"/>
              <a:ext cx="40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bubble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809" y="2421"/>
              <a:ext cx="43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resistor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29" y="2850"/>
              <a:ext cx="2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ink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051" y="2850"/>
              <a:ext cx="2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ink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871" y="2832"/>
              <a:ext cx="4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ink dot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736" y="2893"/>
              <a:ext cx="36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paper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10" y="1077"/>
              <a:ext cx="389" cy="8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710" y="1077"/>
              <a:ext cx="86" cy="21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364" y="2634"/>
              <a:ext cx="216" cy="25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1609" y="2504"/>
              <a:ext cx="230" cy="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 flipV="1">
              <a:off x="1665" y="2188"/>
              <a:ext cx="93" cy="15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2194" y="2160"/>
              <a:ext cx="98" cy="17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928" y="3023"/>
              <a:ext cx="144" cy="5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2400" y="2880"/>
              <a:ext cx="14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142" y="2756"/>
              <a:ext cx="180" cy="1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4067" y="2972"/>
              <a:ext cx="166" cy="9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808" y="2576"/>
              <a:ext cx="209" cy="8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224" y="2936"/>
              <a:ext cx="12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 flipV="1">
              <a:off x="2400" y="2154"/>
              <a:ext cx="144" cy="1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45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 advAuto="100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photo printer</a:t>
            </a:r>
            <a:r>
              <a:rPr lang="en-US" dirty="0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3352800" y="4787900"/>
            <a:ext cx="850900" cy="0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0" y="2439988"/>
            <a:ext cx="14478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Insert media card into card reader on photo printer.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91000" y="3873500"/>
            <a:ext cx="4038600" cy="2138363"/>
            <a:chOff x="2736" y="2736"/>
            <a:chExt cx="2544" cy="1347"/>
          </a:xfrm>
        </p:grpSpPr>
        <p:pic>
          <p:nvPicPr>
            <p:cNvPr id="8" name="Picture 7" descr="Fig06-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0" t="64938" r="10001"/>
            <a:stretch>
              <a:fillRect/>
            </a:stretch>
          </p:blipFill>
          <p:spPr bwMode="auto">
            <a:xfrm>
              <a:off x="3998" y="2736"/>
              <a:ext cx="1282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736" y="2891"/>
              <a:ext cx="1344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Use menu to select desired image to print, view it on LCD screen, edit if necessary, select size of the print, </a:t>
              </a:r>
              <a:b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and then print image.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71600" y="3873500"/>
            <a:ext cx="2514600" cy="2484438"/>
            <a:chOff x="1056" y="2688"/>
            <a:chExt cx="1584" cy="1565"/>
          </a:xfrm>
        </p:grpSpPr>
        <p:pic>
          <p:nvPicPr>
            <p:cNvPr id="11" name="Picture 10" descr="Fig06-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55017" r="53999" b="11612"/>
            <a:stretch>
              <a:fillRect/>
            </a:stretch>
          </p:blipFill>
          <p:spPr bwMode="auto">
            <a:xfrm>
              <a:off x="1056" y="2688"/>
              <a:ext cx="1248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056" y="3888"/>
              <a:ext cx="15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Remove printed photo from the printer.</a:t>
              </a:r>
            </a:p>
          </p:txBody>
        </p:sp>
      </p:grpSp>
      <p:sp>
        <p:nvSpPr>
          <p:cNvPr id="13" name="Arc 12"/>
          <p:cNvSpPr>
            <a:spLocks/>
          </p:cNvSpPr>
          <p:nvPr/>
        </p:nvSpPr>
        <p:spPr bwMode="auto">
          <a:xfrm rot="20900122">
            <a:off x="3049588" y="2586038"/>
            <a:ext cx="2390775" cy="801687"/>
          </a:xfrm>
          <a:custGeom>
            <a:avLst/>
            <a:gdLst>
              <a:gd name="T0" fmla="*/ 792902 w 18818"/>
              <a:gd name="T1" fmla="*/ 0 h 20679"/>
              <a:gd name="T2" fmla="*/ 2390775 w 18818"/>
              <a:gd name="T3" fmla="*/ 390551 h 20679"/>
              <a:gd name="T4" fmla="*/ 0 w 18818"/>
              <a:gd name="T5" fmla="*/ 801687 h 20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18" h="20679" fill="none" extrusionOk="0">
                <a:moveTo>
                  <a:pt x="6240" y="0"/>
                </a:moveTo>
                <a:cubicBezTo>
                  <a:pt x="11575" y="1610"/>
                  <a:pt x="16081" y="5219"/>
                  <a:pt x="18817" y="10074"/>
                </a:cubicBezTo>
              </a:path>
              <a:path w="18818" h="20679" stroke="0" extrusionOk="0">
                <a:moveTo>
                  <a:pt x="6240" y="0"/>
                </a:moveTo>
                <a:cubicBezTo>
                  <a:pt x="11575" y="1610"/>
                  <a:pt x="16081" y="5219"/>
                  <a:pt x="18817" y="10074"/>
                </a:cubicBezTo>
                <a:lnTo>
                  <a:pt x="0" y="20679"/>
                </a:lnTo>
                <a:lnTo>
                  <a:pt x="6240" y="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 rot="2636271">
            <a:off x="6553200" y="3263900"/>
            <a:ext cx="2744788" cy="1112838"/>
          </a:xfrm>
          <a:custGeom>
            <a:avLst/>
            <a:gdLst>
              <a:gd name="T0" fmla="*/ 1549789 w 21600"/>
              <a:gd name="T1" fmla="*/ 0 h 28670"/>
              <a:gd name="T2" fmla="*/ 2373860 w 21600"/>
              <a:gd name="T3" fmla="*/ 1112838 h 28670"/>
              <a:gd name="T4" fmla="*/ 0 w 21600"/>
              <a:gd name="T5" fmla="*/ 691962 h 286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670" fill="none" extrusionOk="0">
                <a:moveTo>
                  <a:pt x="12196" y="-1"/>
                </a:moveTo>
                <a:cubicBezTo>
                  <a:pt x="18081" y="4025"/>
                  <a:pt x="21600" y="10696"/>
                  <a:pt x="21600" y="17827"/>
                </a:cubicBezTo>
                <a:cubicBezTo>
                  <a:pt x="21600" y="21635"/>
                  <a:pt x="20593" y="25376"/>
                  <a:pt x="18681" y="28670"/>
                </a:cubicBezTo>
              </a:path>
              <a:path w="21600" h="28670" stroke="0" extrusionOk="0">
                <a:moveTo>
                  <a:pt x="12196" y="-1"/>
                </a:moveTo>
                <a:cubicBezTo>
                  <a:pt x="18081" y="4025"/>
                  <a:pt x="21600" y="10696"/>
                  <a:pt x="21600" y="17827"/>
                </a:cubicBezTo>
                <a:cubicBezTo>
                  <a:pt x="21600" y="21635"/>
                  <a:pt x="20593" y="25376"/>
                  <a:pt x="18681" y="28670"/>
                </a:cubicBezTo>
                <a:lnTo>
                  <a:pt x="0" y="17827"/>
                </a:lnTo>
                <a:lnTo>
                  <a:pt x="12196" y="-1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4800" y="1295400"/>
            <a:ext cx="8585200" cy="6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lvl="1" indent="0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Color printer that produces photo-lab-quality pictures</a:t>
            </a: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4876800" y="1828800"/>
            <a:ext cx="2803525" cy="1816100"/>
            <a:chOff x="3072" y="1296"/>
            <a:chExt cx="1766" cy="1144"/>
          </a:xfrm>
        </p:grpSpPr>
        <p:pic>
          <p:nvPicPr>
            <p:cNvPr id="17" name="Picture 33" descr="Fig06-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9" t="11725" r="10001" b="58511"/>
            <a:stretch>
              <a:fillRect/>
            </a:stretch>
          </p:blipFill>
          <p:spPr bwMode="auto">
            <a:xfrm>
              <a:off x="3504" y="1296"/>
              <a:ext cx="124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rc 34"/>
            <p:cNvSpPr>
              <a:spLocks/>
            </p:cNvSpPr>
            <p:nvPr/>
          </p:nvSpPr>
          <p:spPr bwMode="auto">
            <a:xfrm rot="2710201">
              <a:off x="4646" y="1827"/>
              <a:ext cx="174" cy="211"/>
            </a:xfrm>
            <a:custGeom>
              <a:avLst/>
              <a:gdLst>
                <a:gd name="T0" fmla="*/ 0 w 22079"/>
                <a:gd name="T1" fmla="*/ 0 h 21600"/>
                <a:gd name="T2" fmla="*/ 174 w 22079"/>
                <a:gd name="T3" fmla="*/ 203 h 21600"/>
                <a:gd name="T4" fmla="*/ 4 w 22079"/>
                <a:gd name="T5" fmla="*/ 21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79" h="21600" fill="none" extrusionOk="0">
                  <a:moveTo>
                    <a:pt x="-1" y="5"/>
                  </a:moveTo>
                  <a:cubicBezTo>
                    <a:pt x="165" y="1"/>
                    <a:pt x="330" y="0"/>
                    <a:pt x="496" y="0"/>
                  </a:cubicBezTo>
                  <a:cubicBezTo>
                    <a:pt x="12096" y="0"/>
                    <a:pt x="21626" y="9163"/>
                    <a:pt x="22079" y="20755"/>
                  </a:cubicBezTo>
                </a:path>
                <a:path w="22079" h="21600" stroke="0" extrusionOk="0">
                  <a:moveTo>
                    <a:pt x="-1" y="5"/>
                  </a:moveTo>
                  <a:cubicBezTo>
                    <a:pt x="165" y="1"/>
                    <a:pt x="330" y="0"/>
                    <a:pt x="496" y="0"/>
                  </a:cubicBezTo>
                  <a:cubicBezTo>
                    <a:pt x="12096" y="0"/>
                    <a:pt x="21626" y="9163"/>
                    <a:pt x="22079" y="20755"/>
                  </a:cubicBezTo>
                  <a:lnTo>
                    <a:pt x="496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15875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4157" y="2240"/>
              <a:ext cx="6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000">
                  <a:solidFill>
                    <a:srgbClr val="000000"/>
                  </a:solidFill>
                </a:rPr>
                <a:t>media cards</a:t>
              </a: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3072" y="2062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</a:rPr>
                <a:t>photo </a:t>
              </a:r>
              <a:br>
                <a:rPr kumimoji="1" lang="en-US" sz="1200" b="1">
                  <a:solidFill>
                    <a:srgbClr val="000000"/>
                  </a:solidFill>
                </a:rPr>
              </a:br>
              <a:r>
                <a:rPr kumimoji="1" lang="en-US" sz="1200" b="1">
                  <a:solidFill>
                    <a:srgbClr val="000000"/>
                  </a:solidFill>
                </a:rPr>
                <a:t>printer</a:t>
              </a: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V="1">
              <a:off x="3408" y="2064"/>
              <a:ext cx="28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41"/>
          <p:cNvGrpSpPr>
            <a:grpSpLocks/>
          </p:cNvGrpSpPr>
          <p:nvPr/>
        </p:nvGrpSpPr>
        <p:grpSpPr bwMode="auto">
          <a:xfrm>
            <a:off x="1066800" y="1849438"/>
            <a:ext cx="3114675" cy="2295525"/>
            <a:chOff x="768" y="1309"/>
            <a:chExt cx="1962" cy="1446"/>
          </a:xfrm>
        </p:grpSpPr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768" y="1309"/>
              <a:ext cx="1872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600" b="1" dirty="0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Take photograph with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digital camera and store it on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media card in the camera.</a:t>
              </a:r>
            </a:p>
          </p:txBody>
        </p: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2112" y="2016"/>
              <a:ext cx="6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</a:rPr>
                <a:t>media card</a:t>
              </a: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 flipH="1" flipV="1">
              <a:off x="1968" y="2064"/>
              <a:ext cx="19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6" name="Picture 45" descr="Fig06-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08"/>
              <a:ext cx="1392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278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5029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/>
              <a:t>What is a</a:t>
            </a:r>
            <a:r>
              <a:rPr lang="en-US" b="1" smtClean="0"/>
              <a:t> </a:t>
            </a:r>
            <a:r>
              <a:rPr lang="en-US" smtClean="0">
                <a:solidFill>
                  <a:schemeClr val="hlink"/>
                </a:solidFill>
              </a:rPr>
              <a:t>laser printer</a:t>
            </a:r>
            <a:r>
              <a:rPr lang="en-US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5246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High-speed, high-quality nonimpact printer</a:t>
            </a:r>
            <a:endParaRPr kumimoji="1" lang="en-US" sz="2600" b="1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0988" y="2314575"/>
            <a:ext cx="52466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Prints text and graphics in very high-quality resolution, ranging from 600 to 2,400 dpi</a:t>
            </a:r>
            <a:endParaRPr kumimoji="1" lang="en-US" sz="2600" b="1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Typically costs more than </a:t>
            </a:r>
            <a:b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ink-jet printer, but is much faster</a:t>
            </a:r>
            <a:endParaRPr kumimoji="1" lang="en-US" sz="2600" b="1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7" name="Picture 6" descr="Fig06-0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455863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48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2701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Thermal Printer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Printer thermal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tinta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b="1" dirty="0"/>
              <a:t>printer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kata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Printer </a:t>
            </a:r>
            <a:r>
              <a:rPr lang="en-US" b="1" dirty="0"/>
              <a:t>thermal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printer</a:t>
            </a:r>
            <a:r>
              <a:rPr lang="en-US" dirty="0"/>
              <a:t> dot </a:t>
            </a:r>
            <a:r>
              <a:rPr lang="en-US" dirty="0" err="1"/>
              <a:t>matrik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Printer </a:t>
            </a:r>
            <a:r>
              <a:rPr lang="en-US" b="1" dirty="0"/>
              <a:t>thermal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14909"/>
            <a:ext cx="32956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3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0681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Mobile Printer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2834"/>
            <a:ext cx="3652234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628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ke</a:t>
            </a:r>
            <a:r>
              <a:rPr lang="en-US" dirty="0"/>
              <a:t> printer </a:t>
            </a:r>
            <a:r>
              <a:rPr lang="en-US" dirty="0" err="1"/>
              <a:t>nirkabel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smartphone </a:t>
            </a:r>
            <a:r>
              <a:rPr lang="en-US" dirty="0" err="1"/>
              <a:t>atau</a:t>
            </a:r>
            <a:r>
              <a:rPr lang="en-US" dirty="0"/>
              <a:t> tablet</a:t>
            </a:r>
            <a:r>
              <a:rPr lang="en-US" dirty="0" smtClean="0"/>
              <a:t>.</a:t>
            </a:r>
          </a:p>
          <a:p>
            <a:pPr marL="10350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mobile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printer</a:t>
            </a:r>
          </a:p>
          <a:p>
            <a:pPr marL="10350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mobile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printer.</a:t>
            </a:r>
          </a:p>
        </p:txBody>
      </p:sp>
    </p:spTree>
    <p:extLst>
      <p:ext uri="{BB962C8B-B14F-4D97-AF65-F5344CB8AC3E}">
        <p14:creationId xmlns:p14="http://schemas.microsoft.com/office/powerpoint/2010/main" val="3539251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label printer</a:t>
            </a:r>
            <a:r>
              <a:rPr lang="en-US" dirty="0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58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Small printer that prints on adhesive-type material</a:t>
            </a:r>
            <a:endParaRPr kumimoji="1" lang="en-US" sz="2600" b="1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903563"/>
            <a:ext cx="858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Postage printer </a:t>
            </a: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has built-in digital scale and prints</a:t>
            </a:r>
            <a:b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postage stamps</a:t>
            </a:r>
            <a:endParaRPr kumimoji="1" lang="en-US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7" name="Picture 7" descr="Fig06-0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86974"/>
            <a:ext cx="2743200" cy="3200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935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0311" y="1981200"/>
            <a:ext cx="1511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Outline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2116930" y="2895600"/>
            <a:ext cx="4938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CRT Monitor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Flat-Panel Display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Printers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Speakers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856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1079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Plotter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12055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Printer </a:t>
            </a:r>
            <a:r>
              <a:rPr lang="en-US" dirty="0" err="1"/>
              <a:t>grafis</a:t>
            </a:r>
            <a:r>
              <a:rPr lang="en-US" dirty="0"/>
              <a:t> yang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pena-pena</a:t>
            </a:r>
            <a:r>
              <a:rPr lang="en-US" dirty="0"/>
              <a:t> </a:t>
            </a:r>
            <a:r>
              <a:rPr lang="en-US" dirty="0" err="1" smtClean="0"/>
              <a:t>tinta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Plotter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output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engineering</a:t>
            </a:r>
            <a:r>
              <a:rPr lang="en-US" dirty="0" smtClean="0"/>
              <a:t>.</a:t>
            </a:r>
          </a:p>
          <a:p>
            <a:pPr marL="741363"/>
            <a:r>
              <a:rPr lang="en-US" dirty="0">
                <a:solidFill>
                  <a:srgbClr val="FF0000"/>
                </a:solidFill>
              </a:rPr>
              <a:t>• Plotter Gerber </a:t>
            </a:r>
            <a:r>
              <a:rPr lang="en-US" dirty="0" err="1">
                <a:solidFill>
                  <a:srgbClr val="FF0000"/>
                </a:solidFill>
              </a:rPr>
              <a:t>Infinit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• Plotter </a:t>
            </a:r>
            <a:r>
              <a:rPr lang="en-US" dirty="0" err="1">
                <a:solidFill>
                  <a:srgbClr val="FF0000"/>
                </a:solidFill>
              </a:rPr>
              <a:t>Mechano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• Plotter Final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799"/>
            <a:ext cx="4953000" cy="26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1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wireless printing?</a:t>
            </a:r>
            <a:endParaRPr lang="en-US" dirty="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5" name="Picture 4" descr="Fig06-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5400675" cy="25034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524000"/>
            <a:ext cx="858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Output transmitted to printer wirelessly via infrared</a:t>
            </a:r>
            <a:b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light waves or radio waves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362200"/>
            <a:ext cx="858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Bluetooth printing </a:t>
            </a: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uses radio waves</a:t>
            </a: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Devices need to be within 30-foot range</a:t>
            </a:r>
            <a:endParaRPr kumimoji="1" lang="en-US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1256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 advAuto="1000"/>
      <p:bldP spid="6" grpId="0" build="p" bldLvl="2" autoUpdateAnimBg="0" advAuto="2000"/>
      <p:bldP spid="7" grpId="0" build="p" bldLvl="3" autoUpdateAnimBg="0" advAuto="4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406" y="1066800"/>
            <a:ext cx="51635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Speakers, Headphones, and </a:t>
            </a:r>
            <a:r>
              <a:rPr lang="en-US" sz="2200" b="1" dirty="0" err="1">
                <a:solidFill>
                  <a:srgbClr val="241F1F"/>
                </a:solidFill>
                <a:cs typeface="Arial" panose="020B0604020202020204" pitchFamily="34" charset="0"/>
              </a:rPr>
              <a:t>Earbuds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2201" t="46750" r="19124" b="12201"/>
          <a:stretch/>
        </p:blipFill>
        <p:spPr bwMode="auto">
          <a:xfrm>
            <a:off x="4419600" y="2564487"/>
            <a:ext cx="4343400" cy="3481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406" y="17583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spcBef>
                <a:spcPct val="5000"/>
              </a:spcBef>
              <a:buSzPct val="75000"/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Computer component that produces music, speech, or other sounds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003" y="2665346"/>
            <a:ext cx="3473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Three commonly used audio output devices are </a:t>
            </a:r>
            <a:endParaRPr lang="en-US" dirty="0" smtClean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241F1F"/>
                </a:solidFill>
                <a:cs typeface="Arial" panose="020B0604020202020204" pitchFamily="34" charset="0"/>
              </a:rPr>
              <a:t>Speakers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241F1F"/>
                </a:solidFill>
                <a:cs typeface="Arial" panose="020B0604020202020204" pitchFamily="34" charset="0"/>
              </a:rPr>
              <a:t>Headphones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41F1F"/>
                </a:solidFill>
                <a:cs typeface="Arial" panose="020B0604020202020204" pitchFamily="34" charset="0"/>
              </a:rPr>
              <a:t>E</a:t>
            </a:r>
            <a:r>
              <a:rPr lang="en-US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arbud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3318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7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114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Data Projector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53624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Proyektor data adalah perangkat yang</a:t>
            </a:r>
            <a:br>
              <a:rPr lang="id-ID" dirty="0"/>
            </a:br>
            <a:r>
              <a:rPr lang="id-ID" dirty="0">
                <a:solidFill>
                  <a:srgbClr val="FF0000"/>
                </a:solidFill>
              </a:rPr>
              <a:t>mengambil teks dan gambar </a:t>
            </a:r>
            <a:r>
              <a:rPr lang="id-ID" dirty="0" smtClean="0">
                <a:solidFill>
                  <a:srgbClr val="FF0000"/>
                </a:solidFill>
              </a:rPr>
              <a:t>yang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ditampilkan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di </a:t>
            </a:r>
            <a:r>
              <a:rPr lang="id-ID" dirty="0">
                <a:solidFill>
                  <a:srgbClr val="FF0000"/>
                </a:solidFill>
              </a:rPr>
              <a:t>layar komputer </a:t>
            </a:r>
            <a:r>
              <a:rPr lang="id-ID" dirty="0"/>
              <a:t>dan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id-ID" dirty="0" smtClean="0"/>
              <a:t>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8397" t="23185" r="21261" b="36906"/>
          <a:stretch/>
        </p:blipFill>
        <p:spPr bwMode="auto">
          <a:xfrm>
            <a:off x="3886200" y="2774079"/>
            <a:ext cx="4864100" cy="3409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4550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295400"/>
            <a:ext cx="3389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Interactive Whiteboards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275" y="2551837"/>
            <a:ext cx="293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Touch sensitive </a:t>
            </a:r>
            <a:r>
              <a:rPr lang="en-US" dirty="0"/>
              <a:t>device,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Resembling </a:t>
            </a:r>
            <a:r>
              <a:rPr lang="en-US" dirty="0"/>
              <a:t>a dry-erase board,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Displays </a:t>
            </a:r>
            <a:r>
              <a:rPr lang="en-US" dirty="0"/>
              <a:t>the image on a connected computer screen.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68" y="2012443"/>
            <a:ext cx="4639415" cy="36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14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2567" y="914401"/>
            <a:ext cx="80674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facsimile (fax) machine</a:t>
            </a:r>
            <a:r>
              <a:rPr lang="en-US" dirty="0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pic>
        <p:nvPicPr>
          <p:cNvPr id="5" name="Picture 4" descr="Fig06-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3807784" cy="36094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6774" y="1648050"/>
            <a:ext cx="7753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Device that transmits and receives documents over telephone lines</a:t>
            </a:r>
          </a:p>
        </p:txBody>
      </p:sp>
    </p:spTree>
    <p:extLst>
      <p:ext uri="{BB962C8B-B14F-4D97-AF65-F5344CB8AC3E}">
        <p14:creationId xmlns:p14="http://schemas.microsoft.com/office/powerpoint/2010/main" val="155366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5327" y="990600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5183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586944"/>
            <a:ext cx="4433047" cy="3899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819768"/>
            <a:ext cx="403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</a:t>
            </a:r>
            <a:r>
              <a:rPr lang="id-ID" sz="2000" dirty="0" smtClean="0"/>
              <a:t>ata </a:t>
            </a:r>
            <a:r>
              <a:rPr lang="id-ID" sz="2000" dirty="0"/>
              <a:t>yang telah diolah menjadi bentuk yang bermanfaat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K</a:t>
            </a:r>
            <a:r>
              <a:rPr lang="id-ID" sz="2000" dirty="0" smtClean="0"/>
              <a:t>omputer </a:t>
            </a:r>
            <a:r>
              <a:rPr lang="id-ID" sz="2000" dirty="0"/>
              <a:t>mengolah data (input</a:t>
            </a:r>
            <a:r>
              <a:rPr lang="id-ID" sz="2000" dirty="0" smtClean="0"/>
              <a:t>)</a:t>
            </a:r>
            <a:r>
              <a:rPr lang="en-US" sz="2000" dirty="0" smtClean="0"/>
              <a:t> </a:t>
            </a:r>
            <a:r>
              <a:rPr lang="id-ID" sz="2000" dirty="0" smtClean="0"/>
              <a:t>menjadi </a:t>
            </a:r>
            <a:r>
              <a:rPr lang="id-ID" sz="2000" dirty="0"/>
              <a:t>informasi (output</a:t>
            </a:r>
            <a:r>
              <a:rPr lang="id-ID" sz="2000" dirty="0" smtClean="0"/>
              <a:t>).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000" dirty="0"/>
              <a:t>Pengguna melihat atau menonton output di layar, </a:t>
            </a:r>
            <a:r>
              <a:rPr lang="id-ID" sz="2000" dirty="0" smtClean="0"/>
              <a:t>mencetaknya</a:t>
            </a:r>
            <a:r>
              <a:rPr lang="id-ID" sz="2000" dirty="0"/>
              <a:t>, atau mendengarnya melalui speaker, headphone, atau earbud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9427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Display </a:t>
            </a:r>
            <a:r>
              <a:rPr lang="en-US" sz="2800" dirty="0" err="1" smtClean="0"/>
              <a:t>Divice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33400" y="1885890"/>
            <a:ext cx="396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</a:t>
            </a:r>
            <a:r>
              <a:rPr lang="id-ID" dirty="0" smtClean="0"/>
              <a:t>erangkat </a:t>
            </a:r>
            <a:r>
              <a:rPr lang="id-ID" dirty="0"/>
              <a:t>output yang secara visual menyampaikan informasi teks, grafik, dan video</a:t>
            </a:r>
            <a:r>
              <a:rPr lang="id-ID" dirty="0" smtClean="0"/>
              <a:t>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Komputer desktop biasanya menggunakan monitor sebagai perangkat display </a:t>
            </a:r>
            <a:r>
              <a:rPr lang="id-ID" dirty="0" smtClean="0"/>
              <a:t>mereka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</a:t>
            </a:r>
            <a:r>
              <a:rPr lang="id-ID" dirty="0" smtClean="0"/>
              <a:t>nformasi</a:t>
            </a:r>
            <a:r>
              <a:rPr lang="en-US" dirty="0" smtClean="0"/>
              <a:t> yang</a:t>
            </a:r>
            <a:r>
              <a:rPr lang="id-ID" dirty="0" smtClean="0"/>
              <a:t> muncul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monokrom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id-ID" dirty="0"/>
              <a:t>dalam satu warna (seperti putih, kuning, hijau, hitam, biru, atau abu-abu) pada latar belakang warna yang berbeda (seperti hitam atau putih keabu-abuan).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87" y="1885890"/>
            <a:ext cx="4133979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7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95400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41F1F"/>
                </a:solidFill>
                <a:cs typeface="Arial" panose="020B0604020202020204" pitchFamily="34" charset="0"/>
              </a:rPr>
              <a:t>LCD Monitors and LCD Screens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209800"/>
            <a:ext cx="3517986" cy="3146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4986906"/>
            <a:ext cx="1120820" cy="36933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61011" y="4495800"/>
            <a:ext cx="930189" cy="457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61011" y="4595726"/>
            <a:ext cx="2758989" cy="3911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9794" y="2209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</a:t>
            </a:r>
            <a:r>
              <a:rPr lang="id-ID" dirty="0" smtClean="0"/>
              <a:t>onitor </a:t>
            </a:r>
            <a:r>
              <a:rPr lang="id-ID" dirty="0"/>
              <a:t>desktop yang menggunakan liquid crystal display untuk menghasilkan </a:t>
            </a:r>
            <a:r>
              <a:rPr lang="id-ID" dirty="0" smtClean="0"/>
              <a:t>gambar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Monitor LCD memiliki </a:t>
            </a:r>
            <a:r>
              <a:rPr lang="en-US" i="1" dirty="0" smtClean="0"/>
              <a:t>small footprint</a:t>
            </a:r>
            <a:r>
              <a:rPr lang="id-ID" dirty="0" smtClean="0"/>
              <a:t>; </a:t>
            </a:r>
            <a:r>
              <a:rPr lang="id-ID" dirty="0"/>
              <a:t>Artinya, mereka tidak mengambil banyak ruang meja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387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15" y="1081336"/>
            <a:ext cx="8173744" cy="46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43000"/>
            <a:ext cx="4030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LCD Technology and Quality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980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</a:t>
            </a:r>
            <a:r>
              <a:rPr lang="id-ID" dirty="0" smtClean="0"/>
              <a:t>enggunakan </a:t>
            </a:r>
            <a:r>
              <a:rPr lang="id-ID" dirty="0"/>
              <a:t>senyawa </a:t>
            </a:r>
            <a:r>
              <a:rPr lang="en-US" i="1" dirty="0" smtClean="0"/>
              <a:t>liquid </a:t>
            </a:r>
            <a:r>
              <a:rPr lang="id-ID" dirty="0" smtClean="0"/>
              <a:t>untuk </a:t>
            </a:r>
            <a:r>
              <a:rPr lang="id-ID" dirty="0"/>
              <a:t>menyajikan informasi pada </a:t>
            </a:r>
            <a:r>
              <a:rPr lang="en-US" i="1" dirty="0" smtClean="0"/>
              <a:t>display device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Kualitas monitor LCD atau layar LCD bergantung terutama pada resolusi, waktu respon, kecerahan, </a:t>
            </a:r>
            <a:r>
              <a:rPr lang="en-US" dirty="0" smtClean="0"/>
              <a:t>dot </a:t>
            </a:r>
            <a:r>
              <a:rPr lang="id-ID" dirty="0" smtClean="0"/>
              <a:t>pitch</a:t>
            </a:r>
            <a:r>
              <a:rPr lang="id-ID" dirty="0"/>
              <a:t>, dan rasio kontras.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798039"/>
            <a:ext cx="33813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8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219200"/>
            <a:ext cx="24449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Plasma Monitors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362325" cy="3317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350" y="2286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Monitor plasma adalah perangkat display yang menggunakan teknologi gas plasma, yang menyimpan lapisan gas di antara dua pelat </a:t>
            </a:r>
            <a:r>
              <a:rPr lang="id-ID" dirty="0" smtClean="0"/>
              <a:t>kaca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</a:t>
            </a:r>
            <a:r>
              <a:rPr lang="id-ID" dirty="0" smtClean="0"/>
              <a:t>kuran </a:t>
            </a:r>
            <a:r>
              <a:rPr lang="id-ID" dirty="0"/>
              <a:t>layar hingga 150 inci dan warna lebih kaya dari monitor </a:t>
            </a:r>
            <a:r>
              <a:rPr lang="id-ID" dirty="0" smtClean="0"/>
              <a:t>LCD.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Seperti </a:t>
            </a:r>
            <a:r>
              <a:rPr lang="id-ID" dirty="0"/>
              <a:t>monitor LCD, monitor plasma bisa digantung langsung di dinding.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63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1309</Words>
  <Application>Microsoft Office PowerPoint</Application>
  <PresentationFormat>On-screen Show (4:3)</PresentationFormat>
  <Paragraphs>209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Arial</vt:lpstr>
      <vt:lpstr>Arial (W1)</vt:lpstr>
      <vt:lpstr>Calibri</vt:lpstr>
      <vt:lpstr>FrutigerLTStd-BoldCn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Flat-Panel Displays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239</cp:revision>
  <dcterms:created xsi:type="dcterms:W3CDTF">2010-08-24T06:47:44Z</dcterms:created>
  <dcterms:modified xsi:type="dcterms:W3CDTF">2017-10-19T07:01:16Z</dcterms:modified>
</cp:coreProperties>
</file>